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2"/>
  </p:notesMasterIdLst>
  <p:sldIdLst>
    <p:sldId id="286" r:id="rId2"/>
    <p:sldId id="287" r:id="rId3"/>
    <p:sldId id="298" r:id="rId4"/>
    <p:sldId id="288" r:id="rId5"/>
    <p:sldId id="303" r:id="rId6"/>
    <p:sldId id="304" r:id="rId7"/>
    <p:sldId id="296" r:id="rId8"/>
    <p:sldId id="302" r:id="rId9"/>
    <p:sldId id="305" r:id="rId10"/>
    <p:sldId id="297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66"/>
    <a:srgbClr val="FF9933"/>
    <a:srgbClr val="F1FA3A"/>
    <a:srgbClr val="CCCC00"/>
    <a:srgbClr val="FF99CC"/>
    <a:srgbClr val="FFFF99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72" autoAdjust="0"/>
    <p:restoredTop sz="94516" autoAdjust="0"/>
  </p:normalViewPr>
  <p:slideViewPr>
    <p:cSldViewPr>
      <p:cViewPr varScale="1">
        <p:scale>
          <a:sx n="74" d="100"/>
          <a:sy n="74" d="100"/>
        </p:scale>
        <p:origin x="509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057EFD-4704-4FB3-B55C-909C91A8F5D8}" type="datetimeFigureOut">
              <a:rPr lang="zh-TW" altLang="en-US" smtClean="0"/>
              <a:t>2017/5/31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B94E41-EA0A-4310-B8F0-85470CCE9A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5439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B94E41-EA0A-4310-B8F0-85470CCE9AE9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59678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B94E41-EA0A-4310-B8F0-85470CCE9AE9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7082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B94E41-EA0A-4310-B8F0-85470CCE9AE9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88947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B94E41-EA0A-4310-B8F0-85470CCE9AE9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06889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B94E41-EA0A-4310-B8F0-85470CCE9AE9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14763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B94E41-EA0A-4310-B8F0-85470CCE9AE9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6300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B94E41-EA0A-4310-B8F0-85470CCE9AE9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56014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B94E41-EA0A-4310-B8F0-85470CCE9AE9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09701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B94E41-EA0A-4310-B8F0-85470CCE9AE9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49326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B94E41-EA0A-4310-B8F0-85470CCE9AE9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2017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97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4600"/>
            </a:lvl1pPr>
          </a:lstStyle>
          <a:p>
            <a:pPr lvl="0"/>
            <a:r>
              <a:rPr lang="zh-TW" altLang="en-US" noProof="0" smtClean="0"/>
              <a:t>按一下以編輯母片標題樣式</a:t>
            </a:r>
          </a:p>
        </p:txBody>
      </p:sp>
      <p:sp>
        <p:nvSpPr>
          <p:cNvPr id="59597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400"/>
            </a:lvl1pPr>
          </a:lstStyle>
          <a:p>
            <a:pPr lvl="0"/>
            <a:r>
              <a:rPr lang="zh-TW" altLang="en-US" noProof="0" smtClean="0"/>
              <a:t>按一下以編輯母片副標題樣式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4E53ED-9016-455F-AB71-65C5C83E1B8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362B5D-1892-4452-85E5-8D015F7239C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51656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51656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DEC52-9DBC-4E34-877E-A73871EE04A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242D39-DA49-4806-9CC4-90F59046AD3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55B8E0-CBE8-4750-9ADD-17DD1B73C3E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8EA9C-4EDA-40E9-8501-1A78C562D57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EE1B41-938F-4B35-BA9C-D9C4AE13211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FF7012-C3B9-4F45-90A4-39893E60D09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B93160-4E24-4DBD-BF3F-A6392CA0670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008FE7-F7A5-4B77-95AF-DD8E26611F5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3CDDA7-BF5B-4825-9DE4-3C2D28AFEDC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09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5949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4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5949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949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949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8FA6E8C-9AC0-4DAC-9803-4578BE688C9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31" r:id="rId1"/>
    <p:sldLayoutId id="2147484321" r:id="rId2"/>
    <p:sldLayoutId id="2147484322" r:id="rId3"/>
    <p:sldLayoutId id="2147484323" r:id="rId4"/>
    <p:sldLayoutId id="2147484324" r:id="rId5"/>
    <p:sldLayoutId id="2147484325" r:id="rId6"/>
    <p:sldLayoutId id="2147484326" r:id="rId7"/>
    <p:sldLayoutId id="2147484327" r:id="rId8"/>
    <p:sldLayoutId id="2147484328" r:id="rId9"/>
    <p:sldLayoutId id="2147484329" r:id="rId10"/>
    <p:sldLayoutId id="214748433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996633"/>
        </a:buClr>
        <a:buSzPct val="70000"/>
        <a:buFont typeface="Wingdings" pitchFamily="2" charset="2"/>
        <a:buChar char="z"/>
        <a:defRPr kumimoji="1"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996633"/>
        </a:buClr>
        <a:buSzPct val="70000"/>
        <a:buFont typeface="Wingdings" pitchFamily="2" charset="2"/>
        <a:buChar char="z"/>
        <a:defRPr kumimoji="1"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996633"/>
        </a:buClr>
        <a:buSzPct val="70000"/>
        <a:buFont typeface="Wingdings" pitchFamily="2" charset="2"/>
        <a:buChar char="z"/>
        <a:defRPr kumimoji="1"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996633"/>
        </a:buClr>
        <a:buSzPct val="70000"/>
        <a:buFont typeface="Wingdings" pitchFamily="2" charset="2"/>
        <a:buChar char="z"/>
        <a:defRPr kumimoji="1"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996633"/>
        </a:buClr>
        <a:buSzPct val="70000"/>
        <a:buFont typeface="Wingdings" pitchFamily="2" charset="2"/>
        <a:buChar char="z"/>
        <a:defRPr kumimoji="1"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996633"/>
        </a:buClr>
        <a:buSzPct val="70000"/>
        <a:buFont typeface="Wingdings" pitchFamily="2" charset="2"/>
        <a:buChar char="z"/>
        <a:defRPr kumimoji="1"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996633"/>
        </a:buClr>
        <a:buSzPct val="70000"/>
        <a:buFont typeface="Wingdings" pitchFamily="2" charset="2"/>
        <a:buChar char="z"/>
        <a:defRPr kumimoji="1"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996633"/>
        </a:buClr>
        <a:buSzPct val="70000"/>
        <a:buFont typeface="Wingdings" pitchFamily="2" charset="2"/>
        <a:buChar char="z"/>
        <a:defRPr kumimoji="1"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996633"/>
        </a:buClr>
        <a:buSzPct val="70000"/>
        <a:buFont typeface="Wingdings" pitchFamily="2" charset="2"/>
        <a:buChar char="z"/>
        <a:defRPr kumimoji="1"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250" name="Rectangle 2"/>
          <p:cNvSpPr>
            <a:spLocks noGrp="1" noChangeArrowheads="1"/>
          </p:cNvSpPr>
          <p:nvPr>
            <p:ph type="title" orient="vert"/>
          </p:nvPr>
        </p:nvSpPr>
        <p:spPr>
          <a:xfrm>
            <a:off x="3132138" y="692695"/>
            <a:ext cx="2028825" cy="56166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z="4800" dirty="0" smtClean="0">
                <a:solidFill>
                  <a:srgbClr val="0000FF"/>
                </a:solidFill>
              </a:rPr>
              <a:t>十二、田園交響曲</a:t>
            </a:r>
          </a:p>
        </p:txBody>
      </p:sp>
    </p:spTree>
    <p:extLst>
      <p:ext uri="{BB962C8B-B14F-4D97-AF65-F5344CB8AC3E}">
        <p14:creationId xmlns:p14="http://schemas.microsoft.com/office/powerpoint/2010/main" val="318104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7812360" y="1052512"/>
            <a:ext cx="936104" cy="5112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4400" b="1" dirty="0" smtClean="0">
                <a:solidFill>
                  <a:srgbClr val="FF0000"/>
                </a:solidFill>
              </a:rPr>
              <a:t>轉化</a:t>
            </a:r>
            <a:r>
              <a:rPr lang="en-US" altLang="zh-TW" sz="4400" b="1" dirty="0" smtClean="0">
                <a:solidFill>
                  <a:srgbClr val="FF0000"/>
                </a:solidFill>
              </a:rPr>
              <a:t>(</a:t>
            </a:r>
            <a:r>
              <a:rPr lang="zh-TW" altLang="en-US" sz="4400" b="1" dirty="0" smtClean="0">
                <a:solidFill>
                  <a:srgbClr val="FF0000"/>
                </a:solidFill>
              </a:rPr>
              <a:t>擬人</a:t>
            </a:r>
            <a:r>
              <a:rPr lang="en-US" altLang="zh-TW" sz="4400" b="1" dirty="0" smtClean="0">
                <a:solidFill>
                  <a:srgbClr val="FF0000"/>
                </a:solidFill>
              </a:rPr>
              <a:t>)</a:t>
            </a:r>
            <a:r>
              <a:rPr lang="zh-TW" altLang="en-US" sz="4400" b="1" dirty="0" smtClean="0">
                <a:solidFill>
                  <a:srgbClr val="0000FF"/>
                </a:solidFill>
              </a:rPr>
              <a:t> </a:t>
            </a:r>
            <a:endParaRPr lang="zh-TW" altLang="en-US" sz="2800" b="1" dirty="0">
              <a:solidFill>
                <a:srgbClr val="0000FF"/>
              </a:solidFill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5436096" y="620688"/>
            <a:ext cx="1800200" cy="5544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4400" b="1" dirty="0" smtClean="0">
                <a:solidFill>
                  <a:srgbClr val="0000FF"/>
                </a:solidFill>
              </a:rPr>
              <a:t>水稻之歌是一首</a:t>
            </a:r>
            <a:r>
              <a:rPr lang="zh-TW" altLang="en-US" sz="4400" b="1" dirty="0" smtClean="0">
                <a:solidFill>
                  <a:srgbClr val="0000FF"/>
                </a:solidFill>
              </a:rPr>
              <a:t>擬人化的</a:t>
            </a:r>
            <a:r>
              <a:rPr lang="zh-TW" altLang="en-US" sz="4400" b="1" dirty="0" smtClean="0">
                <a:solidFill>
                  <a:srgbClr val="0000FF"/>
                </a:solidFill>
              </a:rPr>
              <a:t>詩</a:t>
            </a:r>
            <a:r>
              <a:rPr lang="zh-TW" altLang="en-US" sz="4400" b="1" dirty="0" smtClean="0">
                <a:solidFill>
                  <a:srgbClr val="0000FF"/>
                </a:solidFill>
                <a:latin typeface="新細明體"/>
                <a:ea typeface="新細明體"/>
              </a:rPr>
              <a:t>。</a:t>
            </a:r>
            <a:endParaRPr lang="zh-TW" altLang="en-US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415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858" name="Rectangle 2"/>
          <p:cNvSpPr>
            <a:spLocks noChangeArrowheads="1"/>
          </p:cNvSpPr>
          <p:nvPr/>
        </p:nvSpPr>
        <p:spPr bwMode="auto">
          <a:xfrm>
            <a:off x="4716016" y="836711"/>
            <a:ext cx="1008112" cy="5400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4400" b="1" dirty="0" smtClean="0">
                <a:solidFill>
                  <a:srgbClr val="FF0000"/>
                </a:solidFill>
              </a:rPr>
              <a:t>球員個個精神抖擻</a:t>
            </a:r>
            <a:endParaRPr lang="zh-TW" altLang="en-US" sz="4400" b="1" dirty="0">
              <a:solidFill>
                <a:srgbClr val="FF0000"/>
              </a:solidFill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8100391" y="1557338"/>
            <a:ext cx="1008683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4000" dirty="0" smtClean="0">
                <a:solidFill>
                  <a:srgbClr val="0000FF"/>
                </a:solidFill>
              </a:rPr>
              <a:t>短語練習</a:t>
            </a:r>
            <a:endParaRPr lang="zh-TW" altLang="en-US" sz="4000" dirty="0">
              <a:solidFill>
                <a:srgbClr val="0000FF"/>
              </a:solidFill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843808" y="836709"/>
            <a:ext cx="1008112" cy="5400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4400" b="1" dirty="0" smtClean="0">
                <a:solidFill>
                  <a:srgbClr val="FF0000"/>
                </a:solidFill>
              </a:rPr>
              <a:t>作品件件光彩奪目</a:t>
            </a:r>
            <a:endParaRPr lang="zh-TW" altLang="en-US" sz="4400" b="1" dirty="0">
              <a:solidFill>
                <a:srgbClr val="FF0000"/>
              </a:solidFill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6516216" y="899695"/>
            <a:ext cx="1008112" cy="5400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4400" b="1" dirty="0" smtClean="0">
                <a:solidFill>
                  <a:srgbClr val="FF0000"/>
                </a:solidFill>
              </a:rPr>
              <a:t>露水顆顆晶瑩剔透</a:t>
            </a:r>
            <a:endParaRPr lang="zh-TW" altLang="en-US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5872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338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33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3858" grpId="0"/>
      <p:bldP spid="7" grpId="0"/>
      <p:bldP spid="6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596" name="Rectangle 4"/>
          <p:cNvSpPr>
            <a:spLocks noChangeArrowheads="1"/>
          </p:cNvSpPr>
          <p:nvPr/>
        </p:nvSpPr>
        <p:spPr bwMode="auto">
          <a:xfrm>
            <a:off x="4644008" y="548680"/>
            <a:ext cx="3384376" cy="6047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4800" b="1" dirty="0" smtClean="0">
                <a:solidFill>
                  <a:srgbClr val="0000FF"/>
                </a:solidFill>
              </a:rPr>
              <a:t>動物園裡企鵝的身材看起來</a:t>
            </a:r>
            <a:r>
              <a:rPr lang="zh-TW" altLang="en-US" sz="4800" b="1" dirty="0" smtClean="0">
                <a:solidFill>
                  <a:srgbClr val="FF0000"/>
                </a:solidFill>
              </a:rPr>
              <a:t>肥肥胖胖</a:t>
            </a:r>
            <a:r>
              <a:rPr lang="zh-TW" altLang="en-US" sz="4800" b="1" dirty="0" smtClean="0">
                <a:solidFill>
                  <a:srgbClr val="0000FF"/>
                </a:solidFill>
              </a:rPr>
              <a:t>的</a:t>
            </a:r>
            <a:r>
              <a:rPr lang="zh-TW" altLang="en-US" sz="4800" b="1" dirty="0" smtClean="0">
                <a:solidFill>
                  <a:srgbClr val="0000FF"/>
                </a:solidFill>
                <a:latin typeface="新細明體"/>
                <a:ea typeface="新細明體"/>
              </a:rPr>
              <a:t>，走起路來搖搖擺擺</a:t>
            </a:r>
            <a:r>
              <a:rPr lang="zh-TW" altLang="en-US" sz="4800" b="1" dirty="0" smtClean="0">
                <a:solidFill>
                  <a:srgbClr val="0000FF"/>
                </a:solidFill>
                <a:latin typeface="新細明體" panose="02020500000000000000" pitchFamily="18" charset="-120"/>
              </a:rPr>
              <a:t>，模樣真是可愛。</a:t>
            </a:r>
            <a:endParaRPr lang="zh-TW" altLang="en-US" sz="4800" b="1" dirty="0">
              <a:solidFill>
                <a:srgbClr val="0000FF"/>
              </a:solidFill>
              <a:latin typeface="新細明體" pitchFamily="18" charset="-12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7810500" y="1557338"/>
            <a:ext cx="122555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FF0000"/>
                </a:solidFill>
              </a:rPr>
              <a:t>肥肥胖胖</a:t>
            </a:r>
            <a:endParaRPr lang="zh-TW" altLang="en-US" sz="6000" b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07504" y="548679"/>
            <a:ext cx="4679048" cy="6047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4800" b="1" dirty="0" smtClean="0">
                <a:solidFill>
                  <a:srgbClr val="0000FF"/>
                </a:solidFill>
              </a:rPr>
              <a:t>雖然他的身材看起來</a:t>
            </a:r>
            <a:r>
              <a:rPr lang="zh-TW" altLang="en-US" sz="4800" b="1" dirty="0" smtClean="0">
                <a:solidFill>
                  <a:srgbClr val="FF0000"/>
                </a:solidFill>
              </a:rPr>
              <a:t>肥肥胖胖</a:t>
            </a:r>
            <a:r>
              <a:rPr lang="zh-TW" altLang="en-US" sz="4800" b="1" dirty="0" smtClean="0">
                <a:solidFill>
                  <a:srgbClr val="0000FF"/>
                </a:solidFill>
              </a:rPr>
              <a:t>的</a:t>
            </a:r>
            <a:r>
              <a:rPr lang="zh-TW" altLang="en-US" sz="4800" b="1" dirty="0" smtClean="0">
                <a:solidFill>
                  <a:srgbClr val="0000FF"/>
                </a:solidFill>
                <a:latin typeface="新細明體"/>
                <a:ea typeface="新細明體"/>
              </a:rPr>
              <a:t>，但你可別小看他</a:t>
            </a:r>
            <a:r>
              <a:rPr lang="zh-TW" altLang="en-US" sz="4800" b="1" dirty="0" smtClean="0">
                <a:solidFill>
                  <a:srgbClr val="0000FF"/>
                </a:solidFill>
                <a:latin typeface="新細明體" panose="02020500000000000000" pitchFamily="18" charset="-120"/>
              </a:rPr>
              <a:t>，在球場上他可是非常靈活的，有一個外號叫做附小最靈活的胖子。</a:t>
            </a:r>
            <a:endParaRPr lang="zh-TW" altLang="en-US" sz="4800" b="1" dirty="0">
              <a:solidFill>
                <a:srgbClr val="0000FF"/>
              </a:solidFill>
              <a:latin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86445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2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2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2596" grpId="0"/>
      <p:bldP spid="8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596" name="Rectangle 4"/>
          <p:cNvSpPr>
            <a:spLocks noChangeArrowheads="1"/>
          </p:cNvSpPr>
          <p:nvPr/>
        </p:nvSpPr>
        <p:spPr bwMode="auto">
          <a:xfrm>
            <a:off x="2051720" y="476672"/>
            <a:ext cx="4968552" cy="6047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4800" b="1" dirty="0" smtClean="0">
                <a:solidFill>
                  <a:srgbClr val="0000FF"/>
                </a:solidFill>
              </a:rPr>
              <a:t>今天的樂樂棒球比賽非常激烈</a:t>
            </a:r>
            <a:r>
              <a:rPr lang="zh-TW" altLang="en-US" sz="4800" b="1" dirty="0" smtClean="0">
                <a:solidFill>
                  <a:srgbClr val="0000FF"/>
                </a:solidFill>
                <a:latin typeface="新細明體"/>
                <a:ea typeface="新細明體"/>
              </a:rPr>
              <a:t>，即使大家已回到教室，仍意猶未盡</a:t>
            </a:r>
            <a:r>
              <a:rPr lang="zh-TW" altLang="en-US" sz="4800" b="1" dirty="0" smtClean="0">
                <a:solidFill>
                  <a:srgbClr val="0000FF"/>
                </a:solidFill>
                <a:latin typeface="新細明體" panose="02020500000000000000" pitchFamily="18" charset="-120"/>
              </a:rPr>
              <a:t>、</a:t>
            </a:r>
            <a:r>
              <a:rPr lang="zh-TW" altLang="en-US" sz="4800" b="1" dirty="0" smtClean="0">
                <a:solidFill>
                  <a:srgbClr val="FF0000"/>
                </a:solidFill>
                <a:latin typeface="新細明體" panose="02020500000000000000" pitchFamily="18" charset="-120"/>
              </a:rPr>
              <a:t>興高采烈</a:t>
            </a:r>
            <a:r>
              <a:rPr lang="zh-TW" altLang="en-US" sz="4800" b="1" dirty="0" smtClean="0">
                <a:solidFill>
                  <a:srgbClr val="0000FF"/>
                </a:solidFill>
                <a:latin typeface="新細明體" panose="02020500000000000000" pitchFamily="18" charset="-120"/>
              </a:rPr>
              <a:t>的談論著剛才場上比賽的精采表現。</a:t>
            </a:r>
            <a:endParaRPr lang="zh-TW" altLang="en-US" sz="4800" b="1" dirty="0">
              <a:solidFill>
                <a:srgbClr val="0000FF"/>
              </a:solidFill>
              <a:latin typeface="新細明體" pitchFamily="18" charset="-12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7810500" y="1557338"/>
            <a:ext cx="122555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FF0000"/>
                </a:solidFill>
              </a:rPr>
              <a:t>興高采烈</a:t>
            </a:r>
            <a:endParaRPr lang="zh-TW" altLang="en-US" sz="6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6098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2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2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2596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051720" y="476672"/>
            <a:ext cx="4968552" cy="6047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4800" b="1" dirty="0" smtClean="0">
                <a:solidFill>
                  <a:srgbClr val="0000FF"/>
                </a:solidFill>
              </a:rPr>
              <a:t>每次全家人聚會</a:t>
            </a:r>
            <a:r>
              <a:rPr lang="zh-TW" altLang="en-US" sz="4800" b="1" dirty="0" smtClean="0">
                <a:solidFill>
                  <a:srgbClr val="0000FF"/>
                </a:solidFill>
                <a:latin typeface="新細明體"/>
                <a:ea typeface="新細明體"/>
              </a:rPr>
              <a:t>，只要一談到小時候的糗事，爸爸總會</a:t>
            </a:r>
            <a:r>
              <a:rPr lang="zh-TW" altLang="en-US" sz="4800" b="1" dirty="0" smtClean="0">
                <a:solidFill>
                  <a:srgbClr val="FF0000"/>
                </a:solidFill>
                <a:latin typeface="新細明體" panose="02020500000000000000" pitchFamily="18" charset="-120"/>
              </a:rPr>
              <a:t>興高采烈</a:t>
            </a:r>
            <a:r>
              <a:rPr lang="zh-TW" altLang="en-US" sz="4800" b="1" dirty="0" smtClean="0">
                <a:solidFill>
                  <a:srgbClr val="0000FF"/>
                </a:solidFill>
                <a:latin typeface="新細明體" panose="02020500000000000000" pitchFamily="18" charset="-120"/>
              </a:rPr>
              <a:t>的說個不停，完全不顧身旁的人已經快打瞌睡了。</a:t>
            </a:r>
            <a:endParaRPr lang="zh-TW" altLang="en-US" sz="4800" b="1" dirty="0">
              <a:solidFill>
                <a:srgbClr val="0000FF"/>
              </a:solidFill>
              <a:latin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91414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596" name="Rectangle 4"/>
          <p:cNvSpPr>
            <a:spLocks noChangeArrowheads="1"/>
          </p:cNvSpPr>
          <p:nvPr/>
        </p:nvSpPr>
        <p:spPr bwMode="auto">
          <a:xfrm>
            <a:off x="4283968" y="692696"/>
            <a:ext cx="3384376" cy="6047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4800" b="1" dirty="0" smtClean="0">
                <a:solidFill>
                  <a:srgbClr val="0000FF"/>
                </a:solidFill>
              </a:rPr>
              <a:t>在馬路上偶爾會看見喝醉酒的人</a:t>
            </a:r>
            <a:r>
              <a:rPr lang="zh-TW" altLang="en-US" sz="4800" b="1" dirty="0" smtClean="0">
                <a:solidFill>
                  <a:srgbClr val="0000FF"/>
                </a:solidFill>
                <a:latin typeface="新細明體" panose="02020500000000000000" pitchFamily="18" charset="-120"/>
              </a:rPr>
              <a:t>，走起路來</a:t>
            </a:r>
            <a:r>
              <a:rPr lang="zh-TW" altLang="en-US" sz="4800" b="1" dirty="0" smtClean="0">
                <a:solidFill>
                  <a:srgbClr val="FF0000"/>
                </a:solidFill>
              </a:rPr>
              <a:t>搖搖擺擺</a:t>
            </a:r>
            <a:r>
              <a:rPr lang="zh-TW" altLang="en-US" sz="4800" b="1" dirty="0" smtClean="0">
                <a:solidFill>
                  <a:srgbClr val="0000FF"/>
                </a:solidFill>
              </a:rPr>
              <a:t>的</a:t>
            </a:r>
            <a:r>
              <a:rPr lang="zh-TW" altLang="en-US" sz="4800" b="1" dirty="0" smtClean="0">
                <a:solidFill>
                  <a:srgbClr val="0000FF"/>
                </a:solidFill>
                <a:latin typeface="新細明體"/>
                <a:ea typeface="新細明體"/>
              </a:rPr>
              <a:t>，站不住腳</a:t>
            </a:r>
            <a:r>
              <a:rPr lang="zh-TW" altLang="en-US" sz="4800" b="1" dirty="0" smtClean="0">
                <a:solidFill>
                  <a:srgbClr val="0000FF"/>
                </a:solidFill>
                <a:latin typeface="新細明體" panose="02020500000000000000" pitchFamily="18" charset="-120"/>
              </a:rPr>
              <a:t>，</a:t>
            </a:r>
            <a:r>
              <a:rPr lang="zh-TW" altLang="en-US" sz="4800" b="1" dirty="0" smtClean="0">
                <a:solidFill>
                  <a:srgbClr val="0000FF"/>
                </a:solidFill>
                <a:latin typeface="新細明體"/>
                <a:ea typeface="新細明體"/>
              </a:rPr>
              <a:t>非常危險</a:t>
            </a:r>
            <a:r>
              <a:rPr lang="zh-TW" altLang="en-US" sz="4800" b="1" dirty="0" smtClean="0">
                <a:solidFill>
                  <a:srgbClr val="0000FF"/>
                </a:solidFill>
                <a:latin typeface="新細明體" panose="02020500000000000000" pitchFamily="18" charset="-120"/>
              </a:rPr>
              <a:t>。</a:t>
            </a:r>
            <a:endParaRPr lang="zh-TW" altLang="en-US" sz="4800" b="1" dirty="0">
              <a:solidFill>
                <a:srgbClr val="0000FF"/>
              </a:solidFill>
              <a:latin typeface="新細明體" pitchFamily="18" charset="-12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7810500" y="1557338"/>
            <a:ext cx="122555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FF0000"/>
                </a:solidFill>
              </a:rPr>
              <a:t>搖搖擺擺</a:t>
            </a:r>
            <a:endParaRPr lang="zh-TW" altLang="en-US" sz="6000" b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07504" y="548679"/>
            <a:ext cx="4034308" cy="6047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4800" b="1" dirty="0" smtClean="0">
                <a:solidFill>
                  <a:srgbClr val="0000FF"/>
                </a:solidFill>
              </a:rPr>
              <a:t>那位身材柔弱瘦小的老人</a:t>
            </a:r>
            <a:r>
              <a:rPr lang="zh-TW" altLang="en-US" sz="4800" b="1" dirty="0" smtClean="0">
                <a:solidFill>
                  <a:srgbClr val="0000FF"/>
                </a:solidFill>
                <a:latin typeface="新細明體" panose="02020500000000000000" pitchFamily="18" charset="-120"/>
              </a:rPr>
              <a:t>，雙手拿著許多東西，</a:t>
            </a:r>
            <a:r>
              <a:rPr lang="zh-TW" altLang="en-US" sz="4800" b="1" dirty="0" smtClean="0">
                <a:solidFill>
                  <a:srgbClr val="FF0000"/>
                </a:solidFill>
                <a:latin typeface="新細明體" panose="02020500000000000000" pitchFamily="18" charset="-120"/>
              </a:rPr>
              <a:t>搖搖擺擺</a:t>
            </a:r>
            <a:r>
              <a:rPr lang="zh-TW" altLang="en-US" sz="4800" b="1" dirty="0" smtClean="0">
                <a:solidFill>
                  <a:srgbClr val="0000FF"/>
                </a:solidFill>
                <a:latin typeface="新細明體" panose="02020500000000000000" pitchFamily="18" charset="-120"/>
              </a:rPr>
              <a:t>的想要穿越馬路</a:t>
            </a:r>
            <a:r>
              <a:rPr lang="zh-TW" altLang="en-US" sz="4800" b="1" dirty="0" smtClean="0">
                <a:solidFill>
                  <a:srgbClr val="0000FF"/>
                </a:solidFill>
                <a:latin typeface="新細明體"/>
                <a:ea typeface="新細明體"/>
              </a:rPr>
              <a:t>，真是危險</a:t>
            </a:r>
            <a:r>
              <a:rPr lang="zh-TW" altLang="en-US" sz="4800" b="1" dirty="0" smtClean="0">
                <a:solidFill>
                  <a:srgbClr val="0000FF"/>
                </a:solidFill>
                <a:latin typeface="新細明體" panose="02020500000000000000" pitchFamily="18" charset="-120"/>
              </a:rPr>
              <a:t>。</a:t>
            </a:r>
            <a:endParaRPr lang="zh-TW" altLang="en-US" sz="4800" b="1" dirty="0">
              <a:solidFill>
                <a:srgbClr val="0000FF"/>
              </a:solidFill>
              <a:latin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06936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2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2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2596" grpId="0"/>
      <p:bldP spid="8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7812360" y="1052512"/>
            <a:ext cx="936104" cy="5112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4400" b="1" dirty="0" smtClean="0">
                <a:solidFill>
                  <a:srgbClr val="FF0000"/>
                </a:solidFill>
              </a:rPr>
              <a:t>譬喻</a:t>
            </a:r>
            <a:r>
              <a:rPr lang="zh-TW" altLang="en-US" sz="4400" b="1" dirty="0" smtClean="0">
                <a:solidFill>
                  <a:srgbClr val="0000FF"/>
                </a:solidFill>
              </a:rPr>
              <a:t>  </a:t>
            </a:r>
            <a:endParaRPr lang="zh-TW" altLang="en-US" sz="2800" b="1" dirty="0">
              <a:solidFill>
                <a:srgbClr val="0000FF"/>
              </a:solidFill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067944" y="620688"/>
            <a:ext cx="3132348" cy="5544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endParaRPr lang="zh-TW" altLang="en-US" sz="4400" b="1" dirty="0">
              <a:solidFill>
                <a:srgbClr val="C00000"/>
              </a:solidFill>
            </a:endParaRPr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 bwMode="auto">
          <a:xfrm>
            <a:off x="6228184" y="1052512"/>
            <a:ext cx="972108" cy="4968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</a:pPr>
            <a:r>
              <a:rPr lang="zh-TW" altLang="en-US" sz="4400" b="1" dirty="0" smtClean="0">
                <a:solidFill>
                  <a:srgbClr val="0000FF"/>
                </a:solidFill>
                <a:latin typeface="新細明體"/>
                <a:ea typeface="新細明體"/>
              </a:rPr>
              <a:t>水田</a:t>
            </a:r>
            <a:r>
              <a:rPr lang="zh-TW" altLang="en-US" sz="4400" b="1" dirty="0" smtClean="0">
                <a:solidFill>
                  <a:srgbClr val="FF0000"/>
                </a:solidFill>
                <a:latin typeface="新細明體"/>
                <a:ea typeface="新細明體"/>
              </a:rPr>
              <a:t>是</a:t>
            </a:r>
            <a:r>
              <a:rPr lang="zh-TW" altLang="en-US" sz="4400" b="1" dirty="0" smtClean="0">
                <a:solidFill>
                  <a:srgbClr val="0000FF"/>
                </a:solidFill>
                <a:latin typeface="新細明體"/>
                <a:ea typeface="新細明體"/>
              </a:rPr>
              <a:t>鏡子</a:t>
            </a:r>
            <a:r>
              <a:rPr lang="zh-TW" altLang="en-US" sz="4400" b="1" dirty="0" smtClean="0">
                <a:solidFill>
                  <a:srgbClr val="0000FF"/>
                </a:solidFill>
                <a:latin typeface="新細明體" panose="02020500000000000000" pitchFamily="18" charset="-120"/>
              </a:rPr>
              <a:t>。</a:t>
            </a:r>
            <a:endParaRPr lang="zh-TW" altLang="en-US" sz="4400" b="1" dirty="0">
              <a:solidFill>
                <a:srgbClr val="C00000"/>
              </a:solidFill>
            </a:endParaRPr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 bwMode="auto">
          <a:xfrm>
            <a:off x="1043608" y="1124744"/>
            <a:ext cx="4572508" cy="4968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</a:pPr>
            <a:r>
              <a:rPr lang="zh-TW" altLang="en-US" sz="4400" b="1" dirty="0" smtClean="0">
                <a:solidFill>
                  <a:srgbClr val="0000FF"/>
                </a:solidFill>
                <a:latin typeface="新細明體"/>
                <a:ea typeface="新細明體"/>
              </a:rPr>
              <a:t>遠處的溪水</a:t>
            </a:r>
            <a:r>
              <a:rPr lang="zh-TW" altLang="en-US" sz="4400" b="1" dirty="0" smtClean="0">
                <a:solidFill>
                  <a:srgbClr val="0000FF"/>
                </a:solidFill>
                <a:latin typeface="新細明體" panose="02020500000000000000" pitchFamily="18" charset="-120"/>
              </a:rPr>
              <a:t>，都</a:t>
            </a:r>
            <a:r>
              <a:rPr lang="zh-TW" altLang="en-US" sz="4400" b="1" dirty="0" smtClean="0">
                <a:solidFill>
                  <a:srgbClr val="FF0000"/>
                </a:solidFill>
                <a:latin typeface="新細明體"/>
                <a:ea typeface="新細明體"/>
              </a:rPr>
              <a:t>是</a:t>
            </a:r>
            <a:r>
              <a:rPr lang="zh-TW" altLang="en-US" sz="4400" b="1" dirty="0" smtClean="0">
                <a:solidFill>
                  <a:srgbClr val="0000FF"/>
                </a:solidFill>
                <a:latin typeface="新細明體"/>
                <a:ea typeface="新細明體"/>
              </a:rPr>
              <a:t>一群剛出門的小牧童</a:t>
            </a:r>
            <a:r>
              <a:rPr lang="zh-TW" altLang="en-US" sz="4400" b="1" dirty="0" smtClean="0">
                <a:solidFill>
                  <a:srgbClr val="0000FF"/>
                </a:solidFill>
                <a:latin typeface="新細明體" panose="02020500000000000000" pitchFamily="18" charset="-120"/>
              </a:rPr>
              <a:t>，推擠跳鬧，趕著小魚，吵醒了一座矮矮短短的獨木橋。</a:t>
            </a:r>
            <a:endParaRPr lang="zh-TW" altLang="en-US" sz="4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334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6" grpId="0" build="p"/>
      <p:bldP spid="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7812360" y="1052512"/>
            <a:ext cx="936104" cy="5112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4400" b="1" dirty="0" smtClean="0">
                <a:solidFill>
                  <a:srgbClr val="FF0000"/>
                </a:solidFill>
              </a:rPr>
              <a:t>類疊</a:t>
            </a:r>
            <a:r>
              <a:rPr lang="zh-TW" altLang="en-US" sz="4400" b="1" dirty="0" smtClean="0">
                <a:solidFill>
                  <a:srgbClr val="0000FF"/>
                </a:solidFill>
              </a:rPr>
              <a:t>  </a:t>
            </a:r>
            <a:endParaRPr lang="zh-TW" altLang="en-US" sz="2800" b="1" dirty="0">
              <a:solidFill>
                <a:srgbClr val="0000FF"/>
              </a:solidFill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788024" y="620688"/>
            <a:ext cx="2412268" cy="5544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endParaRPr lang="zh-TW" altLang="en-US" sz="4400" b="1" dirty="0">
              <a:solidFill>
                <a:srgbClr val="C00000"/>
              </a:solidFill>
            </a:endParaRPr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 bwMode="auto">
          <a:xfrm>
            <a:off x="4788024" y="620688"/>
            <a:ext cx="2412268" cy="575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</a:pPr>
            <a:r>
              <a:rPr lang="zh-TW" altLang="en-US" sz="4400" b="1" dirty="0" smtClean="0">
                <a:solidFill>
                  <a:srgbClr val="FF0000"/>
                </a:solidFill>
                <a:latin typeface="新細明體"/>
                <a:ea typeface="新細明體"/>
              </a:rPr>
              <a:t>照映著</a:t>
            </a:r>
            <a:r>
              <a:rPr lang="zh-TW" altLang="en-US" sz="4400" b="1" dirty="0" smtClean="0">
                <a:solidFill>
                  <a:srgbClr val="0000FF"/>
                </a:solidFill>
                <a:latin typeface="新細明體"/>
                <a:ea typeface="新細明體"/>
              </a:rPr>
              <a:t>藍天</a:t>
            </a:r>
            <a:r>
              <a:rPr lang="zh-TW" altLang="en-US" sz="4400" b="1" dirty="0" smtClean="0">
                <a:solidFill>
                  <a:srgbClr val="0000FF"/>
                </a:solidFill>
                <a:latin typeface="新細明體" panose="02020500000000000000" pitchFamily="18" charset="-120"/>
              </a:rPr>
              <a:t>，</a:t>
            </a:r>
            <a:r>
              <a:rPr lang="zh-TW" altLang="en-US" sz="4400" b="1" dirty="0" smtClean="0">
                <a:solidFill>
                  <a:srgbClr val="FF0000"/>
                </a:solidFill>
                <a:latin typeface="新細明體" panose="02020500000000000000" pitchFamily="18" charset="-120"/>
              </a:rPr>
              <a:t>照映著</a:t>
            </a:r>
            <a:r>
              <a:rPr lang="zh-TW" altLang="en-US" sz="4400" b="1" dirty="0" smtClean="0">
                <a:solidFill>
                  <a:srgbClr val="0000FF"/>
                </a:solidFill>
                <a:latin typeface="新細明體" panose="02020500000000000000" pitchFamily="18" charset="-120"/>
              </a:rPr>
              <a:t>白雲，</a:t>
            </a:r>
            <a:r>
              <a:rPr lang="zh-TW" altLang="en-US" sz="4400" b="1" dirty="0" smtClean="0">
                <a:solidFill>
                  <a:srgbClr val="FF0000"/>
                </a:solidFill>
                <a:latin typeface="新細明體" panose="02020500000000000000" pitchFamily="18" charset="-120"/>
              </a:rPr>
              <a:t>照映著</a:t>
            </a:r>
            <a:r>
              <a:rPr lang="zh-TW" altLang="en-US" sz="4400" b="1" dirty="0" smtClean="0">
                <a:solidFill>
                  <a:srgbClr val="0000FF"/>
                </a:solidFill>
                <a:latin typeface="新細明體" panose="02020500000000000000" pitchFamily="18" charset="-120"/>
              </a:rPr>
              <a:t>青山，</a:t>
            </a:r>
            <a:r>
              <a:rPr lang="zh-TW" altLang="en-US" sz="4400" b="1" dirty="0" smtClean="0">
                <a:solidFill>
                  <a:srgbClr val="FF0000"/>
                </a:solidFill>
                <a:latin typeface="新細明體" panose="02020500000000000000" pitchFamily="18" charset="-120"/>
              </a:rPr>
              <a:t>照映著</a:t>
            </a:r>
            <a:r>
              <a:rPr lang="zh-TW" altLang="en-US" sz="4400" b="1" dirty="0" smtClean="0">
                <a:solidFill>
                  <a:srgbClr val="0000FF"/>
                </a:solidFill>
                <a:latin typeface="新細明體" panose="02020500000000000000" pitchFamily="18" charset="-120"/>
              </a:rPr>
              <a:t>綠樹。</a:t>
            </a:r>
            <a:endParaRPr lang="zh-TW" altLang="en-US" sz="4400" b="1" dirty="0">
              <a:solidFill>
                <a:srgbClr val="C00000"/>
              </a:solidFill>
            </a:endParaRPr>
          </a:p>
        </p:txBody>
      </p:sp>
      <p:sp>
        <p:nvSpPr>
          <p:cNvPr id="9" name="Rectangle 5"/>
          <p:cNvSpPr txBox="1">
            <a:spLocks noChangeArrowheads="1"/>
          </p:cNvSpPr>
          <p:nvPr/>
        </p:nvSpPr>
        <p:spPr bwMode="auto">
          <a:xfrm>
            <a:off x="1835696" y="620688"/>
            <a:ext cx="2412268" cy="575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</a:pPr>
            <a:r>
              <a:rPr lang="zh-TW" altLang="en-US" sz="4400" b="1" dirty="0" smtClean="0">
                <a:solidFill>
                  <a:srgbClr val="FF0000"/>
                </a:solidFill>
                <a:latin typeface="新細明體"/>
                <a:ea typeface="新細明體"/>
              </a:rPr>
              <a:t>插在</a:t>
            </a:r>
            <a:r>
              <a:rPr lang="zh-TW" altLang="en-US" sz="4400" b="1" dirty="0" smtClean="0">
                <a:solidFill>
                  <a:srgbClr val="0000FF"/>
                </a:solidFill>
                <a:latin typeface="新細明體"/>
                <a:ea typeface="新細明體"/>
              </a:rPr>
              <a:t>綠樹</a:t>
            </a:r>
            <a:r>
              <a:rPr lang="zh-TW" altLang="en-US" sz="4400" b="1" dirty="0" smtClean="0">
                <a:solidFill>
                  <a:srgbClr val="FF0000"/>
                </a:solidFill>
                <a:latin typeface="新細明體"/>
                <a:ea typeface="新細明體"/>
              </a:rPr>
              <a:t>上</a:t>
            </a:r>
            <a:r>
              <a:rPr lang="zh-TW" altLang="en-US" sz="4400" b="1" dirty="0" smtClean="0">
                <a:solidFill>
                  <a:srgbClr val="0000FF"/>
                </a:solidFill>
                <a:latin typeface="新細明體" panose="02020500000000000000" pitchFamily="18" charset="-120"/>
              </a:rPr>
              <a:t>，</a:t>
            </a:r>
            <a:r>
              <a:rPr lang="zh-TW" altLang="en-US" sz="4400" b="1" dirty="0" smtClean="0">
                <a:solidFill>
                  <a:srgbClr val="FF0000"/>
                </a:solidFill>
                <a:latin typeface="新細明體" panose="02020500000000000000" pitchFamily="18" charset="-120"/>
              </a:rPr>
              <a:t>插在</a:t>
            </a:r>
            <a:r>
              <a:rPr lang="zh-TW" altLang="en-US" sz="4400" b="1" dirty="0" smtClean="0">
                <a:solidFill>
                  <a:srgbClr val="0000FF"/>
                </a:solidFill>
                <a:latin typeface="新細明體" panose="02020500000000000000" pitchFamily="18" charset="-120"/>
              </a:rPr>
              <a:t>青山</a:t>
            </a:r>
            <a:r>
              <a:rPr lang="zh-TW" altLang="en-US" sz="4400" b="1" dirty="0" smtClean="0">
                <a:solidFill>
                  <a:srgbClr val="FF0000"/>
                </a:solidFill>
                <a:latin typeface="新細明體" panose="02020500000000000000" pitchFamily="18" charset="-120"/>
              </a:rPr>
              <a:t>上</a:t>
            </a:r>
            <a:r>
              <a:rPr lang="zh-TW" altLang="en-US" sz="4400" b="1" dirty="0" smtClean="0">
                <a:solidFill>
                  <a:srgbClr val="0000FF"/>
                </a:solidFill>
                <a:latin typeface="新細明體" panose="02020500000000000000" pitchFamily="18" charset="-120"/>
              </a:rPr>
              <a:t>，</a:t>
            </a:r>
            <a:r>
              <a:rPr lang="zh-TW" altLang="en-US" sz="4400" b="1" dirty="0" smtClean="0">
                <a:solidFill>
                  <a:srgbClr val="FF0000"/>
                </a:solidFill>
                <a:latin typeface="新細明體" panose="02020500000000000000" pitchFamily="18" charset="-120"/>
              </a:rPr>
              <a:t>插在</a:t>
            </a:r>
            <a:r>
              <a:rPr lang="zh-TW" altLang="en-US" sz="4400" b="1" dirty="0" smtClean="0">
                <a:solidFill>
                  <a:srgbClr val="0000FF"/>
                </a:solidFill>
                <a:latin typeface="新細明體" panose="02020500000000000000" pitchFamily="18" charset="-120"/>
              </a:rPr>
              <a:t>白雲</a:t>
            </a:r>
            <a:r>
              <a:rPr lang="zh-TW" altLang="en-US" sz="4400" b="1" dirty="0" smtClean="0">
                <a:solidFill>
                  <a:srgbClr val="FF0000"/>
                </a:solidFill>
                <a:latin typeface="新細明體" panose="02020500000000000000" pitchFamily="18" charset="-120"/>
              </a:rPr>
              <a:t>上</a:t>
            </a:r>
            <a:r>
              <a:rPr lang="zh-TW" altLang="en-US" sz="4400" b="1" dirty="0" smtClean="0">
                <a:solidFill>
                  <a:srgbClr val="0000FF"/>
                </a:solidFill>
                <a:latin typeface="新細明體" panose="02020500000000000000" pitchFamily="18" charset="-120"/>
              </a:rPr>
              <a:t>，</a:t>
            </a:r>
            <a:r>
              <a:rPr lang="zh-TW" altLang="en-US" sz="4400" b="1" dirty="0" smtClean="0">
                <a:solidFill>
                  <a:srgbClr val="FF0000"/>
                </a:solidFill>
                <a:latin typeface="新細明體" panose="02020500000000000000" pitchFamily="18" charset="-120"/>
              </a:rPr>
              <a:t>插在</a:t>
            </a:r>
            <a:r>
              <a:rPr lang="zh-TW" altLang="en-US" sz="4400" b="1" dirty="0" smtClean="0">
                <a:solidFill>
                  <a:srgbClr val="0000FF"/>
                </a:solidFill>
                <a:latin typeface="新細明體" panose="02020500000000000000" pitchFamily="18" charset="-120"/>
              </a:rPr>
              <a:t>藍天</a:t>
            </a:r>
            <a:r>
              <a:rPr lang="zh-TW" altLang="en-US" sz="4400" b="1" dirty="0" smtClean="0">
                <a:solidFill>
                  <a:srgbClr val="FF0000"/>
                </a:solidFill>
                <a:latin typeface="新細明體" panose="02020500000000000000" pitchFamily="18" charset="-120"/>
              </a:rPr>
              <a:t>上</a:t>
            </a:r>
            <a:r>
              <a:rPr lang="zh-TW" altLang="en-US" sz="4400" b="1" dirty="0" smtClean="0">
                <a:solidFill>
                  <a:srgbClr val="0000FF"/>
                </a:solidFill>
                <a:latin typeface="新細明體" panose="02020500000000000000" pitchFamily="18" charset="-120"/>
              </a:rPr>
              <a:t>。</a:t>
            </a:r>
            <a:endParaRPr lang="zh-TW" altLang="en-US" sz="4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277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6" grpId="0" build="p"/>
      <p:bldP spid="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 txBox="1">
            <a:spLocks noChangeArrowheads="1"/>
          </p:cNvSpPr>
          <p:nvPr/>
        </p:nvSpPr>
        <p:spPr bwMode="auto">
          <a:xfrm>
            <a:off x="7164288" y="1052736"/>
            <a:ext cx="972108" cy="4968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</a:pPr>
            <a:r>
              <a:rPr lang="zh-TW" altLang="en-US" sz="4400" b="1" dirty="0" smtClean="0">
                <a:solidFill>
                  <a:srgbClr val="FF0000"/>
                </a:solidFill>
                <a:latin typeface="新細明體"/>
                <a:ea typeface="新細明體"/>
              </a:rPr>
              <a:t>肥肥胖胖</a:t>
            </a:r>
            <a:endParaRPr lang="zh-TW" altLang="en-US" sz="4400" b="1" dirty="0">
              <a:solidFill>
                <a:srgbClr val="C00000"/>
              </a:solidFill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5580112" y="1052736"/>
            <a:ext cx="972108" cy="4968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</a:pPr>
            <a:r>
              <a:rPr lang="zh-TW" altLang="en-US" sz="4400" b="1" dirty="0" smtClean="0">
                <a:solidFill>
                  <a:srgbClr val="FF0000"/>
                </a:solidFill>
                <a:latin typeface="新細明體"/>
                <a:ea typeface="新細明體"/>
              </a:rPr>
              <a:t>矮矮短短</a:t>
            </a:r>
            <a:endParaRPr lang="zh-TW" altLang="en-US" sz="4400" b="1" dirty="0">
              <a:solidFill>
                <a:srgbClr val="C00000"/>
              </a:solidFill>
            </a:endParaRPr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 bwMode="auto">
          <a:xfrm>
            <a:off x="3851920" y="1124744"/>
            <a:ext cx="972108" cy="4968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</a:pPr>
            <a:r>
              <a:rPr lang="zh-TW" altLang="en-US" sz="4400" b="1" dirty="0" smtClean="0">
                <a:solidFill>
                  <a:srgbClr val="FF0000"/>
                </a:solidFill>
                <a:latin typeface="新細明體"/>
                <a:ea typeface="新細明體"/>
              </a:rPr>
              <a:t>搖搖擺擺</a:t>
            </a:r>
            <a:endParaRPr lang="zh-TW" altLang="en-US" sz="4400" b="1" dirty="0">
              <a:solidFill>
                <a:srgbClr val="C00000"/>
              </a:solidFill>
            </a:endParaRPr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 bwMode="auto">
          <a:xfrm>
            <a:off x="1979712" y="1124744"/>
            <a:ext cx="972108" cy="4968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</a:pPr>
            <a:r>
              <a:rPr lang="zh-TW" altLang="en-US" sz="4400" b="1" dirty="0" smtClean="0">
                <a:solidFill>
                  <a:srgbClr val="FF0000"/>
                </a:solidFill>
                <a:latin typeface="新細明體"/>
                <a:ea typeface="新細明體"/>
              </a:rPr>
              <a:t>綠綠油油</a:t>
            </a:r>
            <a:endParaRPr lang="zh-TW" altLang="en-US" sz="4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161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6" grpId="0" build="p"/>
      <p:bldP spid="7" grpId="0" build="p"/>
    </p:bldLst>
  </p:timing>
</p:sld>
</file>

<file path=ppt/theme/theme1.xml><?xml version="1.0" encoding="utf-8"?>
<a:theme xmlns:a="http://schemas.openxmlformats.org/drawingml/2006/main" name="gwall">
  <a:themeElements>
    <a:clrScheme name="gwall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gwall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gwall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wall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wall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wall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wall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wall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wal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GWALL</Template>
  <TotalTime>3560</TotalTime>
  <Words>300</Words>
  <Application>Microsoft Office PowerPoint</Application>
  <PresentationFormat>如螢幕大小 (4:3)</PresentationFormat>
  <Paragraphs>36</Paragraphs>
  <Slides>10</Slides>
  <Notes>10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5" baseType="lpstr">
      <vt:lpstr>新細明體</vt:lpstr>
      <vt:lpstr>Calibri</vt:lpstr>
      <vt:lpstr>Times New Roman</vt:lpstr>
      <vt:lpstr>Wingdings</vt:lpstr>
      <vt:lpstr>gwall</vt:lpstr>
      <vt:lpstr>十二、田園交響曲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mychat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三、智救養馬人</dc:title>
  <dc:creator>SuperXP</dc:creator>
  <cp:lastModifiedBy>Teacher</cp:lastModifiedBy>
  <cp:revision>708</cp:revision>
  <cp:lastPrinted>1601-01-01T00:00:00Z</cp:lastPrinted>
  <dcterms:created xsi:type="dcterms:W3CDTF">2005-09-11T13:17:35Z</dcterms:created>
  <dcterms:modified xsi:type="dcterms:W3CDTF">2017-05-31T01:12:06Z</dcterms:modified>
</cp:coreProperties>
</file>