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可画软糖体-繁" panose="02020500000000000000" charset="-122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137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91" r="-7780" b="-243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67359" y="1930"/>
            <a:ext cx="16041634" cy="10285070"/>
          </a:xfrm>
          <a:custGeom>
            <a:avLst/>
            <a:gdLst/>
            <a:ahLst/>
            <a:cxnLst/>
            <a:rect l="l" t="t" r="r" b="b"/>
            <a:pathLst>
              <a:path w="16041634" h="10285070">
                <a:moveTo>
                  <a:pt x="0" y="0"/>
                </a:moveTo>
                <a:lnTo>
                  <a:pt x="16041634" y="0"/>
                </a:lnTo>
                <a:lnTo>
                  <a:pt x="16041634" y="10285070"/>
                </a:lnTo>
                <a:lnTo>
                  <a:pt x="0" y="10285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492" r="-10646" b="-749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353395" y="-495300"/>
            <a:ext cx="11011398" cy="1101139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2597" y="2198392"/>
            <a:ext cx="5731286" cy="5840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0"/>
              </a:lnSpc>
            </a:pPr>
            <a:r>
              <a:rPr lang="en-US" sz="13000" dirty="0">
                <a:solidFill>
                  <a:srgbClr val="000000"/>
                </a:solidFill>
                <a:ea typeface="可画软糖体-繁"/>
              </a:rPr>
              <a:t>鳥</a:t>
            </a:r>
          </a:p>
          <a:p>
            <a:pPr algn="ctr">
              <a:lnSpc>
                <a:spcPts val="10790"/>
              </a:lnSpc>
            </a:pPr>
            <a:r>
              <a:rPr lang="en-US" sz="13000" dirty="0">
                <a:solidFill>
                  <a:srgbClr val="000000"/>
                </a:solidFill>
                <a:ea typeface="可画软糖体-繁"/>
              </a:rPr>
              <a:t>的</a:t>
            </a:r>
          </a:p>
          <a:p>
            <a:pPr algn="ctr">
              <a:lnSpc>
                <a:spcPts val="10790"/>
              </a:lnSpc>
            </a:pPr>
            <a:r>
              <a:rPr lang="en-US" sz="13000" dirty="0">
                <a:solidFill>
                  <a:srgbClr val="000000"/>
                </a:solidFill>
                <a:ea typeface="可画软糖体-繁"/>
              </a:rPr>
              <a:t>叫</a:t>
            </a:r>
          </a:p>
          <a:p>
            <a:pPr algn="ctr">
              <a:lnSpc>
                <a:spcPts val="10790"/>
              </a:lnSpc>
            </a:pPr>
            <a:r>
              <a:rPr lang="en-US" sz="13000" dirty="0">
                <a:solidFill>
                  <a:srgbClr val="000000"/>
                </a:solidFill>
                <a:ea typeface="可画软糖体-繁"/>
              </a:rPr>
              <a:t>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74" b="-98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000368" y="-496780"/>
            <a:ext cx="11011398" cy="1101139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5331" y="914654"/>
            <a:ext cx="4452801" cy="9027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可画软糖体-繁"/>
                <a:ea typeface="可画软糖体-繁"/>
              </a:rPr>
              <a:t>嗚叫-</a:t>
            </a:r>
          </a:p>
          <a:p>
            <a:pPr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ea typeface="可画软糖体-繁"/>
              </a:rPr>
              <a:t>短而急促。</a:t>
            </a:r>
          </a:p>
          <a:p>
            <a:pPr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ea typeface="可画软糖体-繁"/>
              </a:rPr>
              <a:t>包括溝通、聯繫、</a:t>
            </a:r>
          </a:p>
          <a:p>
            <a:pPr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ea typeface="可画软糖体-繁"/>
              </a:rPr>
              <a:t>威嚇、乞食與警告。</a:t>
            </a:r>
          </a:p>
          <a:p>
            <a:pPr algn="ctr">
              <a:lnSpc>
                <a:spcPts val="10080"/>
              </a:lnSpc>
              <a:spcBef>
                <a:spcPct val="0"/>
              </a:spcBef>
            </a:pPr>
            <a:endParaRPr lang="en-US" sz="7200">
              <a:solidFill>
                <a:srgbClr val="000000"/>
              </a:solidFill>
              <a:ea typeface="可画软糖体-繁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100" r="-21518" b="-221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000368" y="-496780"/>
            <a:ext cx="11011398" cy="1101139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5331" y="1262600"/>
            <a:ext cx="4466757" cy="775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可画软糖体-繁"/>
                <a:ea typeface="可画软糖体-繁"/>
              </a:rPr>
              <a:t>嗚唱-</a:t>
            </a:r>
          </a:p>
          <a:p>
            <a:pPr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ea typeface="可画软糖体-繁"/>
              </a:rPr>
              <a:t>聲音較長</a:t>
            </a:r>
          </a:p>
          <a:p>
            <a:pPr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ea typeface="可画软糖体-繁"/>
              </a:rPr>
              <a:t>複雜多變，主要在宣告領域與吸引配偶。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001" r="-6181" b="-1300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000368" y="-496780"/>
            <a:ext cx="11011398" cy="1101139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5331" y="389287"/>
            <a:ext cx="4197596" cy="775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ea typeface="可画软糖体-繁"/>
              </a:rPr>
              <a:t>模仿</a:t>
            </a:r>
          </a:p>
          <a:p>
            <a:pPr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ea typeface="可画软糖体-繁"/>
              </a:rPr>
              <a:t>某些鳥類，像是鸚鵡或八哥等，甚至能夠學習人類的語言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919" r="-10566" b="-1891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518468" cy="10287000"/>
          </a:xfrm>
          <a:custGeom>
            <a:avLst/>
            <a:gdLst/>
            <a:ahLst/>
            <a:cxnLst/>
            <a:rect l="l" t="t" r="r" b="b"/>
            <a:pathLst>
              <a:path w="18518468" h="10287000">
                <a:moveTo>
                  <a:pt x="0" y="0"/>
                </a:moveTo>
                <a:lnTo>
                  <a:pt x="18518468" y="0"/>
                </a:lnTo>
                <a:lnTo>
                  <a:pt x="185184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971" b="-997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5827698" y="0"/>
            <a:ext cx="11011398" cy="1101139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11498" y="2874719"/>
            <a:ext cx="4242456" cy="392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ea typeface="可画软糖体-繁"/>
              </a:rPr>
              <a:t>五色鳥叫聲</a:t>
            </a:r>
          </a:p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ea typeface="可画软糖体-繁"/>
              </a:rPr>
              <a:t>像快擊木魚的聲音</a:t>
            </a:r>
          </a:p>
        </p:txBody>
      </p:sp>
      <p:pic>
        <p:nvPicPr>
          <p:cNvPr id="8" name="五色鳥叫聲">
            <a:hlinkClick r:id="" action="ppaction://media"/>
            <a:extLst>
              <a:ext uri="{FF2B5EF4-FFF2-40B4-BE49-F238E27FC236}">
                <a16:creationId xmlns:a16="http://schemas.microsoft.com/office/drawing/2014/main" id="{9D785CBD-3503-48C2-9EB8-D70BEF749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7147" y="8039100"/>
            <a:ext cx="1186819" cy="1186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8"/>
    </mc:Choice>
    <mc:Fallback xmlns="">
      <p:transition spd="slow" advTm="1452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148" r="-21827" b="-221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0250" y="16519"/>
            <a:ext cx="20034282" cy="10270481"/>
          </a:xfrm>
          <a:custGeom>
            <a:avLst/>
            <a:gdLst/>
            <a:ahLst/>
            <a:cxnLst/>
            <a:rect l="l" t="t" r="r" b="b"/>
            <a:pathLst>
              <a:path w="20034282" h="10270481">
                <a:moveTo>
                  <a:pt x="0" y="0"/>
                </a:moveTo>
                <a:lnTo>
                  <a:pt x="20034282" y="0"/>
                </a:lnTo>
                <a:lnTo>
                  <a:pt x="20034282" y="10270481"/>
                </a:lnTo>
                <a:lnTo>
                  <a:pt x="0" y="10270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625" t="-24614" b="-857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5000368" y="-496780"/>
            <a:ext cx="11011398" cy="1101139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5331" y="1996318"/>
            <a:ext cx="4257409" cy="5198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ea typeface="可画软糖体-繁"/>
              </a:rPr>
              <a:t>繡眼畫眉</a:t>
            </a:r>
          </a:p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ea typeface="可画软糖体-繁"/>
              </a:rPr>
              <a:t>急急急</a:t>
            </a:r>
          </a:p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ea typeface="可画软糖体-繁"/>
              </a:rPr>
              <a:t>急急急</a:t>
            </a:r>
          </a:p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ea typeface="可画软糖体-繁"/>
              </a:rPr>
              <a:t>短又急促</a:t>
            </a:r>
          </a:p>
        </p:txBody>
      </p:sp>
      <p:pic>
        <p:nvPicPr>
          <p:cNvPr id="8" name="繡眼畫眉叫聲 (1)">
            <a:hlinkClick r:id="" action="ppaction://media"/>
            <a:extLst>
              <a:ext uri="{FF2B5EF4-FFF2-40B4-BE49-F238E27FC236}">
                <a16:creationId xmlns:a16="http://schemas.microsoft.com/office/drawing/2014/main" id="{7FACA994-5555-447C-83E1-2E2CDF761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1454" y="7882099"/>
            <a:ext cx="1600200" cy="160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41"/>
    </mc:Choice>
    <mc:Fallback xmlns="">
      <p:transition spd="slow" advTm="1794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l="-13032" t="-15056" b="-1505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0896" y="0"/>
            <a:ext cx="16887104" cy="10821905"/>
          </a:xfrm>
          <a:custGeom>
            <a:avLst/>
            <a:gdLst/>
            <a:ahLst/>
            <a:cxnLst/>
            <a:rect l="l" t="t" r="r" b="b"/>
            <a:pathLst>
              <a:path w="16887104" h="10821905">
                <a:moveTo>
                  <a:pt x="0" y="0"/>
                </a:moveTo>
                <a:lnTo>
                  <a:pt x="16887104" y="0"/>
                </a:lnTo>
                <a:lnTo>
                  <a:pt x="16887104" y="10821905"/>
                </a:lnTo>
                <a:lnTo>
                  <a:pt x="0" y="108219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982" b="-198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6039378" y="-362199"/>
            <a:ext cx="11011398" cy="1101139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-220833" y="2352869"/>
            <a:ext cx="4930312" cy="5198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 err="1">
                <a:solidFill>
                  <a:srgbClr val="000000"/>
                </a:solidFill>
                <a:ea typeface="可画软糖体-繁"/>
              </a:rPr>
              <a:t>藍鵲叫聲</a:t>
            </a:r>
            <a:endParaRPr lang="en-US" sz="7200" dirty="0">
              <a:solidFill>
                <a:srgbClr val="000000"/>
              </a:solidFill>
              <a:ea typeface="可画软糖体-繁"/>
            </a:endParaRPr>
          </a:p>
          <a:p>
            <a:pPr algn="ctr">
              <a:lnSpc>
                <a:spcPts val="10080"/>
              </a:lnSpc>
            </a:pPr>
            <a:r>
              <a:rPr lang="en-US" sz="7200" dirty="0" err="1">
                <a:solidFill>
                  <a:srgbClr val="000000"/>
                </a:solidFill>
                <a:ea typeface="可画软糖体-繁"/>
              </a:rPr>
              <a:t>快又急</a:t>
            </a:r>
            <a:endParaRPr lang="en-US" sz="7200" dirty="0">
              <a:solidFill>
                <a:srgbClr val="000000"/>
              </a:solidFill>
              <a:ea typeface="可画软糖体-繁"/>
            </a:endParaRPr>
          </a:p>
          <a:p>
            <a:pPr algn="ctr">
              <a:lnSpc>
                <a:spcPts val="10080"/>
              </a:lnSpc>
            </a:pPr>
            <a:r>
              <a:rPr lang="en-US" sz="7200" dirty="0" err="1">
                <a:solidFill>
                  <a:srgbClr val="000000"/>
                </a:solidFill>
                <a:ea typeface="可画软糖体-繁"/>
              </a:rPr>
              <a:t>地笛地笛</a:t>
            </a:r>
            <a:endParaRPr lang="en-US" sz="7200" dirty="0">
              <a:solidFill>
                <a:srgbClr val="000000"/>
              </a:solidFill>
              <a:ea typeface="可画软糖体-繁"/>
            </a:endParaRPr>
          </a:p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000000"/>
                </a:solidFill>
                <a:ea typeface="可画软糖体-繁"/>
              </a:rPr>
              <a:t>地笛的叫</a:t>
            </a:r>
            <a:endParaRPr lang="en-US" sz="7200" dirty="0">
              <a:solidFill>
                <a:srgbClr val="000000"/>
              </a:solidFill>
              <a:ea typeface="可画软糖体-繁"/>
            </a:endParaRPr>
          </a:p>
        </p:txBody>
      </p:sp>
      <p:pic>
        <p:nvPicPr>
          <p:cNvPr id="8" name="藍鵲叫聲">
            <a:hlinkClick r:id="" action="ppaction://media"/>
            <a:extLst>
              <a:ext uri="{FF2B5EF4-FFF2-40B4-BE49-F238E27FC236}">
                <a16:creationId xmlns:a16="http://schemas.microsoft.com/office/drawing/2014/main" id="{E48C8CB1-F48D-4852-A3AE-989C46F66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0312" y="6884911"/>
            <a:ext cx="2819400" cy="2819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8"/>
    </mc:Choice>
    <mc:Fallback xmlns="">
      <p:transition spd="slow" advTm="1324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19" t="-29387" r="-461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78454" y="-305551"/>
            <a:ext cx="16629861" cy="11270943"/>
          </a:xfrm>
          <a:custGeom>
            <a:avLst/>
            <a:gdLst/>
            <a:ahLst/>
            <a:cxnLst/>
            <a:rect l="l" t="t" r="r" b="b"/>
            <a:pathLst>
              <a:path w="16629861" h="11270943">
                <a:moveTo>
                  <a:pt x="0" y="0"/>
                </a:moveTo>
                <a:lnTo>
                  <a:pt x="16629861" y="0"/>
                </a:lnTo>
                <a:lnTo>
                  <a:pt x="16629861" y="11270943"/>
                </a:lnTo>
                <a:lnTo>
                  <a:pt x="0" y="112709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422" b="-542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5000368" y="-496780"/>
            <a:ext cx="11011398" cy="1101139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5331" y="1996318"/>
            <a:ext cx="4952249" cy="392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ea typeface="可画软糖体-繁"/>
              </a:rPr>
              <a:t>竹雞</a:t>
            </a:r>
          </a:p>
          <a:p>
            <a:pPr>
              <a:lnSpc>
                <a:spcPts val="10080"/>
              </a:lnSpc>
            </a:pPr>
            <a:endParaRPr lang="en-US" sz="7200">
              <a:solidFill>
                <a:srgbClr val="000000"/>
              </a:solidFill>
              <a:ea typeface="可画软糖体-繁"/>
            </a:endParaRPr>
          </a:p>
          <a:p>
            <a:pPr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ea typeface="可画软糖体-繁"/>
              </a:rPr>
              <a:t>雞狗乖</a:t>
            </a:r>
          </a:p>
          <a:p>
            <a:pPr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ea typeface="可画软糖体-繁"/>
              </a:rPr>
              <a:t>雞狗乖的叫聲</a:t>
            </a:r>
          </a:p>
        </p:txBody>
      </p:sp>
      <p:pic>
        <p:nvPicPr>
          <p:cNvPr id="8" name="竹雞叫聲">
            <a:hlinkClick r:id="" action="ppaction://media"/>
            <a:extLst>
              <a:ext uri="{FF2B5EF4-FFF2-40B4-BE49-F238E27FC236}">
                <a16:creationId xmlns:a16="http://schemas.microsoft.com/office/drawing/2014/main" id="{0FEC6BAB-78FC-47B4-993D-3BEF582AA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7400" y="7700564"/>
            <a:ext cx="1752600" cy="175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8"/>
    </mc:Choice>
    <mc:Fallback xmlns="">
      <p:transition spd="slow" advTm="1469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4808" t="-30493" b="-3049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000368" y="-496780"/>
            <a:ext cx="11011398" cy="1101139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5331" y="1633261"/>
            <a:ext cx="4063015" cy="6475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ea typeface="可画软糖体-繁"/>
              </a:rPr>
              <a:t>各位同學</a:t>
            </a:r>
          </a:p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可画软糖体-繁"/>
                <a:ea typeface="可画软糖体-繁"/>
              </a:rPr>
              <a:t>你在學校有聽過哪些鳥叫聲呢?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45</Words>
  <Application>Microsoft Office PowerPoint</Application>
  <PresentationFormat>自訂</PresentationFormat>
  <Paragraphs>29</Paragraphs>
  <Slides>9</Slides>
  <Notes>0</Notes>
  <HiddenSlides>0</HiddenSlides>
  <MMClips>4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3" baseType="lpstr">
      <vt:lpstr>Calibri</vt:lpstr>
      <vt:lpstr>可画软糖体-繁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鳥在說什麼?</dc:title>
  <cp:lastModifiedBy>teacher</cp:lastModifiedBy>
  <cp:revision>5</cp:revision>
  <dcterms:created xsi:type="dcterms:W3CDTF">2006-08-16T00:00:00Z</dcterms:created>
  <dcterms:modified xsi:type="dcterms:W3CDTF">2024-04-30T03:10:06Z</dcterms:modified>
  <dc:identifier>DAGDwsOytUI</dc:identifier>
</cp:coreProperties>
</file>