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60" r:id="rId3"/>
    <p:sldId id="258" r:id="rId4"/>
    <p:sldId id="261" r:id="rId5"/>
    <p:sldId id="262" r:id="rId6"/>
    <p:sldId id="259" r:id="rId7"/>
    <p:sldId id="263" r:id="rId8"/>
    <p:sldId id="265" r:id="rId9"/>
    <p:sldId id="266" r:id="rId10"/>
    <p:sldId id="270" r:id="rId11"/>
    <p:sldId id="267" r:id="rId12"/>
    <p:sldId id="276" r:id="rId13"/>
    <p:sldId id="269" r:id="rId14"/>
    <p:sldId id="279" r:id="rId15"/>
    <p:sldId id="277" r:id="rId16"/>
    <p:sldId id="275" r:id="rId17"/>
    <p:sldId id="273" r:id="rId18"/>
    <p:sldId id="278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2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F4A2A-AE5E-479E-A24D-AC821356697A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CDACDE2-F554-4761-9F33-B1FFA03E7D08}">
      <dgm:prSet phldrT="[文字]" custT="1"/>
      <dgm:spPr/>
      <dgm:t>
        <a:bodyPr/>
        <a:lstStyle/>
        <a:p>
          <a:r>
            <a:rPr lang="zh-TW" altLang="en-US" sz="6000" dirty="0">
              <a:latin typeface="+mj-ea"/>
              <a:ea typeface="+mj-ea"/>
            </a:rPr>
            <a:t>商品</a:t>
          </a:r>
        </a:p>
      </dgm:t>
    </dgm:pt>
    <dgm:pt modelId="{DC90CAD9-943D-4DE4-910E-442897CCD42E}" type="parTrans" cxnId="{FCD7A2FA-312C-48CF-A0E2-236C9B2F6C1C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1F35DF22-221B-4B29-9855-8E0A1CE6F509}" type="sibTrans" cxnId="{FCD7A2FA-312C-48CF-A0E2-236C9B2F6C1C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63936336-6E0C-42D1-B150-2BD6DF863246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原物料</a:t>
          </a:r>
        </a:p>
      </dgm:t>
    </dgm:pt>
    <dgm:pt modelId="{B5FC5B44-A937-497D-8905-B2B9E2E83E96}" type="parTrans" cxnId="{CECE479D-93CB-445D-BDFA-1BB2D134C1F6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5965F612-27BE-4C52-ACFE-9637171FC3EC}" type="sibTrans" cxnId="{CECE479D-93CB-445D-BDFA-1BB2D134C1F6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248F7D12-AA19-48B3-85A4-BEC2248FF968}">
      <dgm:prSet phldrT="[文字]" custT="1"/>
      <dgm:spPr/>
      <dgm:t>
        <a:bodyPr/>
        <a:lstStyle/>
        <a:p>
          <a:r>
            <a:rPr lang="zh-TW" altLang="en-US" sz="6000" dirty="0">
              <a:latin typeface="+mj-ea"/>
              <a:ea typeface="+mj-ea"/>
            </a:rPr>
            <a:t>其他</a:t>
          </a:r>
        </a:p>
      </dgm:t>
    </dgm:pt>
    <dgm:pt modelId="{AA25635A-507E-4772-BCB3-ED151B71FC0D}" type="parTrans" cxnId="{16C35768-9790-4EAA-BCAA-2B4D9D391468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1D9F3B94-917E-485B-87BC-50DD3F5E2CFB}" type="sibTrans" cxnId="{16C35768-9790-4EAA-BCAA-2B4D9D391468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08CC1BC4-CEDE-4C7F-AD27-2E0651EBCA21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員工</a:t>
          </a:r>
        </a:p>
      </dgm:t>
    </dgm:pt>
    <dgm:pt modelId="{80EAAC88-B814-4171-84CD-2E41ADDA1245}" type="parTrans" cxnId="{9C095E30-3F11-4766-97BE-721FC3AD759B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8B6ACDE1-5D39-4186-8992-235FFB25F5E5}" type="sibTrans" cxnId="{9C095E30-3F11-4766-97BE-721FC3AD759B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75E8C4E0-B7C5-40B4-8506-97D7CA46A7DE}">
      <dgm:prSet phldrT="[文字]" custT="1"/>
      <dgm:spPr/>
      <dgm:t>
        <a:bodyPr/>
        <a:lstStyle/>
        <a:p>
          <a:r>
            <a:rPr lang="zh-TW" altLang="en-US" sz="6000" dirty="0">
              <a:latin typeface="+mj-ea"/>
              <a:ea typeface="+mj-ea"/>
            </a:rPr>
            <a:t>風險</a:t>
          </a:r>
        </a:p>
      </dgm:t>
    </dgm:pt>
    <dgm:pt modelId="{1C2F3A58-FFC9-4955-9830-E1AC1D9A4EE5}" type="parTrans" cxnId="{41EB92D9-ED22-4DE1-BE20-33E1652D4B46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8569FCFF-B544-4F99-8CAB-24069EB4E5B3}" type="sibTrans" cxnId="{41EB92D9-ED22-4DE1-BE20-33E1652D4B46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ED158F5E-EFAE-4028-9263-0E5B7CC9D5A8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賠款</a:t>
          </a:r>
        </a:p>
      </dgm:t>
    </dgm:pt>
    <dgm:pt modelId="{EA353B73-E9A5-4C4C-859F-0B38153532E2}" type="parTrans" cxnId="{BF9A6956-0218-4EF6-BD8F-0647069E369C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1FC09901-51C9-44D3-9079-B77C72BB6997}" type="sibTrans" cxnId="{BF9A6956-0218-4EF6-BD8F-0647069E369C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C44E848C-85B4-40EA-A8A0-71604FB841DD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水電費</a:t>
          </a:r>
        </a:p>
      </dgm:t>
    </dgm:pt>
    <dgm:pt modelId="{36726EB8-656B-46F0-9E3A-371ADC80DDDC}" type="parTrans" cxnId="{8964C544-76BC-4396-A231-3CB251A30FAA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B50F2FA1-37A0-4714-9AF4-DC628A0A4C46}" type="sibTrans" cxnId="{8964C544-76BC-4396-A231-3CB251A30FAA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48B6C452-F221-47F1-B230-A3BAAC0AE5BC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設備</a:t>
          </a:r>
        </a:p>
      </dgm:t>
    </dgm:pt>
    <dgm:pt modelId="{036436BA-B70B-426E-8C19-6E30C8AD82CC}" type="parTrans" cxnId="{8FD02AC3-F9F7-4397-999C-3660BFBE86FC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B32C226A-8BD9-4786-88DC-7766DD8334A5}" type="sibTrans" cxnId="{8FD02AC3-F9F7-4397-999C-3660BFBE86FC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D0C2DD5B-0016-4C42-B536-99409C7A7FC9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稅</a:t>
          </a:r>
        </a:p>
      </dgm:t>
    </dgm:pt>
    <dgm:pt modelId="{AB51589E-E81D-4173-87A9-9C3C1C673F4D}" type="parTrans" cxnId="{E52C7EE0-949A-4FD0-B58B-61583660F1C9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DA4F092A-FA40-48EF-ACEF-8BBB679596D0}" type="sibTrans" cxnId="{E52C7EE0-949A-4FD0-B58B-61583660F1C9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83CECD00-A862-4217-9F04-564575BBE403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租金</a:t>
          </a:r>
        </a:p>
      </dgm:t>
    </dgm:pt>
    <dgm:pt modelId="{E220DB61-78AD-48C3-A965-F59E4CBFC9F6}" type="parTrans" cxnId="{C4B68CA2-880B-4692-A945-93DA6D609CDD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2129BAE4-5630-4BB1-9496-A859592A68B0}" type="sibTrans" cxnId="{C4B68CA2-880B-4692-A945-93DA6D609CDD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9F2062CF-2435-46AA-BE2D-8F6169D7AD4C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罰款</a:t>
          </a:r>
        </a:p>
      </dgm:t>
    </dgm:pt>
    <dgm:pt modelId="{0E03EF70-057B-4D2A-B8F9-8B9947A146C2}" type="parTrans" cxnId="{C94E6516-E06B-43AC-9427-E49368254C76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E03AEFB3-029E-4025-8840-C35ABD358DF1}" type="sibTrans" cxnId="{C94E6516-E06B-43AC-9427-E49368254C76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1C7FF20C-CEF2-4492-B7A3-2845BCAC1C9B}">
      <dgm:prSet phldrT="[文字]" custT="1"/>
      <dgm:spPr/>
      <dgm:t>
        <a:bodyPr/>
        <a:lstStyle/>
        <a:p>
          <a:r>
            <a:rPr lang="zh-TW" altLang="en-US" sz="2400" b="1" dirty="0">
              <a:latin typeface="+mj-ea"/>
              <a:ea typeface="+mj-ea"/>
            </a:rPr>
            <a:t>投資失利</a:t>
          </a:r>
        </a:p>
      </dgm:t>
    </dgm:pt>
    <dgm:pt modelId="{067A10A7-927A-4745-ACD6-7778D5EF2280}" type="parTrans" cxnId="{0FC3FD44-46ED-47C0-9354-8B6DB5DEB83A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5DC67C38-B7CD-4665-9929-A465B9117B4B}" type="sibTrans" cxnId="{0FC3FD44-46ED-47C0-9354-8B6DB5DEB83A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D7090C6A-7C95-45F3-98A4-3EAC3FAF214E}">
      <dgm:prSet phldrT="[文字]" custT="1"/>
      <dgm:spPr/>
      <dgm:t>
        <a:bodyPr/>
        <a:lstStyle/>
        <a:p>
          <a:r>
            <a:rPr lang="zh-TW" altLang="en-US" sz="3200" b="1" dirty="0">
              <a:latin typeface="+mj-ea"/>
              <a:ea typeface="+mj-ea"/>
            </a:rPr>
            <a:t>運費</a:t>
          </a:r>
        </a:p>
      </dgm:t>
    </dgm:pt>
    <dgm:pt modelId="{6FB15125-0D00-46F4-A26C-D5F6CC8EB24C}" type="parTrans" cxnId="{8D2A956E-E502-4233-A954-BA0AA8057CBE}">
      <dgm:prSet/>
      <dgm:spPr/>
      <dgm:t>
        <a:bodyPr/>
        <a:lstStyle/>
        <a:p>
          <a:endParaRPr lang="zh-TW" altLang="en-US"/>
        </a:p>
      </dgm:t>
    </dgm:pt>
    <dgm:pt modelId="{EE07755B-6828-4AFF-940A-756FE2BD90D2}" type="sibTrans" cxnId="{8D2A956E-E502-4233-A954-BA0AA8057CBE}">
      <dgm:prSet/>
      <dgm:spPr/>
      <dgm:t>
        <a:bodyPr/>
        <a:lstStyle/>
        <a:p>
          <a:endParaRPr lang="zh-TW" altLang="en-US"/>
        </a:p>
      </dgm:t>
    </dgm:pt>
    <dgm:pt modelId="{86B74957-B126-411D-9289-9A0014919953}" type="pres">
      <dgm:prSet presAssocID="{389F4A2A-AE5E-479E-A24D-AC821356697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DF3C186-DEB6-4A3C-8A14-160D320A6673}" type="pres">
      <dgm:prSet presAssocID="{7CDACDE2-F554-4761-9F33-B1FFA03E7D08}" presName="horFlow" presStyleCnt="0"/>
      <dgm:spPr/>
    </dgm:pt>
    <dgm:pt modelId="{D07E23B9-8755-4ACB-8DDF-AD2812165AC2}" type="pres">
      <dgm:prSet presAssocID="{7CDACDE2-F554-4761-9F33-B1FFA03E7D08}" presName="bigChev" presStyleLbl="node1" presStyleIdx="0" presStyleCnt="3" custLinFactNeighborX="-9953"/>
      <dgm:spPr/>
    </dgm:pt>
    <dgm:pt modelId="{221E4189-5DD6-4E02-960C-05B20FD3F98B}" type="pres">
      <dgm:prSet presAssocID="{B5FC5B44-A937-497D-8905-B2B9E2E83E96}" presName="parTrans" presStyleCnt="0"/>
      <dgm:spPr/>
    </dgm:pt>
    <dgm:pt modelId="{FA5864B3-CD10-4D6F-9D2D-E2969F0EBD7E}" type="pres">
      <dgm:prSet presAssocID="{63936336-6E0C-42D1-B150-2BD6DF863246}" presName="node" presStyleLbl="alignAccFollowNode1" presStyleIdx="0" presStyleCnt="10">
        <dgm:presLayoutVars>
          <dgm:bulletEnabled val="1"/>
        </dgm:presLayoutVars>
      </dgm:prSet>
      <dgm:spPr/>
    </dgm:pt>
    <dgm:pt modelId="{A6880A70-000C-4151-8B22-2848C76F89B5}" type="pres">
      <dgm:prSet presAssocID="{5965F612-27BE-4C52-ACFE-9637171FC3EC}" presName="sibTrans" presStyleCnt="0"/>
      <dgm:spPr/>
    </dgm:pt>
    <dgm:pt modelId="{F6CB53AE-296C-4A04-9903-A3CDF194FE96}" type="pres">
      <dgm:prSet presAssocID="{C44E848C-85B4-40EA-A8A0-71604FB841DD}" presName="node" presStyleLbl="alignAccFollowNode1" presStyleIdx="1" presStyleCnt="10">
        <dgm:presLayoutVars>
          <dgm:bulletEnabled val="1"/>
        </dgm:presLayoutVars>
      </dgm:prSet>
      <dgm:spPr/>
    </dgm:pt>
    <dgm:pt modelId="{D93EC4FF-BF48-4E95-99B9-F70CD00AB05D}" type="pres">
      <dgm:prSet presAssocID="{B50F2FA1-37A0-4714-9AF4-DC628A0A4C46}" presName="sibTrans" presStyleCnt="0"/>
      <dgm:spPr/>
    </dgm:pt>
    <dgm:pt modelId="{F6E48121-35B5-43CF-BDEB-23BD9E9E07D7}" type="pres">
      <dgm:prSet presAssocID="{48B6C452-F221-47F1-B230-A3BAAC0AE5BC}" presName="node" presStyleLbl="alignAccFollowNode1" presStyleIdx="2" presStyleCnt="10">
        <dgm:presLayoutVars>
          <dgm:bulletEnabled val="1"/>
        </dgm:presLayoutVars>
      </dgm:prSet>
      <dgm:spPr/>
    </dgm:pt>
    <dgm:pt modelId="{2DF4B8D0-800A-4D47-9D2B-E8EC0CC4D608}" type="pres">
      <dgm:prSet presAssocID="{7CDACDE2-F554-4761-9F33-B1FFA03E7D08}" presName="vSp" presStyleCnt="0"/>
      <dgm:spPr/>
    </dgm:pt>
    <dgm:pt modelId="{BABDE793-AB4F-41FB-89BB-76E3E2EE7948}" type="pres">
      <dgm:prSet presAssocID="{248F7D12-AA19-48B3-85A4-BEC2248FF968}" presName="horFlow" presStyleCnt="0"/>
      <dgm:spPr/>
    </dgm:pt>
    <dgm:pt modelId="{C6AAAAA0-CC71-4E35-B197-E2229D8D999A}" type="pres">
      <dgm:prSet presAssocID="{248F7D12-AA19-48B3-85A4-BEC2248FF968}" presName="bigChev" presStyleLbl="node1" presStyleIdx="1" presStyleCnt="3"/>
      <dgm:spPr/>
    </dgm:pt>
    <dgm:pt modelId="{19EAB969-A8C3-427D-976C-6CF2D194498D}" type="pres">
      <dgm:prSet presAssocID="{80EAAC88-B814-4171-84CD-2E41ADDA1245}" presName="parTrans" presStyleCnt="0"/>
      <dgm:spPr/>
    </dgm:pt>
    <dgm:pt modelId="{ECE913C6-880A-4800-B07D-F45508839A02}" type="pres">
      <dgm:prSet presAssocID="{08CC1BC4-CEDE-4C7F-AD27-2E0651EBCA21}" presName="node" presStyleLbl="alignAccFollowNode1" presStyleIdx="3" presStyleCnt="10">
        <dgm:presLayoutVars>
          <dgm:bulletEnabled val="1"/>
        </dgm:presLayoutVars>
      </dgm:prSet>
      <dgm:spPr/>
    </dgm:pt>
    <dgm:pt modelId="{85E5EADB-F310-4BFF-BF95-4201960798A7}" type="pres">
      <dgm:prSet presAssocID="{8B6ACDE1-5D39-4186-8992-235FFB25F5E5}" presName="sibTrans" presStyleCnt="0"/>
      <dgm:spPr/>
    </dgm:pt>
    <dgm:pt modelId="{23306647-0BE8-4AE4-9EE0-7B96CAA67727}" type="pres">
      <dgm:prSet presAssocID="{D0C2DD5B-0016-4C42-B536-99409C7A7FC9}" presName="node" presStyleLbl="alignAccFollowNode1" presStyleIdx="4" presStyleCnt="10">
        <dgm:presLayoutVars>
          <dgm:bulletEnabled val="1"/>
        </dgm:presLayoutVars>
      </dgm:prSet>
      <dgm:spPr/>
    </dgm:pt>
    <dgm:pt modelId="{F1F0BBB3-0561-44A7-9CE6-98E5F8EB1ECC}" type="pres">
      <dgm:prSet presAssocID="{DA4F092A-FA40-48EF-ACEF-8BBB679596D0}" presName="sibTrans" presStyleCnt="0"/>
      <dgm:spPr/>
    </dgm:pt>
    <dgm:pt modelId="{0F4303CF-6682-4DBB-8BCF-F3127B430BEB}" type="pres">
      <dgm:prSet presAssocID="{83CECD00-A862-4217-9F04-564575BBE403}" presName="node" presStyleLbl="alignAccFollowNode1" presStyleIdx="5" presStyleCnt="10">
        <dgm:presLayoutVars>
          <dgm:bulletEnabled val="1"/>
        </dgm:presLayoutVars>
      </dgm:prSet>
      <dgm:spPr/>
    </dgm:pt>
    <dgm:pt modelId="{B2F3C431-C593-443F-AAF7-1FB9564E1DE9}" type="pres">
      <dgm:prSet presAssocID="{2129BAE4-5630-4BB1-9496-A859592A68B0}" presName="sibTrans" presStyleCnt="0"/>
      <dgm:spPr/>
    </dgm:pt>
    <dgm:pt modelId="{D5F59FBF-91F9-4FB8-A074-0CD04F252268}" type="pres">
      <dgm:prSet presAssocID="{D7090C6A-7C95-45F3-98A4-3EAC3FAF214E}" presName="node" presStyleLbl="alignAccFollowNode1" presStyleIdx="6" presStyleCnt="10">
        <dgm:presLayoutVars>
          <dgm:bulletEnabled val="1"/>
        </dgm:presLayoutVars>
      </dgm:prSet>
      <dgm:spPr/>
    </dgm:pt>
    <dgm:pt modelId="{3ABDC50A-4153-4708-BE4C-F255837ADAF5}" type="pres">
      <dgm:prSet presAssocID="{248F7D12-AA19-48B3-85A4-BEC2248FF968}" presName="vSp" presStyleCnt="0"/>
      <dgm:spPr/>
    </dgm:pt>
    <dgm:pt modelId="{84E7E2FF-900B-4F3C-8B35-A0D281606333}" type="pres">
      <dgm:prSet presAssocID="{75E8C4E0-B7C5-40B4-8506-97D7CA46A7DE}" presName="horFlow" presStyleCnt="0"/>
      <dgm:spPr/>
    </dgm:pt>
    <dgm:pt modelId="{B66FF606-2612-40F6-80D8-5609D9F23212}" type="pres">
      <dgm:prSet presAssocID="{75E8C4E0-B7C5-40B4-8506-97D7CA46A7DE}" presName="bigChev" presStyleLbl="node1" presStyleIdx="2" presStyleCnt="3"/>
      <dgm:spPr/>
    </dgm:pt>
    <dgm:pt modelId="{0E0784EC-26A1-49CD-B1AD-AE45EE5D3C95}" type="pres">
      <dgm:prSet presAssocID="{EA353B73-E9A5-4C4C-859F-0B38153532E2}" presName="parTrans" presStyleCnt="0"/>
      <dgm:spPr/>
    </dgm:pt>
    <dgm:pt modelId="{163720E0-E538-4873-86A8-575BF99B0EAA}" type="pres">
      <dgm:prSet presAssocID="{ED158F5E-EFAE-4028-9263-0E5B7CC9D5A8}" presName="node" presStyleLbl="alignAccFollowNode1" presStyleIdx="7" presStyleCnt="10">
        <dgm:presLayoutVars>
          <dgm:bulletEnabled val="1"/>
        </dgm:presLayoutVars>
      </dgm:prSet>
      <dgm:spPr/>
    </dgm:pt>
    <dgm:pt modelId="{D41F86E6-8F71-4EFC-A575-EFCC66AFBEAF}" type="pres">
      <dgm:prSet presAssocID="{1FC09901-51C9-44D3-9079-B77C72BB6997}" presName="sibTrans" presStyleCnt="0"/>
      <dgm:spPr/>
    </dgm:pt>
    <dgm:pt modelId="{9D5BD1D5-6DBF-4409-B4F4-506A0BD37778}" type="pres">
      <dgm:prSet presAssocID="{9F2062CF-2435-46AA-BE2D-8F6169D7AD4C}" presName="node" presStyleLbl="alignAccFollowNode1" presStyleIdx="8" presStyleCnt="10">
        <dgm:presLayoutVars>
          <dgm:bulletEnabled val="1"/>
        </dgm:presLayoutVars>
      </dgm:prSet>
      <dgm:spPr/>
    </dgm:pt>
    <dgm:pt modelId="{4DCA64D5-A3E4-4BE3-A4B3-12869659A313}" type="pres">
      <dgm:prSet presAssocID="{E03AEFB3-029E-4025-8840-C35ABD358DF1}" presName="sibTrans" presStyleCnt="0"/>
      <dgm:spPr/>
    </dgm:pt>
    <dgm:pt modelId="{020AE22A-157A-4387-9258-019DBFFC729C}" type="pres">
      <dgm:prSet presAssocID="{1C7FF20C-CEF2-4492-B7A3-2845BCAC1C9B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C94E6516-E06B-43AC-9427-E49368254C76}" srcId="{75E8C4E0-B7C5-40B4-8506-97D7CA46A7DE}" destId="{9F2062CF-2435-46AA-BE2D-8F6169D7AD4C}" srcOrd="1" destOrd="0" parTransId="{0E03EF70-057B-4D2A-B8F9-8B9947A146C2}" sibTransId="{E03AEFB3-029E-4025-8840-C35ABD358DF1}"/>
    <dgm:cxn modelId="{C95B2F2D-333B-4AAE-8F91-F81AC6A52813}" type="presOf" srcId="{48B6C452-F221-47F1-B230-A3BAAC0AE5BC}" destId="{F6E48121-35B5-43CF-BDEB-23BD9E9E07D7}" srcOrd="0" destOrd="0" presId="urn:microsoft.com/office/officeart/2005/8/layout/lProcess3"/>
    <dgm:cxn modelId="{9C095E30-3F11-4766-97BE-721FC3AD759B}" srcId="{248F7D12-AA19-48B3-85A4-BEC2248FF968}" destId="{08CC1BC4-CEDE-4C7F-AD27-2E0651EBCA21}" srcOrd="0" destOrd="0" parTransId="{80EAAC88-B814-4171-84CD-2E41ADDA1245}" sibTransId="{8B6ACDE1-5D39-4186-8992-235FFB25F5E5}"/>
    <dgm:cxn modelId="{72592334-C13E-46CA-BF73-9AEA94D0C666}" type="presOf" srcId="{83CECD00-A862-4217-9F04-564575BBE403}" destId="{0F4303CF-6682-4DBB-8BCF-F3127B430BEB}" srcOrd="0" destOrd="0" presId="urn:microsoft.com/office/officeart/2005/8/layout/lProcess3"/>
    <dgm:cxn modelId="{FB44553B-335E-4BF2-B56A-E922BDA90C67}" type="presOf" srcId="{389F4A2A-AE5E-479E-A24D-AC821356697A}" destId="{86B74957-B126-411D-9289-9A0014919953}" srcOrd="0" destOrd="0" presId="urn:microsoft.com/office/officeart/2005/8/layout/lProcess3"/>
    <dgm:cxn modelId="{7582C63F-22C2-4087-94A0-E03A9B66EE02}" type="presOf" srcId="{63936336-6E0C-42D1-B150-2BD6DF863246}" destId="{FA5864B3-CD10-4D6F-9D2D-E2969F0EBD7E}" srcOrd="0" destOrd="0" presId="urn:microsoft.com/office/officeart/2005/8/layout/lProcess3"/>
    <dgm:cxn modelId="{71D6AD61-1CA3-4EC4-955E-CD1E12CA9E80}" type="presOf" srcId="{9F2062CF-2435-46AA-BE2D-8F6169D7AD4C}" destId="{9D5BD1D5-6DBF-4409-B4F4-506A0BD37778}" srcOrd="0" destOrd="0" presId="urn:microsoft.com/office/officeart/2005/8/layout/lProcess3"/>
    <dgm:cxn modelId="{8964C544-76BC-4396-A231-3CB251A30FAA}" srcId="{7CDACDE2-F554-4761-9F33-B1FFA03E7D08}" destId="{C44E848C-85B4-40EA-A8A0-71604FB841DD}" srcOrd="1" destOrd="0" parTransId="{36726EB8-656B-46F0-9E3A-371ADC80DDDC}" sibTransId="{B50F2FA1-37A0-4714-9AF4-DC628A0A4C46}"/>
    <dgm:cxn modelId="{0FC3FD44-46ED-47C0-9354-8B6DB5DEB83A}" srcId="{75E8C4E0-B7C5-40B4-8506-97D7CA46A7DE}" destId="{1C7FF20C-CEF2-4492-B7A3-2845BCAC1C9B}" srcOrd="2" destOrd="0" parTransId="{067A10A7-927A-4745-ACD6-7778D5EF2280}" sibTransId="{5DC67C38-B7CD-4665-9929-A465B9117B4B}"/>
    <dgm:cxn modelId="{16C35768-9790-4EAA-BCAA-2B4D9D391468}" srcId="{389F4A2A-AE5E-479E-A24D-AC821356697A}" destId="{248F7D12-AA19-48B3-85A4-BEC2248FF968}" srcOrd="1" destOrd="0" parTransId="{AA25635A-507E-4772-BCB3-ED151B71FC0D}" sibTransId="{1D9F3B94-917E-485B-87BC-50DD3F5E2CFB}"/>
    <dgm:cxn modelId="{70C2F368-09FE-4E3E-99D4-427DDFAA8EB0}" type="presOf" srcId="{08CC1BC4-CEDE-4C7F-AD27-2E0651EBCA21}" destId="{ECE913C6-880A-4800-B07D-F45508839A02}" srcOrd="0" destOrd="0" presId="urn:microsoft.com/office/officeart/2005/8/layout/lProcess3"/>
    <dgm:cxn modelId="{1D779E4B-2DCF-435F-9DAD-1B5FBA897426}" type="presOf" srcId="{ED158F5E-EFAE-4028-9263-0E5B7CC9D5A8}" destId="{163720E0-E538-4873-86A8-575BF99B0EAA}" srcOrd="0" destOrd="0" presId="urn:microsoft.com/office/officeart/2005/8/layout/lProcess3"/>
    <dgm:cxn modelId="{8D2A956E-E502-4233-A954-BA0AA8057CBE}" srcId="{248F7D12-AA19-48B3-85A4-BEC2248FF968}" destId="{D7090C6A-7C95-45F3-98A4-3EAC3FAF214E}" srcOrd="3" destOrd="0" parTransId="{6FB15125-0D00-46F4-A26C-D5F6CC8EB24C}" sibTransId="{EE07755B-6828-4AFF-940A-756FE2BD90D2}"/>
    <dgm:cxn modelId="{BF9A6956-0218-4EF6-BD8F-0647069E369C}" srcId="{75E8C4E0-B7C5-40B4-8506-97D7CA46A7DE}" destId="{ED158F5E-EFAE-4028-9263-0E5B7CC9D5A8}" srcOrd="0" destOrd="0" parTransId="{EA353B73-E9A5-4C4C-859F-0B38153532E2}" sibTransId="{1FC09901-51C9-44D3-9079-B77C72BB6997}"/>
    <dgm:cxn modelId="{8C34468C-A2DB-4FAA-988E-C94D1704FF2A}" type="presOf" srcId="{D0C2DD5B-0016-4C42-B536-99409C7A7FC9}" destId="{23306647-0BE8-4AE4-9EE0-7B96CAA67727}" srcOrd="0" destOrd="0" presId="urn:microsoft.com/office/officeart/2005/8/layout/lProcess3"/>
    <dgm:cxn modelId="{5190B595-FD23-47B6-97F0-4F79F9287C0F}" type="presOf" srcId="{C44E848C-85B4-40EA-A8A0-71604FB841DD}" destId="{F6CB53AE-296C-4A04-9903-A3CDF194FE96}" srcOrd="0" destOrd="0" presId="urn:microsoft.com/office/officeart/2005/8/layout/lProcess3"/>
    <dgm:cxn modelId="{6DBADD95-6345-480A-90B9-BEE1C29A5F35}" type="presOf" srcId="{1C7FF20C-CEF2-4492-B7A3-2845BCAC1C9B}" destId="{020AE22A-157A-4387-9258-019DBFFC729C}" srcOrd="0" destOrd="0" presId="urn:microsoft.com/office/officeart/2005/8/layout/lProcess3"/>
    <dgm:cxn modelId="{CECE479D-93CB-445D-BDFA-1BB2D134C1F6}" srcId="{7CDACDE2-F554-4761-9F33-B1FFA03E7D08}" destId="{63936336-6E0C-42D1-B150-2BD6DF863246}" srcOrd="0" destOrd="0" parTransId="{B5FC5B44-A937-497D-8905-B2B9E2E83E96}" sibTransId="{5965F612-27BE-4C52-ACFE-9637171FC3EC}"/>
    <dgm:cxn modelId="{C4B68CA2-880B-4692-A945-93DA6D609CDD}" srcId="{248F7D12-AA19-48B3-85A4-BEC2248FF968}" destId="{83CECD00-A862-4217-9F04-564575BBE403}" srcOrd="2" destOrd="0" parTransId="{E220DB61-78AD-48C3-A965-F59E4CBFC9F6}" sibTransId="{2129BAE4-5630-4BB1-9496-A859592A68B0}"/>
    <dgm:cxn modelId="{845B99A8-3930-414B-99CE-AF8901677073}" type="presOf" srcId="{7CDACDE2-F554-4761-9F33-B1FFA03E7D08}" destId="{D07E23B9-8755-4ACB-8DDF-AD2812165AC2}" srcOrd="0" destOrd="0" presId="urn:microsoft.com/office/officeart/2005/8/layout/lProcess3"/>
    <dgm:cxn modelId="{B83ADBB8-BB3E-4CDF-9AE7-9447F0145C86}" type="presOf" srcId="{D7090C6A-7C95-45F3-98A4-3EAC3FAF214E}" destId="{D5F59FBF-91F9-4FB8-A074-0CD04F252268}" srcOrd="0" destOrd="0" presId="urn:microsoft.com/office/officeart/2005/8/layout/lProcess3"/>
    <dgm:cxn modelId="{8FD02AC3-F9F7-4397-999C-3660BFBE86FC}" srcId="{7CDACDE2-F554-4761-9F33-B1FFA03E7D08}" destId="{48B6C452-F221-47F1-B230-A3BAAC0AE5BC}" srcOrd="2" destOrd="0" parTransId="{036436BA-B70B-426E-8C19-6E30C8AD82CC}" sibTransId="{B32C226A-8BD9-4786-88DC-7766DD8334A5}"/>
    <dgm:cxn modelId="{AD2E56C6-FA61-410D-B1CD-5D90645041E8}" type="presOf" srcId="{248F7D12-AA19-48B3-85A4-BEC2248FF968}" destId="{C6AAAAA0-CC71-4E35-B197-E2229D8D999A}" srcOrd="0" destOrd="0" presId="urn:microsoft.com/office/officeart/2005/8/layout/lProcess3"/>
    <dgm:cxn modelId="{628FF3D0-915E-45F0-8DCC-3187EC201CD9}" type="presOf" srcId="{75E8C4E0-B7C5-40B4-8506-97D7CA46A7DE}" destId="{B66FF606-2612-40F6-80D8-5609D9F23212}" srcOrd="0" destOrd="0" presId="urn:microsoft.com/office/officeart/2005/8/layout/lProcess3"/>
    <dgm:cxn modelId="{41EB92D9-ED22-4DE1-BE20-33E1652D4B46}" srcId="{389F4A2A-AE5E-479E-A24D-AC821356697A}" destId="{75E8C4E0-B7C5-40B4-8506-97D7CA46A7DE}" srcOrd="2" destOrd="0" parTransId="{1C2F3A58-FFC9-4955-9830-E1AC1D9A4EE5}" sibTransId="{8569FCFF-B544-4F99-8CAB-24069EB4E5B3}"/>
    <dgm:cxn modelId="{E52C7EE0-949A-4FD0-B58B-61583660F1C9}" srcId="{248F7D12-AA19-48B3-85A4-BEC2248FF968}" destId="{D0C2DD5B-0016-4C42-B536-99409C7A7FC9}" srcOrd="1" destOrd="0" parTransId="{AB51589E-E81D-4173-87A9-9C3C1C673F4D}" sibTransId="{DA4F092A-FA40-48EF-ACEF-8BBB679596D0}"/>
    <dgm:cxn modelId="{FCD7A2FA-312C-48CF-A0E2-236C9B2F6C1C}" srcId="{389F4A2A-AE5E-479E-A24D-AC821356697A}" destId="{7CDACDE2-F554-4761-9F33-B1FFA03E7D08}" srcOrd="0" destOrd="0" parTransId="{DC90CAD9-943D-4DE4-910E-442897CCD42E}" sibTransId="{1F35DF22-221B-4B29-9855-8E0A1CE6F509}"/>
    <dgm:cxn modelId="{986DB428-1DF4-4918-BECC-297023562408}" type="presParOf" srcId="{86B74957-B126-411D-9289-9A0014919953}" destId="{2DF3C186-DEB6-4A3C-8A14-160D320A6673}" srcOrd="0" destOrd="0" presId="urn:microsoft.com/office/officeart/2005/8/layout/lProcess3"/>
    <dgm:cxn modelId="{31D8747A-5F78-41FB-B37C-0107D6D7D7AD}" type="presParOf" srcId="{2DF3C186-DEB6-4A3C-8A14-160D320A6673}" destId="{D07E23B9-8755-4ACB-8DDF-AD2812165AC2}" srcOrd="0" destOrd="0" presId="urn:microsoft.com/office/officeart/2005/8/layout/lProcess3"/>
    <dgm:cxn modelId="{C86AACE5-28CD-4981-B59A-AABDD9918B34}" type="presParOf" srcId="{2DF3C186-DEB6-4A3C-8A14-160D320A6673}" destId="{221E4189-5DD6-4E02-960C-05B20FD3F98B}" srcOrd="1" destOrd="0" presId="urn:microsoft.com/office/officeart/2005/8/layout/lProcess3"/>
    <dgm:cxn modelId="{81D40341-CB16-4152-B4E3-C985B0B77008}" type="presParOf" srcId="{2DF3C186-DEB6-4A3C-8A14-160D320A6673}" destId="{FA5864B3-CD10-4D6F-9D2D-E2969F0EBD7E}" srcOrd="2" destOrd="0" presId="urn:microsoft.com/office/officeart/2005/8/layout/lProcess3"/>
    <dgm:cxn modelId="{BD3AAED9-133C-44C3-B8E8-E2103AE02C9B}" type="presParOf" srcId="{2DF3C186-DEB6-4A3C-8A14-160D320A6673}" destId="{A6880A70-000C-4151-8B22-2848C76F89B5}" srcOrd="3" destOrd="0" presId="urn:microsoft.com/office/officeart/2005/8/layout/lProcess3"/>
    <dgm:cxn modelId="{972F723A-062D-41DC-AEE3-858E1E56C383}" type="presParOf" srcId="{2DF3C186-DEB6-4A3C-8A14-160D320A6673}" destId="{F6CB53AE-296C-4A04-9903-A3CDF194FE96}" srcOrd="4" destOrd="0" presId="urn:microsoft.com/office/officeart/2005/8/layout/lProcess3"/>
    <dgm:cxn modelId="{43F70773-E5FA-4D36-9F71-C7D2B8454A7A}" type="presParOf" srcId="{2DF3C186-DEB6-4A3C-8A14-160D320A6673}" destId="{D93EC4FF-BF48-4E95-99B9-F70CD00AB05D}" srcOrd="5" destOrd="0" presId="urn:microsoft.com/office/officeart/2005/8/layout/lProcess3"/>
    <dgm:cxn modelId="{6340382B-1B38-46BA-B029-3401A727AEFB}" type="presParOf" srcId="{2DF3C186-DEB6-4A3C-8A14-160D320A6673}" destId="{F6E48121-35B5-43CF-BDEB-23BD9E9E07D7}" srcOrd="6" destOrd="0" presId="urn:microsoft.com/office/officeart/2005/8/layout/lProcess3"/>
    <dgm:cxn modelId="{FED74A24-8222-401D-870A-38FB13BBE86F}" type="presParOf" srcId="{86B74957-B126-411D-9289-9A0014919953}" destId="{2DF4B8D0-800A-4D47-9D2B-E8EC0CC4D608}" srcOrd="1" destOrd="0" presId="urn:microsoft.com/office/officeart/2005/8/layout/lProcess3"/>
    <dgm:cxn modelId="{2E740740-D15C-45E1-A95B-C7FEC2FA8E7E}" type="presParOf" srcId="{86B74957-B126-411D-9289-9A0014919953}" destId="{BABDE793-AB4F-41FB-89BB-76E3E2EE7948}" srcOrd="2" destOrd="0" presId="urn:microsoft.com/office/officeart/2005/8/layout/lProcess3"/>
    <dgm:cxn modelId="{D72641CF-FB87-4685-85DF-CEF2C8246007}" type="presParOf" srcId="{BABDE793-AB4F-41FB-89BB-76E3E2EE7948}" destId="{C6AAAAA0-CC71-4E35-B197-E2229D8D999A}" srcOrd="0" destOrd="0" presId="urn:microsoft.com/office/officeart/2005/8/layout/lProcess3"/>
    <dgm:cxn modelId="{4DE6F70B-50F8-4F2B-B0A8-D5F194CEA5E0}" type="presParOf" srcId="{BABDE793-AB4F-41FB-89BB-76E3E2EE7948}" destId="{19EAB969-A8C3-427D-976C-6CF2D194498D}" srcOrd="1" destOrd="0" presId="urn:microsoft.com/office/officeart/2005/8/layout/lProcess3"/>
    <dgm:cxn modelId="{0E154C52-E1E5-44C1-B98E-2F683F980AF2}" type="presParOf" srcId="{BABDE793-AB4F-41FB-89BB-76E3E2EE7948}" destId="{ECE913C6-880A-4800-B07D-F45508839A02}" srcOrd="2" destOrd="0" presId="urn:microsoft.com/office/officeart/2005/8/layout/lProcess3"/>
    <dgm:cxn modelId="{6285683E-8DD7-410D-86AB-A1BA0B450A6F}" type="presParOf" srcId="{BABDE793-AB4F-41FB-89BB-76E3E2EE7948}" destId="{85E5EADB-F310-4BFF-BF95-4201960798A7}" srcOrd="3" destOrd="0" presId="urn:microsoft.com/office/officeart/2005/8/layout/lProcess3"/>
    <dgm:cxn modelId="{94582579-AA49-4FE0-AEAC-8A7561C80ED8}" type="presParOf" srcId="{BABDE793-AB4F-41FB-89BB-76E3E2EE7948}" destId="{23306647-0BE8-4AE4-9EE0-7B96CAA67727}" srcOrd="4" destOrd="0" presId="urn:microsoft.com/office/officeart/2005/8/layout/lProcess3"/>
    <dgm:cxn modelId="{31760833-071D-4F85-8096-41C0690F673F}" type="presParOf" srcId="{BABDE793-AB4F-41FB-89BB-76E3E2EE7948}" destId="{F1F0BBB3-0561-44A7-9CE6-98E5F8EB1ECC}" srcOrd="5" destOrd="0" presId="urn:microsoft.com/office/officeart/2005/8/layout/lProcess3"/>
    <dgm:cxn modelId="{7C433D49-ACCD-46E7-949E-D63258FC6F82}" type="presParOf" srcId="{BABDE793-AB4F-41FB-89BB-76E3E2EE7948}" destId="{0F4303CF-6682-4DBB-8BCF-F3127B430BEB}" srcOrd="6" destOrd="0" presId="urn:microsoft.com/office/officeart/2005/8/layout/lProcess3"/>
    <dgm:cxn modelId="{CB278ECA-D3A7-47D4-801C-2EB246A33731}" type="presParOf" srcId="{BABDE793-AB4F-41FB-89BB-76E3E2EE7948}" destId="{B2F3C431-C593-443F-AAF7-1FB9564E1DE9}" srcOrd="7" destOrd="0" presId="urn:microsoft.com/office/officeart/2005/8/layout/lProcess3"/>
    <dgm:cxn modelId="{4AC7FE1A-16D8-4F7C-B3B3-BA0265E18AFC}" type="presParOf" srcId="{BABDE793-AB4F-41FB-89BB-76E3E2EE7948}" destId="{D5F59FBF-91F9-4FB8-A074-0CD04F252268}" srcOrd="8" destOrd="0" presId="urn:microsoft.com/office/officeart/2005/8/layout/lProcess3"/>
    <dgm:cxn modelId="{B4D3D954-6ECB-4E22-8D70-DB6B852A8679}" type="presParOf" srcId="{86B74957-B126-411D-9289-9A0014919953}" destId="{3ABDC50A-4153-4708-BE4C-F255837ADAF5}" srcOrd="3" destOrd="0" presId="urn:microsoft.com/office/officeart/2005/8/layout/lProcess3"/>
    <dgm:cxn modelId="{DAF82AAC-5E9D-4E8D-945A-6CAD571BE21A}" type="presParOf" srcId="{86B74957-B126-411D-9289-9A0014919953}" destId="{84E7E2FF-900B-4F3C-8B35-A0D281606333}" srcOrd="4" destOrd="0" presId="urn:microsoft.com/office/officeart/2005/8/layout/lProcess3"/>
    <dgm:cxn modelId="{9DCEE682-C534-43C5-9529-D3B69258C2AA}" type="presParOf" srcId="{84E7E2FF-900B-4F3C-8B35-A0D281606333}" destId="{B66FF606-2612-40F6-80D8-5609D9F23212}" srcOrd="0" destOrd="0" presId="urn:microsoft.com/office/officeart/2005/8/layout/lProcess3"/>
    <dgm:cxn modelId="{8ACF8F45-EF00-4393-98B2-5ECB9A8617A5}" type="presParOf" srcId="{84E7E2FF-900B-4F3C-8B35-A0D281606333}" destId="{0E0784EC-26A1-49CD-B1AD-AE45EE5D3C95}" srcOrd="1" destOrd="0" presId="urn:microsoft.com/office/officeart/2005/8/layout/lProcess3"/>
    <dgm:cxn modelId="{468F8D15-3CC1-4B9C-8B46-ED374D06D974}" type="presParOf" srcId="{84E7E2FF-900B-4F3C-8B35-A0D281606333}" destId="{163720E0-E538-4873-86A8-575BF99B0EAA}" srcOrd="2" destOrd="0" presId="urn:microsoft.com/office/officeart/2005/8/layout/lProcess3"/>
    <dgm:cxn modelId="{1EEE05E4-818D-4C8F-8775-A4BF7A179FB1}" type="presParOf" srcId="{84E7E2FF-900B-4F3C-8B35-A0D281606333}" destId="{D41F86E6-8F71-4EFC-A575-EFCC66AFBEAF}" srcOrd="3" destOrd="0" presId="urn:microsoft.com/office/officeart/2005/8/layout/lProcess3"/>
    <dgm:cxn modelId="{B86D4F61-212F-4AE1-BC9D-9D7C77D5C715}" type="presParOf" srcId="{84E7E2FF-900B-4F3C-8B35-A0D281606333}" destId="{9D5BD1D5-6DBF-4409-B4F4-506A0BD37778}" srcOrd="4" destOrd="0" presId="urn:microsoft.com/office/officeart/2005/8/layout/lProcess3"/>
    <dgm:cxn modelId="{670FEF81-8D63-46F9-9815-70FF540295F9}" type="presParOf" srcId="{84E7E2FF-900B-4F3C-8B35-A0D281606333}" destId="{4DCA64D5-A3E4-4BE3-A4B3-12869659A313}" srcOrd="5" destOrd="0" presId="urn:microsoft.com/office/officeart/2005/8/layout/lProcess3"/>
    <dgm:cxn modelId="{70E732E3-2D86-4953-B2F2-76BC0215A2E0}" type="presParOf" srcId="{84E7E2FF-900B-4F3C-8B35-A0D281606333}" destId="{020AE22A-157A-4387-9258-019DBFFC729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E23B9-8755-4ACB-8DDF-AD2812165AC2}">
      <dsp:nvSpPr>
        <dsp:cNvPr id="0" name=""/>
        <dsp:cNvSpPr/>
      </dsp:nvSpPr>
      <dsp:spPr>
        <a:xfrm>
          <a:off x="0" y="990952"/>
          <a:ext cx="2751599" cy="1100639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+mj-ea"/>
              <a:ea typeface="+mj-ea"/>
            </a:rPr>
            <a:t>商品</a:t>
          </a:r>
        </a:p>
      </dsp:txBody>
      <dsp:txXfrm>
        <a:off x="550320" y="990952"/>
        <a:ext cx="1650960" cy="1100639"/>
      </dsp:txXfrm>
    </dsp:sp>
    <dsp:sp modelId="{FA5864B3-CD10-4D6F-9D2D-E2969F0EBD7E}">
      <dsp:nvSpPr>
        <dsp:cNvPr id="0" name=""/>
        <dsp:cNvSpPr/>
      </dsp:nvSpPr>
      <dsp:spPr>
        <a:xfrm>
          <a:off x="2395269" y="1084507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原物料</a:t>
          </a:r>
        </a:p>
      </dsp:txBody>
      <dsp:txXfrm>
        <a:off x="2852035" y="1084507"/>
        <a:ext cx="1370296" cy="913531"/>
      </dsp:txXfrm>
    </dsp:sp>
    <dsp:sp modelId="{F6CB53AE-296C-4A04-9903-A3CDF194FE96}">
      <dsp:nvSpPr>
        <dsp:cNvPr id="0" name=""/>
        <dsp:cNvSpPr/>
      </dsp:nvSpPr>
      <dsp:spPr>
        <a:xfrm>
          <a:off x="4359361" y="1084507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水電費</a:t>
          </a:r>
        </a:p>
      </dsp:txBody>
      <dsp:txXfrm>
        <a:off x="4816127" y="1084507"/>
        <a:ext cx="1370296" cy="913531"/>
      </dsp:txXfrm>
    </dsp:sp>
    <dsp:sp modelId="{F6E48121-35B5-43CF-BDEB-23BD9E9E07D7}">
      <dsp:nvSpPr>
        <dsp:cNvPr id="0" name=""/>
        <dsp:cNvSpPr/>
      </dsp:nvSpPr>
      <dsp:spPr>
        <a:xfrm>
          <a:off x="6323452" y="1084507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設備</a:t>
          </a:r>
        </a:p>
      </dsp:txBody>
      <dsp:txXfrm>
        <a:off x="6780218" y="1084507"/>
        <a:ext cx="1370296" cy="913531"/>
      </dsp:txXfrm>
    </dsp:sp>
    <dsp:sp modelId="{C6AAAAA0-CC71-4E35-B197-E2229D8D999A}">
      <dsp:nvSpPr>
        <dsp:cNvPr id="0" name=""/>
        <dsp:cNvSpPr/>
      </dsp:nvSpPr>
      <dsp:spPr>
        <a:xfrm>
          <a:off x="1377" y="2245682"/>
          <a:ext cx="2751599" cy="1100639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+mj-ea"/>
              <a:ea typeface="+mj-ea"/>
            </a:rPr>
            <a:t>其他</a:t>
          </a:r>
        </a:p>
      </dsp:txBody>
      <dsp:txXfrm>
        <a:off x="551697" y="2245682"/>
        <a:ext cx="1650960" cy="1100639"/>
      </dsp:txXfrm>
    </dsp:sp>
    <dsp:sp modelId="{ECE913C6-880A-4800-B07D-F45508839A02}">
      <dsp:nvSpPr>
        <dsp:cNvPr id="0" name=""/>
        <dsp:cNvSpPr/>
      </dsp:nvSpPr>
      <dsp:spPr>
        <a:xfrm>
          <a:off x="2395269" y="2339236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員工</a:t>
          </a:r>
        </a:p>
      </dsp:txBody>
      <dsp:txXfrm>
        <a:off x="2852035" y="2339236"/>
        <a:ext cx="1370296" cy="913531"/>
      </dsp:txXfrm>
    </dsp:sp>
    <dsp:sp modelId="{23306647-0BE8-4AE4-9EE0-7B96CAA67727}">
      <dsp:nvSpPr>
        <dsp:cNvPr id="0" name=""/>
        <dsp:cNvSpPr/>
      </dsp:nvSpPr>
      <dsp:spPr>
        <a:xfrm>
          <a:off x="4359361" y="2339236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稅</a:t>
          </a:r>
        </a:p>
      </dsp:txBody>
      <dsp:txXfrm>
        <a:off x="4816127" y="2339236"/>
        <a:ext cx="1370296" cy="913531"/>
      </dsp:txXfrm>
    </dsp:sp>
    <dsp:sp modelId="{0F4303CF-6682-4DBB-8BCF-F3127B430BEB}">
      <dsp:nvSpPr>
        <dsp:cNvPr id="0" name=""/>
        <dsp:cNvSpPr/>
      </dsp:nvSpPr>
      <dsp:spPr>
        <a:xfrm>
          <a:off x="6323452" y="2339236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租金</a:t>
          </a:r>
        </a:p>
      </dsp:txBody>
      <dsp:txXfrm>
        <a:off x="6780218" y="2339236"/>
        <a:ext cx="1370296" cy="913531"/>
      </dsp:txXfrm>
    </dsp:sp>
    <dsp:sp modelId="{D5F59FBF-91F9-4FB8-A074-0CD04F252268}">
      <dsp:nvSpPr>
        <dsp:cNvPr id="0" name=""/>
        <dsp:cNvSpPr/>
      </dsp:nvSpPr>
      <dsp:spPr>
        <a:xfrm>
          <a:off x="8287544" y="2339236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運費</a:t>
          </a:r>
        </a:p>
      </dsp:txBody>
      <dsp:txXfrm>
        <a:off x="8744310" y="2339236"/>
        <a:ext cx="1370296" cy="913531"/>
      </dsp:txXfrm>
    </dsp:sp>
    <dsp:sp modelId="{B66FF606-2612-40F6-80D8-5609D9F23212}">
      <dsp:nvSpPr>
        <dsp:cNvPr id="0" name=""/>
        <dsp:cNvSpPr/>
      </dsp:nvSpPr>
      <dsp:spPr>
        <a:xfrm>
          <a:off x="1377" y="3500411"/>
          <a:ext cx="2751599" cy="1100639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+mj-ea"/>
              <a:ea typeface="+mj-ea"/>
            </a:rPr>
            <a:t>風險</a:t>
          </a:r>
        </a:p>
      </dsp:txBody>
      <dsp:txXfrm>
        <a:off x="551697" y="3500411"/>
        <a:ext cx="1650960" cy="1100639"/>
      </dsp:txXfrm>
    </dsp:sp>
    <dsp:sp modelId="{163720E0-E538-4873-86A8-575BF99B0EAA}">
      <dsp:nvSpPr>
        <dsp:cNvPr id="0" name=""/>
        <dsp:cNvSpPr/>
      </dsp:nvSpPr>
      <dsp:spPr>
        <a:xfrm>
          <a:off x="2395269" y="3593965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賠款</a:t>
          </a:r>
        </a:p>
      </dsp:txBody>
      <dsp:txXfrm>
        <a:off x="2852035" y="3593965"/>
        <a:ext cx="1370296" cy="913531"/>
      </dsp:txXfrm>
    </dsp:sp>
    <dsp:sp modelId="{9D5BD1D5-6DBF-4409-B4F4-506A0BD37778}">
      <dsp:nvSpPr>
        <dsp:cNvPr id="0" name=""/>
        <dsp:cNvSpPr/>
      </dsp:nvSpPr>
      <dsp:spPr>
        <a:xfrm>
          <a:off x="4359361" y="3593965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+mj-ea"/>
              <a:ea typeface="+mj-ea"/>
            </a:rPr>
            <a:t>罰款</a:t>
          </a:r>
        </a:p>
      </dsp:txBody>
      <dsp:txXfrm>
        <a:off x="4816127" y="3593965"/>
        <a:ext cx="1370296" cy="913531"/>
      </dsp:txXfrm>
    </dsp:sp>
    <dsp:sp modelId="{020AE22A-157A-4387-9258-019DBFFC729C}">
      <dsp:nvSpPr>
        <dsp:cNvPr id="0" name=""/>
        <dsp:cNvSpPr/>
      </dsp:nvSpPr>
      <dsp:spPr>
        <a:xfrm>
          <a:off x="6323452" y="3593965"/>
          <a:ext cx="2283827" cy="9135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投資失利</a:t>
          </a:r>
        </a:p>
      </dsp:txBody>
      <dsp:txXfrm>
        <a:off x="6780218" y="3593965"/>
        <a:ext cx="1370296" cy="91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887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5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064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822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17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816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13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661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100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45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88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6431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543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575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982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9665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934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62A92C-3DD6-4D28-BA90-423F0C949F1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7" name="Rectangle 1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8" name="Picture 1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150F86E-3050-435D-A7FA-F083F67E4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0830" y="2656841"/>
            <a:ext cx="4538526" cy="2345264"/>
          </a:xfrm>
        </p:spPr>
        <p:txBody>
          <a:bodyPr>
            <a:noAutofit/>
          </a:bodyPr>
          <a:lstStyle/>
          <a:p>
            <a:r>
              <a:rPr lang="zh-TW" altLang="en-US" sz="9600" dirty="0"/>
              <a:t>社會的生態鏈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一張含有 桌 的圖片&#10;&#10;自動產生的描述">
            <a:extLst>
              <a:ext uri="{FF2B5EF4-FFF2-40B4-BE49-F238E27FC236}">
                <a16:creationId xmlns:a16="http://schemas.microsoft.com/office/drawing/2014/main" id="{3BAA5D14-248E-445F-A802-E9378C946D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1" r="14780" b="-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1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E3F2784-92E5-48AF-8AA7-DA101BE3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48685-54C0-406B-BCC6-CD528772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39700" dir="3000000" sx="98000" sy="98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10B2BEC-F2DA-420C-BA37-C365B0EA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09" y="2161008"/>
            <a:ext cx="6815669" cy="23497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dirty="0">
                <a:solidFill>
                  <a:srgbClr val="212121"/>
                </a:solidFill>
              </a:rPr>
              <a:t>腦部活動一下：</a:t>
            </a:r>
            <a:br>
              <a:rPr lang="en-US" altLang="zh-TW" dirty="0">
                <a:solidFill>
                  <a:srgbClr val="212121"/>
                </a:solidFill>
              </a:rPr>
            </a:br>
            <a:r>
              <a:rPr lang="zh-TW" altLang="en-US" sz="11500" dirty="0">
                <a:solidFill>
                  <a:srgbClr val="212121"/>
                </a:solidFill>
              </a:rPr>
              <a:t>一起開店</a:t>
            </a:r>
            <a:endParaRPr lang="zh-TW" altLang="en-US" dirty="0">
              <a:solidFill>
                <a:srgbClr val="21212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9E818D-F990-490E-9599-A842EBC9B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95" y="4280121"/>
            <a:ext cx="137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2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DFF3344-2BE9-4F8A-B1DF-BAF96081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489" y="1092200"/>
            <a:ext cx="4043399" cy="3715661"/>
          </a:xfrm>
        </p:spPr>
        <p:txBody>
          <a:bodyPr>
            <a:noAutofit/>
          </a:bodyPr>
          <a:lstStyle/>
          <a:p>
            <a:r>
              <a:rPr lang="zh-TW" altLang="en-US" sz="6600" dirty="0"/>
              <a:t>如果我們開了間</a:t>
            </a:r>
            <a:br>
              <a:rPr lang="en-US" altLang="zh-TW" sz="6600" dirty="0"/>
            </a:br>
            <a:r>
              <a:rPr lang="en-US" altLang="zh-TW" sz="6600" dirty="0"/>
              <a:t>OOO</a:t>
            </a:r>
            <a:r>
              <a:rPr lang="zh-TW" altLang="en-US" sz="6600" dirty="0"/>
              <a:t>店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7DFA3BEA-8CE0-4851-AA12-60FD308AF39B}"/>
              </a:ext>
            </a:extLst>
          </p:cNvPr>
          <p:cNvGrpSpPr/>
          <p:nvPr/>
        </p:nvGrpSpPr>
        <p:grpSpPr>
          <a:xfrm>
            <a:off x="884790" y="578425"/>
            <a:ext cx="5942687" cy="5498001"/>
            <a:chOff x="1422073" y="474174"/>
            <a:chExt cx="5299691" cy="5133130"/>
          </a:xfrm>
        </p:grpSpPr>
        <p:pic>
          <p:nvPicPr>
            <p:cNvPr id="2050" name="Picture 2" descr="店面卡通】素材_免费店面卡通图片素材_店面卡通素材大全_万素网">
              <a:extLst>
                <a:ext uri="{FF2B5EF4-FFF2-40B4-BE49-F238E27FC236}">
                  <a16:creationId xmlns:a16="http://schemas.microsoft.com/office/drawing/2014/main" id="{60A10369-108B-4AD8-915E-45016BE69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2073" y="474174"/>
              <a:ext cx="5299691" cy="513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0946178-7306-40F6-9B3A-1D86F23E1DAA}"/>
                </a:ext>
              </a:extLst>
            </p:cNvPr>
            <p:cNvSpPr/>
            <p:nvPr/>
          </p:nvSpPr>
          <p:spPr>
            <a:xfrm>
              <a:off x="2401565" y="1268283"/>
              <a:ext cx="3340705" cy="663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/>
                <a:t>STAR</a:t>
              </a:r>
              <a:r>
                <a:rPr lang="en-US" altLang="zh-TW" sz="4000" b="1" i="1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D</a:t>
              </a:r>
              <a:r>
                <a:rPr lang="en-US" altLang="zh-TW" sz="4000" dirty="0"/>
                <a:t>UCKS</a:t>
              </a:r>
              <a:endParaRPr lang="zh-TW" altLang="en-US" sz="4000" dirty="0"/>
            </a:p>
          </p:txBody>
        </p:sp>
      </p:grpSp>
      <p:pic>
        <p:nvPicPr>
          <p:cNvPr id="7" name="圖形 6" descr="橡皮鴨">
            <a:extLst>
              <a:ext uri="{FF2B5EF4-FFF2-40B4-BE49-F238E27FC236}">
                <a16:creationId xmlns:a16="http://schemas.microsoft.com/office/drawing/2014/main" id="{FCB84FB6-64A2-437B-966B-604C1EA07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75822" flipH="1">
            <a:off x="5380845" y="1342020"/>
            <a:ext cx="914400" cy="9144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C37CC56-A1AB-4117-B8D9-F12C7A282E37}"/>
              </a:ext>
            </a:extLst>
          </p:cNvPr>
          <p:cNvSpPr txBox="1"/>
          <p:nvPr/>
        </p:nvSpPr>
        <p:spPr>
          <a:xfrm rot="20790192">
            <a:off x="7267575" y="4667250"/>
            <a:ext cx="40396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+mj-ea"/>
                <a:ea typeface="+mj-ea"/>
              </a:rPr>
              <a:t>因為時間有限</a:t>
            </a:r>
            <a:endParaRPr lang="en-US" altLang="zh-TW" sz="3200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+mj-ea"/>
                <a:ea typeface="+mj-ea"/>
              </a:rPr>
              <a:t>所以先以</a:t>
            </a: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飲料類</a:t>
            </a:r>
            <a:r>
              <a:rPr lang="zh-TW" altLang="en-US" sz="3200" dirty="0">
                <a:solidFill>
                  <a:srgbClr val="0070C0"/>
                </a:solidFill>
                <a:latin typeface="+mj-ea"/>
                <a:ea typeface="+mj-ea"/>
              </a:rPr>
              <a:t>為主</a:t>
            </a:r>
          </a:p>
        </p:txBody>
      </p:sp>
    </p:spTree>
    <p:extLst>
      <p:ext uri="{BB962C8B-B14F-4D97-AF65-F5344CB8AC3E}">
        <p14:creationId xmlns:p14="http://schemas.microsoft.com/office/powerpoint/2010/main" val="10913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63D7852-3B40-4A2A-87F4-C5526CAE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81181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zh-TW" altLang="en-US" sz="6600" dirty="0"/>
              <a:t>第一段討論：明星商品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3D25E7-8B8F-4654-B1D1-C08F609D5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70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585092-3A54-4990-8B46-B8EE97C175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2640" y="938687"/>
            <a:ext cx="5926138" cy="114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TW" altLang="en-US" sz="5400" dirty="0">
                <a:solidFill>
                  <a:srgbClr val="212121"/>
                </a:solidFill>
              </a:rPr>
              <a:t>生產者要先決定</a:t>
            </a:r>
            <a:r>
              <a:rPr lang="en-US" altLang="zh-TW" sz="5400" dirty="0">
                <a:solidFill>
                  <a:srgbClr val="212121"/>
                </a:solidFill>
              </a:rPr>
              <a:t>…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A420EC-EA5F-45D8-A77B-FC94658D476E}"/>
              </a:ext>
            </a:extLst>
          </p:cNvPr>
          <p:cNvSpPr txBox="1">
            <a:spLocks/>
          </p:cNvSpPr>
          <p:nvPr/>
        </p:nvSpPr>
        <p:spPr>
          <a:xfrm>
            <a:off x="1295876" y="1934689"/>
            <a:ext cx="5926138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</a:rPr>
              <a:t> 生產什麼？</a:t>
            </a:r>
            <a:endParaRPr lang="en-US" altLang="zh-TW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AA53803-AAD6-4F64-9C01-ED5F94CA5B89}"/>
              </a:ext>
            </a:extLst>
          </p:cNvPr>
          <p:cNvSpPr txBox="1">
            <a:spLocks/>
          </p:cNvSpPr>
          <p:nvPr/>
        </p:nvSpPr>
        <p:spPr>
          <a:xfrm>
            <a:off x="1295876" y="2869563"/>
            <a:ext cx="5926138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</a:rPr>
              <a:t> 生產方式</a:t>
            </a: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</a:rPr>
              <a:t>技術</a:t>
            </a: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</a:rPr>
              <a:t>？</a:t>
            </a:r>
            <a:endParaRPr lang="en-US" altLang="zh-TW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E82DA01-1C1F-4208-AE74-5527AD2D0ABD}"/>
              </a:ext>
            </a:extLst>
          </p:cNvPr>
          <p:cNvSpPr txBox="1">
            <a:spLocks/>
          </p:cNvSpPr>
          <p:nvPr/>
        </p:nvSpPr>
        <p:spPr>
          <a:xfrm>
            <a:off x="1295876" y="3804437"/>
            <a:ext cx="5926138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5400" dirty="0">
                <a:solidFill>
                  <a:srgbClr val="0070C0"/>
                </a:solidFill>
              </a:rPr>
              <a:t>3.</a:t>
            </a:r>
            <a:r>
              <a:rPr lang="zh-TW" altLang="en-US" sz="5400" dirty="0">
                <a:solidFill>
                  <a:srgbClr val="0070C0"/>
                </a:solidFill>
              </a:rPr>
              <a:t> 販售方式？</a:t>
            </a:r>
            <a:endParaRPr lang="en-US" altLang="zh-TW" sz="5400" dirty="0">
              <a:solidFill>
                <a:srgbClr val="0070C0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F6B1BD2-9940-4065-A6A1-A80AA725D212}"/>
              </a:ext>
            </a:extLst>
          </p:cNvPr>
          <p:cNvSpPr txBox="1">
            <a:spLocks/>
          </p:cNvSpPr>
          <p:nvPr/>
        </p:nvSpPr>
        <p:spPr>
          <a:xfrm>
            <a:off x="1295876" y="4739311"/>
            <a:ext cx="5926138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5400" dirty="0">
                <a:solidFill>
                  <a:srgbClr val="0070C0"/>
                </a:solidFill>
              </a:rPr>
              <a:t>4.</a:t>
            </a:r>
            <a:r>
              <a:rPr lang="zh-TW" altLang="en-US" sz="5400" dirty="0">
                <a:solidFill>
                  <a:srgbClr val="0070C0"/>
                </a:solidFill>
              </a:rPr>
              <a:t> 主要販售對象？</a:t>
            </a:r>
            <a:endParaRPr lang="en-US" altLang="zh-TW" sz="5400" dirty="0">
              <a:solidFill>
                <a:srgbClr val="0070C0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7E3AEB1-0141-496C-B044-4D1619D6B299}"/>
              </a:ext>
            </a:extLst>
          </p:cNvPr>
          <p:cNvSpPr txBox="1">
            <a:spLocks/>
          </p:cNvSpPr>
          <p:nvPr/>
        </p:nvSpPr>
        <p:spPr>
          <a:xfrm>
            <a:off x="5658326" y="1873561"/>
            <a:ext cx="5926138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手搖、精緻咖啡、鋁箔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C91C908-B64B-45A8-9033-4364315E50F9}"/>
              </a:ext>
            </a:extLst>
          </p:cNvPr>
          <p:cNvSpPr txBox="1">
            <a:spLocks/>
          </p:cNvSpPr>
          <p:nvPr/>
        </p:nvSpPr>
        <p:spPr>
          <a:xfrm>
            <a:off x="7222014" y="3033523"/>
            <a:ext cx="3657124" cy="9653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機械、人工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6C0A3CA-BF87-4D4E-BE99-782E6DD7D424}"/>
              </a:ext>
            </a:extLst>
          </p:cNvPr>
          <p:cNvSpPr txBox="1">
            <a:spLocks/>
          </p:cNvSpPr>
          <p:nvPr/>
        </p:nvSpPr>
        <p:spPr>
          <a:xfrm>
            <a:off x="5393451" y="3865565"/>
            <a:ext cx="6312773" cy="9653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市集攤商、店面座位、網售</a:t>
            </a:r>
            <a:endParaRPr lang="en-US" altLang="zh-TW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55FE1EF-5A12-4E4A-9BD0-D7F62D0CDD00}"/>
              </a:ext>
            </a:extLst>
          </p:cNvPr>
          <p:cNvSpPr txBox="1">
            <a:spLocks/>
          </p:cNvSpPr>
          <p:nvPr/>
        </p:nvSpPr>
        <p:spPr>
          <a:xfrm>
            <a:off x="4400550" y="5314082"/>
            <a:ext cx="6972300" cy="9653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老年養生、家庭、學生、上班族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061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FEE3A935-56F2-42B0-BF01-F73653A335AD}"/>
              </a:ext>
            </a:extLst>
          </p:cNvPr>
          <p:cNvSpPr/>
          <p:nvPr/>
        </p:nvSpPr>
        <p:spPr>
          <a:xfrm>
            <a:off x="2087746" y="952693"/>
            <a:ext cx="6651232" cy="505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1B4A6B-0DD1-4CF0-84D4-027012BCB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290093"/>
              </p:ext>
            </p:extLst>
          </p:nvPr>
        </p:nvGraphicFramePr>
        <p:xfrm>
          <a:off x="1465826" y="900890"/>
          <a:ext cx="8520120" cy="5056220"/>
        </p:xfrm>
        <a:graphic>
          <a:graphicData uri="http://schemas.openxmlformats.org/drawingml/2006/table">
            <a:tbl>
              <a:tblPr/>
              <a:tblGrid>
                <a:gridCol w="425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7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S  </a:t>
                      </a:r>
                      <a:r>
                        <a:rPr lang="zh-TW" sz="3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優勢</a:t>
                      </a:r>
                      <a:endParaRPr lang="en-US" sz="3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3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W</a:t>
                      </a:r>
                      <a:r>
                        <a:rPr lang="zh-TW" sz="3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劣勢</a:t>
                      </a:r>
                      <a:endParaRPr lang="en-US" sz="3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3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3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O</a:t>
                      </a:r>
                      <a:r>
                        <a:rPr lang="zh-TW" sz="3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機會</a:t>
                      </a:r>
                      <a:endParaRPr lang="en-US" sz="3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T</a:t>
                      </a:r>
                      <a:r>
                        <a:rPr lang="zh-TW" sz="3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威脅</a:t>
                      </a:r>
                      <a:endParaRPr lang="en-US" sz="3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ustomShape 7">
            <a:extLst>
              <a:ext uri="{FF2B5EF4-FFF2-40B4-BE49-F238E27FC236}">
                <a16:creationId xmlns:a16="http://schemas.microsoft.com/office/drawing/2014/main" id="{0F9BA5EB-4E81-4F10-9882-19980DC24D8E}"/>
              </a:ext>
            </a:extLst>
          </p:cNvPr>
          <p:cNvSpPr/>
          <p:nvPr/>
        </p:nvSpPr>
        <p:spPr>
          <a:xfrm>
            <a:off x="1933718" y="1742455"/>
            <a:ext cx="4378610" cy="7454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4400" b="1" strike="noStrike" spc="-1" dirty="0">
                <a:solidFill>
                  <a:srgbClr val="C0504D"/>
                </a:solidFill>
                <a:latin typeface="微軟正黑體"/>
                <a:ea typeface="微軟正黑體"/>
              </a:rPr>
              <a:t>特點、優點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84B0DCB9-B629-42D1-8528-4A9900EAE51D}"/>
              </a:ext>
            </a:extLst>
          </p:cNvPr>
          <p:cNvSpPr/>
          <p:nvPr/>
        </p:nvSpPr>
        <p:spPr>
          <a:xfrm>
            <a:off x="6074689" y="1742455"/>
            <a:ext cx="4845473" cy="7454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4400" b="1" strike="noStrike" spc="-1" dirty="0">
                <a:solidFill>
                  <a:srgbClr val="C0504D"/>
                </a:solidFill>
                <a:latin typeface="微軟正黑體"/>
                <a:ea typeface="微軟正黑體"/>
              </a:rPr>
              <a:t>缺憾、缺點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" name="CustomShape 9">
            <a:extLst>
              <a:ext uri="{FF2B5EF4-FFF2-40B4-BE49-F238E27FC236}">
                <a16:creationId xmlns:a16="http://schemas.microsoft.com/office/drawing/2014/main" id="{04D7AE17-09DA-4A0D-9808-4631B6C00A7A}"/>
              </a:ext>
            </a:extLst>
          </p:cNvPr>
          <p:cNvSpPr/>
          <p:nvPr/>
        </p:nvSpPr>
        <p:spPr>
          <a:xfrm>
            <a:off x="1933718" y="4155448"/>
            <a:ext cx="3642607" cy="14225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4400" b="1" strike="noStrike" spc="-1" dirty="0">
                <a:solidFill>
                  <a:srgbClr val="C0504D"/>
                </a:solidFill>
                <a:latin typeface="微軟正黑體"/>
                <a:ea typeface="微軟正黑體"/>
              </a:rPr>
              <a:t>可以嘗試的</a:t>
            </a:r>
            <a:endParaRPr lang="en-US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sz="4400" b="1" strike="noStrike" spc="-1" dirty="0">
                <a:solidFill>
                  <a:srgbClr val="C0504D"/>
                </a:solidFill>
                <a:latin typeface="微軟正黑體"/>
                <a:ea typeface="微軟正黑體"/>
              </a:rPr>
              <a:t>未來發展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5" name="CustomShape 10">
            <a:extLst>
              <a:ext uri="{FF2B5EF4-FFF2-40B4-BE49-F238E27FC236}">
                <a16:creationId xmlns:a16="http://schemas.microsoft.com/office/drawing/2014/main" id="{F7262D0B-6942-4F1B-87DA-7C3888DE24E0}"/>
              </a:ext>
            </a:extLst>
          </p:cNvPr>
          <p:cNvSpPr/>
          <p:nvPr/>
        </p:nvSpPr>
        <p:spPr>
          <a:xfrm>
            <a:off x="5993908" y="4133254"/>
            <a:ext cx="3212178" cy="14225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4400" b="1" strike="noStrike" spc="-1" dirty="0">
                <a:solidFill>
                  <a:srgbClr val="C0504D"/>
                </a:solidFill>
                <a:latin typeface="微軟正黑體"/>
                <a:ea typeface="微軟正黑體"/>
              </a:rPr>
              <a:t>未來發展遇到的難關</a:t>
            </a:r>
            <a:endParaRPr lang="en-US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3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29944902-7E6E-4424-AB47-E41C5C7521C3}"/>
              </a:ext>
            </a:extLst>
          </p:cNvPr>
          <p:cNvSpPr txBox="1">
            <a:spLocks/>
          </p:cNvSpPr>
          <p:nvPr/>
        </p:nvSpPr>
        <p:spPr>
          <a:xfrm>
            <a:off x="1525060" y="1924056"/>
            <a:ext cx="9138706" cy="18225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600" dirty="0"/>
              <a:t>第二段討論：一杯賣多少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FEE299-6801-4871-8CE3-CC7C41289CB9}"/>
              </a:ext>
            </a:extLst>
          </p:cNvPr>
          <p:cNvSpPr txBox="1"/>
          <p:nvPr/>
        </p:nvSpPr>
        <p:spPr>
          <a:xfrm>
            <a:off x="2608263" y="3429000"/>
            <a:ext cx="6972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dirty="0">
                <a:solidFill>
                  <a:srgbClr val="C00000"/>
                </a:solidFill>
              </a:rPr>
              <a:t>利潤</a:t>
            </a:r>
            <a:r>
              <a:rPr lang="en-US" altLang="zh-TW" sz="6600" dirty="0">
                <a:solidFill>
                  <a:srgbClr val="C00000"/>
                </a:solidFill>
              </a:rPr>
              <a:t>=</a:t>
            </a:r>
            <a:r>
              <a:rPr lang="zh-TW" altLang="en-US" sz="6600" dirty="0">
                <a:solidFill>
                  <a:srgbClr val="C00000"/>
                </a:solidFill>
              </a:rPr>
              <a:t>收入－成本</a:t>
            </a:r>
          </a:p>
        </p:txBody>
      </p:sp>
    </p:spTree>
    <p:extLst>
      <p:ext uri="{BB962C8B-B14F-4D97-AF65-F5344CB8AC3E}">
        <p14:creationId xmlns:p14="http://schemas.microsoft.com/office/powerpoint/2010/main" val="353582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七邊形 2">
            <a:extLst>
              <a:ext uri="{FF2B5EF4-FFF2-40B4-BE49-F238E27FC236}">
                <a16:creationId xmlns:a16="http://schemas.microsoft.com/office/drawing/2014/main" id="{66B35256-2BAF-4B9F-9CEF-458AF86D13D5}"/>
              </a:ext>
            </a:extLst>
          </p:cNvPr>
          <p:cNvSpPr/>
          <p:nvPr/>
        </p:nvSpPr>
        <p:spPr>
          <a:xfrm>
            <a:off x="495300" y="5499947"/>
            <a:ext cx="1306286" cy="892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p.23</a:t>
            </a:r>
            <a:endParaRPr lang="zh-TW" altLang="en-US" sz="36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932A4A-5263-4CB3-AADD-B025FF2C25AC}"/>
              </a:ext>
            </a:extLst>
          </p:cNvPr>
          <p:cNvSpPr txBox="1"/>
          <p:nvPr/>
        </p:nvSpPr>
        <p:spPr>
          <a:xfrm>
            <a:off x="1020536" y="105727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+mj-ea"/>
                <a:ea typeface="+mj-ea"/>
              </a:rPr>
              <a:t>成本增加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A193AD0-DD82-4483-B4F1-938773C90AA4}"/>
              </a:ext>
            </a:extLst>
          </p:cNvPr>
          <p:cNvSpPr txBox="1"/>
          <p:nvPr/>
        </p:nvSpPr>
        <p:spPr>
          <a:xfrm>
            <a:off x="2609850" y="3504605"/>
            <a:ext cx="6972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+mj-ea"/>
                <a:ea typeface="+mj-ea"/>
              </a:rPr>
              <a:t>利潤</a:t>
            </a:r>
            <a:r>
              <a:rPr lang="en-US" altLang="zh-TW" sz="6600" b="1" dirty="0">
                <a:solidFill>
                  <a:srgbClr val="C00000"/>
                </a:solidFill>
                <a:latin typeface="+mj-ea"/>
                <a:ea typeface="+mj-ea"/>
              </a:rPr>
              <a:t>=</a:t>
            </a:r>
            <a:r>
              <a:rPr lang="zh-TW" altLang="en-US" sz="6600" b="1" dirty="0">
                <a:solidFill>
                  <a:srgbClr val="C00000"/>
                </a:solidFill>
                <a:latin typeface="+mj-ea"/>
                <a:ea typeface="+mj-ea"/>
              </a:rPr>
              <a:t>收入－成本</a:t>
            </a:r>
          </a:p>
        </p:txBody>
      </p:sp>
      <p:sp>
        <p:nvSpPr>
          <p:cNvPr id="9" name="圖說文字: 向下箭號 8">
            <a:extLst>
              <a:ext uri="{FF2B5EF4-FFF2-40B4-BE49-F238E27FC236}">
                <a16:creationId xmlns:a16="http://schemas.microsoft.com/office/drawing/2014/main" id="{EA2436BD-3DBF-46FD-9520-094548716BAB}"/>
              </a:ext>
            </a:extLst>
          </p:cNvPr>
          <p:cNvSpPr/>
          <p:nvPr/>
        </p:nvSpPr>
        <p:spPr>
          <a:xfrm>
            <a:off x="4588737" y="2152650"/>
            <a:ext cx="2076450" cy="1562100"/>
          </a:xfrm>
          <a:prstGeom prst="downArrowCallout">
            <a:avLst>
              <a:gd name="adj1" fmla="val 1646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/>
              <a:t>提高</a:t>
            </a:r>
          </a:p>
        </p:txBody>
      </p:sp>
      <p:sp>
        <p:nvSpPr>
          <p:cNvPr id="11" name="圖說文字: 向下箭號 10">
            <a:extLst>
              <a:ext uri="{FF2B5EF4-FFF2-40B4-BE49-F238E27FC236}">
                <a16:creationId xmlns:a16="http://schemas.microsoft.com/office/drawing/2014/main" id="{C8569546-3506-40AF-B392-7CC70ADF58C0}"/>
              </a:ext>
            </a:extLst>
          </p:cNvPr>
          <p:cNvSpPr/>
          <p:nvPr/>
        </p:nvSpPr>
        <p:spPr>
          <a:xfrm>
            <a:off x="7166746" y="2152650"/>
            <a:ext cx="2076450" cy="1562100"/>
          </a:xfrm>
          <a:prstGeom prst="downArrowCallout">
            <a:avLst>
              <a:gd name="adj1" fmla="val 1646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/>
              <a:t>降低</a:t>
            </a:r>
          </a:p>
        </p:txBody>
      </p:sp>
    </p:spTree>
    <p:extLst>
      <p:ext uri="{BB962C8B-B14F-4D97-AF65-F5344CB8AC3E}">
        <p14:creationId xmlns:p14="http://schemas.microsoft.com/office/powerpoint/2010/main" val="32619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七邊形 2">
            <a:extLst>
              <a:ext uri="{FF2B5EF4-FFF2-40B4-BE49-F238E27FC236}">
                <a16:creationId xmlns:a16="http://schemas.microsoft.com/office/drawing/2014/main" id="{66B35256-2BAF-4B9F-9CEF-458AF86D13D5}"/>
              </a:ext>
            </a:extLst>
          </p:cNvPr>
          <p:cNvSpPr/>
          <p:nvPr/>
        </p:nvSpPr>
        <p:spPr>
          <a:xfrm>
            <a:off x="495300" y="5499947"/>
            <a:ext cx="1306286" cy="892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p.24</a:t>
            </a:r>
            <a:endParaRPr lang="zh-TW" altLang="en-US" sz="3600" b="1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2C2EC06-C2CA-4F67-879B-B39A4D623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749"/>
              </p:ext>
            </p:extLst>
          </p:nvPr>
        </p:nvGraphicFramePr>
        <p:xfrm>
          <a:off x="796924" y="3234056"/>
          <a:ext cx="10598150" cy="2509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32717">
                  <a:extLst>
                    <a:ext uri="{9D8B030D-6E8A-4147-A177-3AD203B41FA5}">
                      <a16:colId xmlns:a16="http://schemas.microsoft.com/office/drawing/2014/main" val="3153987160"/>
                    </a:ext>
                  </a:extLst>
                </a:gridCol>
                <a:gridCol w="3517538">
                  <a:extLst>
                    <a:ext uri="{9D8B030D-6E8A-4147-A177-3AD203B41FA5}">
                      <a16:colId xmlns:a16="http://schemas.microsoft.com/office/drawing/2014/main" val="4062694273"/>
                    </a:ext>
                  </a:extLst>
                </a:gridCol>
                <a:gridCol w="3547895">
                  <a:extLst>
                    <a:ext uri="{9D8B030D-6E8A-4147-A177-3AD203B41FA5}">
                      <a16:colId xmlns:a16="http://schemas.microsoft.com/office/drawing/2014/main" val="3424171292"/>
                    </a:ext>
                  </a:extLst>
                </a:gridCol>
              </a:tblGrid>
              <a:tr h="1254760">
                <a:tc>
                  <a:txBody>
                    <a:bodyPr/>
                    <a:lstStyle/>
                    <a:p>
                      <a:r>
                        <a:rPr lang="zh-TW" altLang="en-US" sz="6600" b="1" dirty="0">
                          <a:latin typeface="+mj-ea"/>
                          <a:ea typeface="+mj-ea"/>
                        </a:rPr>
                        <a:t>訂單  </a:t>
                      </a:r>
                      <a:r>
                        <a:rPr lang="zh-TW" altLang="en-US" sz="6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 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6600" b="1" dirty="0">
                          <a:latin typeface="+mj-ea"/>
                          <a:ea typeface="+mj-ea"/>
                        </a:rPr>
                        <a:t>產量  </a:t>
                      </a:r>
                      <a:r>
                        <a:rPr lang="zh-TW" altLang="en-US" sz="6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 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6600" b="1" dirty="0">
                          <a:latin typeface="+mj-ea"/>
                          <a:ea typeface="+mj-ea"/>
                        </a:rPr>
                        <a:t>商品</a:t>
                      </a:r>
                      <a:r>
                        <a:rPr lang="zh-TW" altLang="en-US" sz="66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太多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539456"/>
                  </a:ext>
                </a:extLst>
              </a:tr>
              <a:tr h="125476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價格下跌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6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6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529961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803D309-BFB8-41FA-961C-FF0B3A3E9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22969"/>
              </p:ext>
            </p:extLst>
          </p:nvPr>
        </p:nvGraphicFramePr>
        <p:xfrm>
          <a:off x="727074" y="790575"/>
          <a:ext cx="10668000" cy="212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10892794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1767798864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423480423"/>
                    </a:ext>
                  </a:extLst>
                </a:gridCol>
              </a:tblGrid>
              <a:tr h="1023938">
                <a:tc>
                  <a:txBody>
                    <a:bodyPr/>
                    <a:lstStyle/>
                    <a:p>
                      <a:r>
                        <a:rPr lang="zh-TW" altLang="en-US" sz="6600" b="1" dirty="0">
                          <a:latin typeface="+mj-ea"/>
                          <a:ea typeface="+mj-ea"/>
                        </a:rPr>
                        <a:t>訂單  </a:t>
                      </a:r>
                      <a:r>
                        <a:rPr lang="zh-TW" altLang="en-US" sz="6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altLang="en-US" sz="6600" b="1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↑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6600" b="1" dirty="0">
                          <a:latin typeface="+mj-ea"/>
                          <a:ea typeface="+mj-ea"/>
                        </a:rPr>
                        <a:t>產量  </a:t>
                      </a:r>
                      <a:r>
                        <a:rPr lang="zh-TW" altLang="en-US" sz="6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altLang="en-US" sz="6600" b="1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↑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6600" b="1" dirty="0">
                          <a:latin typeface="+mj-ea"/>
                          <a:ea typeface="+mj-ea"/>
                        </a:rPr>
                        <a:t>商品</a:t>
                      </a:r>
                      <a:r>
                        <a:rPr lang="zh-TW" altLang="en-US" sz="6600" b="1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不夠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94482"/>
                  </a:ext>
                </a:extLst>
              </a:tr>
              <a:tr h="102393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4000" b="1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價格上漲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6600" b="1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6600" b="1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6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2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050EE418-E4F2-4A0B-BF21-936D93673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435398"/>
              </p:ext>
            </p:extLst>
          </p:nvPr>
        </p:nvGraphicFramePr>
        <p:xfrm>
          <a:off x="809625" y="1095376"/>
          <a:ext cx="10572750" cy="559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982107BC-05A8-40B1-B9DA-1D33C078FBAD}"/>
              </a:ext>
            </a:extLst>
          </p:cNvPr>
          <p:cNvSpPr txBox="1"/>
          <p:nvPr/>
        </p:nvSpPr>
        <p:spPr>
          <a:xfrm>
            <a:off x="1051063" y="789746"/>
            <a:ext cx="2200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latin typeface="+mj-ea"/>
                <a:ea typeface="+mj-ea"/>
              </a:rPr>
              <a:t>成本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92C062-A2AF-49B8-BB73-D1929B960A3A}"/>
              </a:ext>
            </a:extLst>
          </p:cNvPr>
          <p:cNvSpPr txBox="1"/>
          <p:nvPr/>
        </p:nvSpPr>
        <p:spPr>
          <a:xfrm>
            <a:off x="1001367" y="749990"/>
            <a:ext cx="2200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FFC000"/>
                </a:solidFill>
                <a:latin typeface="+mj-ea"/>
                <a:ea typeface="+mj-ea"/>
              </a:rPr>
              <a:t>成本</a:t>
            </a:r>
          </a:p>
        </p:txBody>
      </p:sp>
    </p:spTree>
    <p:extLst>
      <p:ext uri="{BB962C8B-B14F-4D97-AF65-F5344CB8AC3E}">
        <p14:creationId xmlns:p14="http://schemas.microsoft.com/office/powerpoint/2010/main" val="427382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D55B693-2BAA-4E40-9119-D7AEB4401DFE}"/>
              </a:ext>
            </a:extLst>
          </p:cNvPr>
          <p:cNvSpPr txBox="1"/>
          <p:nvPr/>
        </p:nvSpPr>
        <p:spPr>
          <a:xfrm>
            <a:off x="927238" y="587847"/>
            <a:ext cx="2200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latin typeface="+mj-ea"/>
                <a:ea typeface="+mj-ea"/>
              </a:rPr>
              <a:t>成本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56038CB-320D-4F2C-9A5C-D6314052CCFD}"/>
              </a:ext>
            </a:extLst>
          </p:cNvPr>
          <p:cNvSpPr txBox="1"/>
          <p:nvPr/>
        </p:nvSpPr>
        <p:spPr>
          <a:xfrm>
            <a:off x="1667821" y="1525222"/>
            <a:ext cx="301877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原物料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租金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水電費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員工薪資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設備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稅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+mj-ea"/>
                <a:ea typeface="+mj-ea"/>
              </a:rPr>
              <a:t>運費</a:t>
            </a:r>
            <a:endParaRPr lang="en-US" altLang="zh-TW" sz="4400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zh-TW" altLang="en-US" sz="4400" dirty="0">
              <a:latin typeface="+mj-ea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829B2F5-2F30-492C-8934-845CA2AC6E94}"/>
              </a:ext>
            </a:extLst>
          </p:cNvPr>
          <p:cNvSpPr txBox="1"/>
          <p:nvPr/>
        </p:nvSpPr>
        <p:spPr>
          <a:xfrm>
            <a:off x="4855030" y="2115772"/>
            <a:ext cx="6714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賠款</a:t>
            </a:r>
            <a:r>
              <a:rPr lang="en-US" altLang="zh-TW" sz="4400" dirty="0">
                <a:latin typeface="+mj-ea"/>
                <a:ea typeface="+mj-ea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+mj-ea"/>
                <a:ea typeface="+mj-ea"/>
              </a:rPr>
              <a:t>生產者的責任</a:t>
            </a:r>
            <a:r>
              <a:rPr lang="en-US" altLang="zh-TW" sz="4400" dirty="0">
                <a:latin typeface="+mj-ea"/>
                <a:ea typeface="+mj-ea"/>
              </a:rPr>
              <a:t>)</a:t>
            </a:r>
            <a:r>
              <a:rPr lang="zh-TW" altLang="en-US" sz="4400" dirty="0">
                <a:latin typeface="+mj-ea"/>
                <a:ea typeface="+mj-ea"/>
              </a:rPr>
              <a:t>、</a:t>
            </a:r>
            <a:r>
              <a:rPr lang="en-US" altLang="zh-TW" sz="4400" dirty="0">
                <a:latin typeface="+mj-ea"/>
                <a:ea typeface="+mj-ea"/>
              </a:rPr>
              <a:t>…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E883F4-5F2D-4D04-99A0-EA5E88185F5F}"/>
              </a:ext>
            </a:extLst>
          </p:cNvPr>
          <p:cNvSpPr txBox="1"/>
          <p:nvPr/>
        </p:nvSpPr>
        <p:spPr>
          <a:xfrm>
            <a:off x="877542" y="548091"/>
            <a:ext cx="2200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FFC000"/>
                </a:solidFill>
                <a:latin typeface="+mj-ea"/>
                <a:ea typeface="+mj-ea"/>
              </a:rPr>
              <a:t>成本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4517C7-50B0-41F5-A16C-982870E66FAA}"/>
              </a:ext>
            </a:extLst>
          </p:cNvPr>
          <p:cNvSpPr txBox="1"/>
          <p:nvPr/>
        </p:nvSpPr>
        <p:spPr>
          <a:xfrm>
            <a:off x="4855030" y="3044279"/>
            <a:ext cx="6714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罰款</a:t>
            </a:r>
            <a:r>
              <a:rPr lang="en-US" altLang="zh-TW" sz="4400" dirty="0">
                <a:latin typeface="+mj-ea"/>
                <a:ea typeface="+mj-ea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+mj-ea"/>
                <a:ea typeface="+mj-ea"/>
              </a:rPr>
              <a:t>生產者的責任</a:t>
            </a:r>
            <a:r>
              <a:rPr lang="en-US" altLang="zh-TW" sz="4400" dirty="0">
                <a:latin typeface="+mj-ea"/>
                <a:ea typeface="+mj-ea"/>
              </a:rPr>
              <a:t>)</a:t>
            </a:r>
            <a:r>
              <a:rPr lang="zh-TW" altLang="en-US" sz="4400" dirty="0">
                <a:latin typeface="+mj-ea"/>
                <a:ea typeface="+mj-ea"/>
              </a:rPr>
              <a:t>、</a:t>
            </a:r>
            <a:r>
              <a:rPr lang="en-US" altLang="zh-TW" sz="4400" dirty="0">
                <a:latin typeface="+mj-ea"/>
                <a:ea typeface="+mj-ea"/>
              </a:rPr>
              <a:t>…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C40F92-D42B-47E3-A877-EB3CC32C2798}"/>
              </a:ext>
            </a:extLst>
          </p:cNvPr>
          <p:cNvSpPr txBox="1"/>
          <p:nvPr/>
        </p:nvSpPr>
        <p:spPr>
          <a:xfrm>
            <a:off x="877541" y="549747"/>
            <a:ext cx="2200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FFC000"/>
                </a:solidFill>
                <a:latin typeface="+mj-ea"/>
                <a:ea typeface="+mj-ea"/>
              </a:rPr>
              <a:t>成本</a:t>
            </a:r>
          </a:p>
        </p:txBody>
      </p:sp>
    </p:spTree>
    <p:extLst>
      <p:ext uri="{BB962C8B-B14F-4D97-AF65-F5344CB8AC3E}">
        <p14:creationId xmlns:p14="http://schemas.microsoft.com/office/powerpoint/2010/main" val="17245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1C8474-3A12-41D2-B7D8-AEDCC297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大自然的生態鏈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CC4CB4-AC46-48C8-AA64-D39FB0E6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36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F3C0AAD-06BE-4157-B160-68AC0EC70E07}"/>
              </a:ext>
            </a:extLst>
          </p:cNvPr>
          <p:cNvSpPr txBox="1"/>
          <p:nvPr/>
        </p:nvSpPr>
        <p:spPr>
          <a:xfrm>
            <a:off x="914400" y="8630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  <a:latin typeface="+mj-ea"/>
                <a:ea typeface="+mj-ea"/>
              </a:rPr>
              <a:t>生產者的責任</a:t>
            </a:r>
            <a:endParaRPr lang="zh-TW" altLang="en-US" sz="5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72DDA3D-46A9-4481-AB4D-E792CAF1D853}"/>
              </a:ext>
            </a:extLst>
          </p:cNvPr>
          <p:cNvSpPr txBox="1"/>
          <p:nvPr/>
        </p:nvSpPr>
        <p:spPr>
          <a:xfrm>
            <a:off x="914400" y="213633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sz="5400" dirty="0">
                <a:latin typeface="+mj-ea"/>
                <a:ea typeface="+mj-ea"/>
              </a:rPr>
              <a:t>不偷工減料</a:t>
            </a:r>
            <a:endParaRPr lang="en-US" altLang="zh-TW" sz="5400" dirty="0">
              <a:latin typeface="+mj-ea"/>
              <a:ea typeface="+mj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sz="5400" dirty="0">
                <a:latin typeface="+mj-ea"/>
                <a:ea typeface="+mj-ea"/>
              </a:rPr>
              <a:t>不汙染環境</a:t>
            </a:r>
            <a:endParaRPr lang="en-US" altLang="zh-TW" sz="5400" dirty="0">
              <a:latin typeface="+mj-ea"/>
              <a:ea typeface="+mj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sz="5400" dirty="0">
                <a:latin typeface="+mj-ea"/>
                <a:ea typeface="+mj-ea"/>
              </a:rPr>
              <a:t>積極回饋社會</a:t>
            </a:r>
            <a:endParaRPr lang="zh-TW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168CA76-9679-4656-902E-17DD36466896}"/>
              </a:ext>
            </a:extLst>
          </p:cNvPr>
          <p:cNvCxnSpPr/>
          <p:nvPr/>
        </p:nvCxnSpPr>
        <p:spPr>
          <a:xfrm flipV="1">
            <a:off x="6029325" y="1171575"/>
            <a:ext cx="0" cy="419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D465AED5-32D3-438A-BEE7-8A54CBD70618}"/>
              </a:ext>
            </a:extLst>
          </p:cNvPr>
          <p:cNvSpPr txBox="1"/>
          <p:nvPr/>
        </p:nvSpPr>
        <p:spPr>
          <a:xfrm>
            <a:off x="6391275" y="84986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  <a:latin typeface="+mj-ea"/>
                <a:ea typeface="+mj-ea"/>
              </a:rPr>
              <a:t>消費者的權益</a:t>
            </a:r>
            <a:endParaRPr lang="zh-TW" altLang="en-US" sz="5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B818805-F815-4D5C-BB36-B082FF61B975}"/>
              </a:ext>
            </a:extLst>
          </p:cNvPr>
          <p:cNvSpPr txBox="1"/>
          <p:nvPr/>
        </p:nvSpPr>
        <p:spPr>
          <a:xfrm>
            <a:off x="6302829" y="2136338"/>
            <a:ext cx="5050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sz="4800" dirty="0">
                <a:latin typeface="+mj-ea"/>
                <a:ea typeface="+mj-ea"/>
              </a:rPr>
              <a:t>有問題的商品可以要求</a:t>
            </a:r>
            <a:r>
              <a:rPr lang="zh-TW" altLang="en-US" sz="4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退錢換貨</a:t>
            </a:r>
            <a:endParaRPr lang="en-US" altLang="zh-TW" sz="4800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sz="4800" dirty="0">
                <a:latin typeface="+mj-ea"/>
                <a:ea typeface="+mj-ea"/>
              </a:rPr>
              <a:t>消費者保護法</a:t>
            </a:r>
            <a:endParaRPr lang="en-US" altLang="zh-TW" sz="4800" dirty="0">
              <a:latin typeface="+mj-ea"/>
              <a:ea typeface="+mj-ea"/>
            </a:endParaRPr>
          </a:p>
          <a:p>
            <a:r>
              <a:rPr lang="zh-TW" altLang="en-US" sz="4800" dirty="0">
                <a:latin typeface="+mj-ea"/>
                <a:ea typeface="+mj-ea"/>
              </a:rPr>
              <a:t>     不實廣告</a:t>
            </a:r>
            <a:endParaRPr lang="zh-TW" altLang="en-US" sz="4800" dirty="0"/>
          </a:p>
        </p:txBody>
      </p:sp>
      <p:sp>
        <p:nvSpPr>
          <p:cNvPr id="11" name="七邊形 10">
            <a:extLst>
              <a:ext uri="{FF2B5EF4-FFF2-40B4-BE49-F238E27FC236}">
                <a16:creationId xmlns:a16="http://schemas.microsoft.com/office/drawing/2014/main" id="{431ACA97-CD7D-40A1-A796-8DCCB2973443}"/>
              </a:ext>
            </a:extLst>
          </p:cNvPr>
          <p:cNvSpPr/>
          <p:nvPr/>
        </p:nvSpPr>
        <p:spPr>
          <a:xfrm>
            <a:off x="718457" y="5071586"/>
            <a:ext cx="1306286" cy="892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p.25</a:t>
            </a:r>
            <a:endParaRPr lang="zh-TW" altLang="en-US" sz="3600" b="1" dirty="0"/>
          </a:p>
        </p:txBody>
      </p:sp>
      <p:sp>
        <p:nvSpPr>
          <p:cNvPr id="12" name="七邊形 11">
            <a:extLst>
              <a:ext uri="{FF2B5EF4-FFF2-40B4-BE49-F238E27FC236}">
                <a16:creationId xmlns:a16="http://schemas.microsoft.com/office/drawing/2014/main" id="{235B5FBA-B9B3-4E55-A5AA-0C969D69CDD5}"/>
              </a:ext>
            </a:extLst>
          </p:cNvPr>
          <p:cNvSpPr/>
          <p:nvPr/>
        </p:nvSpPr>
        <p:spPr>
          <a:xfrm>
            <a:off x="6029325" y="5224752"/>
            <a:ext cx="1306286" cy="892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p.31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32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1C8474-3A12-41D2-B7D8-AEDCC297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58053"/>
            <a:ext cx="9601196" cy="72474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無論生態鏈、產業鏈</a:t>
            </a:r>
            <a:r>
              <a:rPr lang="en-US" altLang="zh-TW" sz="3600" dirty="0"/>
              <a:t>…</a:t>
            </a:r>
            <a:r>
              <a:rPr lang="zh-TW" altLang="en-US" sz="3600" dirty="0"/>
              <a:t>都有兩個角色存在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A080DE0-A0D4-4F7B-9808-21DCC2926EF7}"/>
              </a:ext>
            </a:extLst>
          </p:cNvPr>
          <p:cNvSpPr txBox="1"/>
          <p:nvPr/>
        </p:nvSpPr>
        <p:spPr>
          <a:xfrm>
            <a:off x="969433" y="3384732"/>
            <a:ext cx="4045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latin typeface="+mj-ea"/>
                <a:ea typeface="+mj-ea"/>
              </a:rPr>
              <a:t>生產者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1A1FC3B-7DFD-4212-BC09-3857187FFCF6}"/>
              </a:ext>
            </a:extLst>
          </p:cNvPr>
          <p:cNvSpPr txBox="1"/>
          <p:nvPr/>
        </p:nvSpPr>
        <p:spPr>
          <a:xfrm>
            <a:off x="7490734" y="3429000"/>
            <a:ext cx="3735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+mj-ea"/>
                <a:ea typeface="+mj-ea"/>
              </a:rPr>
              <a:t>消費者</a:t>
            </a:r>
          </a:p>
        </p:txBody>
      </p:sp>
      <p:sp>
        <p:nvSpPr>
          <p:cNvPr id="2" name="箭號: 弧形下彎 1">
            <a:extLst>
              <a:ext uri="{FF2B5EF4-FFF2-40B4-BE49-F238E27FC236}">
                <a16:creationId xmlns:a16="http://schemas.microsoft.com/office/drawing/2014/main" id="{4ADDB4D0-FABF-4C63-8DF5-194B56E98D65}"/>
              </a:ext>
            </a:extLst>
          </p:cNvPr>
          <p:cNvSpPr/>
          <p:nvPr/>
        </p:nvSpPr>
        <p:spPr>
          <a:xfrm>
            <a:off x="3450773" y="2405743"/>
            <a:ext cx="5704115" cy="10232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A298CBA-08BF-436D-BBFE-F56EBCADFF7F}"/>
              </a:ext>
            </a:extLst>
          </p:cNvPr>
          <p:cNvSpPr txBox="1"/>
          <p:nvPr/>
        </p:nvSpPr>
        <p:spPr>
          <a:xfrm>
            <a:off x="1016180" y="477113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提供商品</a:t>
            </a:r>
          </a:p>
        </p:txBody>
      </p:sp>
      <p:sp>
        <p:nvSpPr>
          <p:cNvPr id="7" name="箭號: 弧形下彎 6">
            <a:extLst>
              <a:ext uri="{FF2B5EF4-FFF2-40B4-BE49-F238E27FC236}">
                <a16:creationId xmlns:a16="http://schemas.microsoft.com/office/drawing/2014/main" id="{8B4BBCF9-93D0-47C7-8AE7-02AFF990CFFB}"/>
              </a:ext>
            </a:extLst>
          </p:cNvPr>
          <p:cNvSpPr/>
          <p:nvPr/>
        </p:nvSpPr>
        <p:spPr>
          <a:xfrm flipH="1" flipV="1">
            <a:off x="3450772" y="4784007"/>
            <a:ext cx="5704115" cy="10232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5B1F8E-80AF-42ED-8955-85B87452AB26}"/>
              </a:ext>
            </a:extLst>
          </p:cNvPr>
          <p:cNvSpPr txBox="1"/>
          <p:nvPr/>
        </p:nvSpPr>
        <p:spPr>
          <a:xfrm>
            <a:off x="9258564" y="464467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消費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09F9EC-C3BC-4E92-A58E-A185C8637E15}"/>
              </a:ext>
            </a:extLst>
          </p:cNvPr>
          <p:cNvSpPr txBox="1"/>
          <p:nvPr/>
        </p:nvSpPr>
        <p:spPr>
          <a:xfrm>
            <a:off x="5093887" y="252885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+mj-ea"/>
                <a:ea typeface="+mj-ea"/>
              </a:rPr>
              <a:t>獲得需求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8D5249-E76D-49C8-B6E5-85FB6D438C36}"/>
              </a:ext>
            </a:extLst>
          </p:cNvPr>
          <p:cNvSpPr txBox="1"/>
          <p:nvPr/>
        </p:nvSpPr>
        <p:spPr>
          <a:xfrm>
            <a:off x="4979390" y="464467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+mj-ea"/>
                <a:ea typeface="+mj-ea"/>
              </a:rPr>
              <a:t>獲得利潤</a:t>
            </a:r>
          </a:p>
        </p:txBody>
      </p:sp>
      <p:sp>
        <p:nvSpPr>
          <p:cNvPr id="12" name="七邊形 11">
            <a:extLst>
              <a:ext uri="{FF2B5EF4-FFF2-40B4-BE49-F238E27FC236}">
                <a16:creationId xmlns:a16="http://schemas.microsoft.com/office/drawing/2014/main" id="{A544003B-8001-49C4-9BDD-DAFD14A789E3}"/>
              </a:ext>
            </a:extLst>
          </p:cNvPr>
          <p:cNvSpPr/>
          <p:nvPr/>
        </p:nvSpPr>
        <p:spPr>
          <a:xfrm>
            <a:off x="495300" y="5499947"/>
            <a:ext cx="1306286" cy="892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p.35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935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5" grpId="0"/>
      <p:bldP spid="7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0051050-B89E-49D3-826B-6A1EAC70A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133AF6E3-B8BA-445C-9EFB-E970BA4A0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gradFill>
            <a:gsLst>
              <a:gs pos="0">
                <a:schemeClr val="accent1">
                  <a:lumMod val="82000"/>
                  <a:lumOff val="18000"/>
                </a:schemeClr>
              </a:gs>
              <a:gs pos="100000">
                <a:schemeClr val="accent1">
                  <a:lumMod val="98000"/>
                </a:schemeClr>
              </a:gs>
            </a:gsLst>
            <a:lin ang="5400000" scaled="0"/>
          </a:gra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4F659-1366-4A2A-BD0B-AB97FFD1A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5414212" y="2352170"/>
            <a:ext cx="1363576" cy="44115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1C86370-E544-4764-8BAC-2D64BD42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68252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373737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BE3C3A-B5AC-457C-BA13-E7579752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19662"/>
            <a:ext cx="9601196" cy="2956205"/>
          </a:xfrm>
        </p:spPr>
        <p:txBody>
          <a:bodyPr>
            <a:normAutofit/>
          </a:bodyPr>
          <a:lstStyle/>
          <a:p>
            <a:endParaRPr lang="zh-TW" altLang="en-US" dirty="0">
              <a:solidFill>
                <a:srgbClr val="212121"/>
              </a:solidFill>
            </a:endParaRPr>
          </a:p>
        </p:txBody>
      </p:sp>
      <p:pic>
        <p:nvPicPr>
          <p:cNvPr id="9" name="Picture 4" descr="測評網[國一下][自然第三次段考]複習錦囊">
            <a:extLst>
              <a:ext uri="{FF2B5EF4-FFF2-40B4-BE49-F238E27FC236}">
                <a16:creationId xmlns:a16="http://schemas.microsoft.com/office/drawing/2014/main" id="{31A9F490-F184-437D-90C5-FAB118947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587813"/>
            <a:ext cx="9001917" cy="54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不斷消失的生物、食與農：人類活動已超過了自然可持續回復的界限- 氣候變遷學堂- 新聞訊息- 新竹縣氣候變遷環保小學堂學習網">
            <a:extLst>
              <a:ext uri="{FF2B5EF4-FFF2-40B4-BE49-F238E27FC236}">
                <a16:creationId xmlns:a16="http://schemas.microsoft.com/office/drawing/2014/main" id="{343A8101-2A22-41C3-A9FB-7F64B1B62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7"/>
          <a:stretch/>
        </p:blipFill>
        <p:spPr bwMode="auto">
          <a:xfrm>
            <a:off x="2941479" y="-262710"/>
            <a:ext cx="6253322" cy="71708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1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1C8474-3A12-41D2-B7D8-AEDCC297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各領域產業鏈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CC4CB4-AC46-48C8-AA64-D39FB0E6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1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8E103D48-9353-40C6-B700-9999E4BD9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60" y="-457200"/>
            <a:ext cx="7990840" cy="79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螢幕擷取畫面, 時鐘 的圖片&#10;&#10;自動產生的描述">
            <a:extLst>
              <a:ext uri="{FF2B5EF4-FFF2-40B4-BE49-F238E27FC236}">
                <a16:creationId xmlns:a16="http://schemas.microsoft.com/office/drawing/2014/main" id="{FA04794C-E376-4077-BBBC-09E42050B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1" b="17918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pic>
        <p:nvPicPr>
          <p:cNvPr id="19" name="圖片 18" descr="一張含有 螢幕擷取畫面, 時鐘 的圖片&#10;&#10;自動產生的描述">
            <a:extLst>
              <a:ext uri="{FF2B5EF4-FFF2-40B4-BE49-F238E27FC236}">
                <a16:creationId xmlns:a16="http://schemas.microsoft.com/office/drawing/2014/main" id="{DF08CF4C-D313-46D5-8F25-B39DB98E8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1" b="17918"/>
          <a:stretch/>
        </p:blipFill>
        <p:spPr>
          <a:xfrm>
            <a:off x="486138" y="438976"/>
            <a:ext cx="11227442" cy="58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FEA66E5F-FA1C-4CBC-8AE2-D6D8423D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259840"/>
            <a:ext cx="86868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1C8474-3A12-41D2-B7D8-AEDCC297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58053"/>
            <a:ext cx="9601196" cy="72474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無論生態鏈、產業鏈</a:t>
            </a:r>
            <a:r>
              <a:rPr lang="en-US" altLang="zh-TW" sz="3600" dirty="0"/>
              <a:t>…</a:t>
            </a:r>
            <a:r>
              <a:rPr lang="zh-TW" altLang="en-US" sz="3600" dirty="0"/>
              <a:t>都有兩個角色存在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A080DE0-A0D4-4F7B-9808-21DCC2926EF7}"/>
              </a:ext>
            </a:extLst>
          </p:cNvPr>
          <p:cNvSpPr txBox="1"/>
          <p:nvPr/>
        </p:nvSpPr>
        <p:spPr>
          <a:xfrm>
            <a:off x="1831341" y="3012256"/>
            <a:ext cx="4045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latin typeface="+mj-ea"/>
                <a:ea typeface="+mj-ea"/>
              </a:rPr>
              <a:t>生產者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1A1FC3B-7DFD-4212-BC09-3857187FFCF6}"/>
              </a:ext>
            </a:extLst>
          </p:cNvPr>
          <p:cNvSpPr txBox="1"/>
          <p:nvPr/>
        </p:nvSpPr>
        <p:spPr>
          <a:xfrm>
            <a:off x="6315075" y="3797087"/>
            <a:ext cx="3735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+mj-ea"/>
                <a:ea typeface="+mj-ea"/>
              </a:rPr>
              <a:t>消費者</a:t>
            </a:r>
          </a:p>
        </p:txBody>
      </p:sp>
    </p:spTree>
    <p:extLst>
      <p:ext uri="{BB962C8B-B14F-4D97-AF65-F5344CB8AC3E}">
        <p14:creationId xmlns:p14="http://schemas.microsoft.com/office/powerpoint/2010/main" val="35722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1C8474-3A12-41D2-B7D8-AEDCC297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58053"/>
            <a:ext cx="9601196" cy="72474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無論生態鏈、產業鏈</a:t>
            </a:r>
            <a:r>
              <a:rPr lang="en-US" altLang="zh-TW" sz="3600" dirty="0"/>
              <a:t>…</a:t>
            </a:r>
            <a:r>
              <a:rPr lang="zh-TW" altLang="en-US" sz="3600" dirty="0"/>
              <a:t>都有兩個角色存在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A080DE0-A0D4-4F7B-9808-21DCC2926EF7}"/>
              </a:ext>
            </a:extLst>
          </p:cNvPr>
          <p:cNvSpPr txBox="1"/>
          <p:nvPr/>
        </p:nvSpPr>
        <p:spPr>
          <a:xfrm>
            <a:off x="1831341" y="3012256"/>
            <a:ext cx="4045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latin typeface="+mj-ea"/>
                <a:ea typeface="+mj-ea"/>
              </a:rPr>
              <a:t>生產者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DC2BE418-F219-4BFD-BA43-18A9D09598A4}"/>
              </a:ext>
            </a:extLst>
          </p:cNvPr>
          <p:cNvCxnSpPr/>
          <p:nvPr/>
        </p:nvCxnSpPr>
        <p:spPr>
          <a:xfrm flipV="1">
            <a:off x="7181850" y="2971452"/>
            <a:ext cx="1438275" cy="5024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B720082-CB8F-41B8-94E4-AB3A70CADF49}"/>
              </a:ext>
            </a:extLst>
          </p:cNvPr>
          <p:cNvCxnSpPr>
            <a:cxnSpLocks/>
          </p:cNvCxnSpPr>
          <p:nvPr/>
        </p:nvCxnSpPr>
        <p:spPr>
          <a:xfrm>
            <a:off x="7181849" y="4252492"/>
            <a:ext cx="1438275" cy="5024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172AD-5879-41D4-8A64-921766C3F8C9}"/>
              </a:ext>
            </a:extLst>
          </p:cNvPr>
          <p:cNvSpPr txBox="1"/>
          <p:nvPr/>
        </p:nvSpPr>
        <p:spPr>
          <a:xfrm>
            <a:off x="8534400" y="2550591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+mj-ea"/>
                <a:ea typeface="+mj-ea"/>
              </a:rPr>
              <a:t>各種物品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CADFE2-64B1-4494-870B-1D53FE450C1D}"/>
              </a:ext>
            </a:extLst>
          </p:cNvPr>
          <p:cNvSpPr txBox="1"/>
          <p:nvPr/>
        </p:nvSpPr>
        <p:spPr>
          <a:xfrm>
            <a:off x="8534400" y="4358456"/>
            <a:ext cx="162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+mj-ea"/>
                <a:ea typeface="+mj-ea"/>
              </a:rPr>
              <a:t>服務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60DEB3-76DB-428C-89D2-1520C2B79847}"/>
              </a:ext>
            </a:extLst>
          </p:cNvPr>
          <p:cNvSpPr txBox="1"/>
          <p:nvPr/>
        </p:nvSpPr>
        <p:spPr>
          <a:xfrm>
            <a:off x="6164320" y="2743671"/>
            <a:ext cx="1023116" cy="2123658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+mj-ea"/>
                <a:ea typeface="+mj-ea"/>
              </a:rPr>
              <a:t>商品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24A1707-D8F4-4992-A089-6C94251DDAE5}"/>
              </a:ext>
            </a:extLst>
          </p:cNvPr>
          <p:cNvCxnSpPr>
            <a:cxnSpLocks/>
          </p:cNvCxnSpPr>
          <p:nvPr/>
        </p:nvCxnSpPr>
        <p:spPr>
          <a:xfrm>
            <a:off x="5419725" y="3735531"/>
            <a:ext cx="676275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309</Words>
  <Application>Microsoft Office PowerPoint</Application>
  <PresentationFormat>寬螢幕</PresentationFormat>
  <Paragraphs>96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Arial</vt:lpstr>
      <vt:lpstr>Arial Black</vt:lpstr>
      <vt:lpstr>Garamond</vt:lpstr>
      <vt:lpstr>Wingdings</vt:lpstr>
      <vt:lpstr>有機</vt:lpstr>
      <vt:lpstr>社會的生態鏈</vt:lpstr>
      <vt:lpstr>大自然的生態鏈</vt:lpstr>
      <vt:lpstr>PowerPoint 簡報</vt:lpstr>
      <vt:lpstr>各領域產業鏈</vt:lpstr>
      <vt:lpstr>PowerPoint 簡報</vt:lpstr>
      <vt:lpstr>PowerPoint 簡報</vt:lpstr>
      <vt:lpstr>PowerPoint 簡報</vt:lpstr>
      <vt:lpstr>無論生態鏈、產業鏈…都有兩個角色存在</vt:lpstr>
      <vt:lpstr>無論生態鏈、產業鏈…都有兩個角色存在</vt:lpstr>
      <vt:lpstr>腦部活動一下： 一起開店</vt:lpstr>
      <vt:lpstr>如果我們開了間 OOO店</vt:lpstr>
      <vt:lpstr>第一段討論：明星商品</vt:lpstr>
      <vt:lpstr>生產者要先決定…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無論生態鏈、產業鏈…都有兩個角色存在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社會的生態鏈</dc:title>
  <dc:creator>hsinhcheng27@gmail.com</dc:creator>
  <cp:lastModifiedBy>hsinhcheng27@gmail.com</cp:lastModifiedBy>
  <cp:revision>20</cp:revision>
  <dcterms:created xsi:type="dcterms:W3CDTF">2020-09-21T02:18:15Z</dcterms:created>
  <dcterms:modified xsi:type="dcterms:W3CDTF">2020-09-21T14:44:05Z</dcterms:modified>
</cp:coreProperties>
</file>