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8" y="8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A6280-B7AE-47AC-AAD6-06D70A9CBD07}" type="datetimeFigureOut">
              <a:rPr lang="zh-TW" altLang="en-US"/>
              <a:pPr>
                <a:defRPr/>
              </a:pPr>
              <a:t>2016/12/5</a:t>
            </a:fld>
            <a:endParaRPr lang="zh-TW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2A1F0-7016-4E21-A5B0-065F009D19E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46E63-5C72-42A3-B8E7-9FDF170C2363}" type="datetimeFigureOut">
              <a:rPr lang="zh-TW" altLang="en-US"/>
              <a:pPr>
                <a:defRPr/>
              </a:pPr>
              <a:t>2016/12/5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05526-0E2C-41FC-AB4C-C6EDAB61BCE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7127B-2F58-4BC7-88C0-1722DDEF8A97}" type="datetimeFigureOut">
              <a:rPr lang="zh-TW" altLang="en-US"/>
              <a:pPr>
                <a:defRPr/>
              </a:pPr>
              <a:t>2016/12/5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38D93-010E-409F-AF9B-D899EF3BDF4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E5CAE-FC8F-42A5-A0EF-3EFB9CFD5875}" type="datetimeFigureOut">
              <a:rPr lang="zh-TW" altLang="en-US"/>
              <a:pPr>
                <a:defRPr/>
              </a:pPr>
              <a:t>2016/12/5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A156F-1DB2-4422-9F3F-0FB8339116C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D60D0-6E68-4B67-ADB8-65F74846C7B1}" type="datetimeFigureOut">
              <a:rPr lang="zh-TW" altLang="en-US"/>
              <a:pPr>
                <a:defRPr/>
              </a:pPr>
              <a:t>2016/12/5</a:t>
            </a:fld>
            <a:endParaRPr lang="zh-TW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E6FD0-8EF6-4444-95D7-1743AE701A3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C937B-CF6A-4661-8287-3890049A26DB}" type="datetimeFigureOut">
              <a:rPr lang="zh-TW" altLang="en-US"/>
              <a:pPr>
                <a:defRPr/>
              </a:pPr>
              <a:t>2016/12/5</a:t>
            </a:fld>
            <a:endParaRPr lang="zh-TW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D5E9B-3CD2-4285-AF2E-FEEBF4A081B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B93B9-4741-45C8-8C5C-1B34025177F4}" type="datetimeFigureOut">
              <a:rPr lang="zh-TW" altLang="en-US"/>
              <a:pPr>
                <a:defRPr/>
              </a:pPr>
              <a:t>2016/12/5</a:t>
            </a:fld>
            <a:endParaRPr lang="zh-TW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9494A-AA2C-4884-9DD1-F37B932C846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F9806-EDC9-4978-BF9D-F83B5030A414}" type="datetimeFigureOut">
              <a:rPr lang="zh-TW" altLang="en-US"/>
              <a:pPr>
                <a:defRPr/>
              </a:pPr>
              <a:t>2016/12/5</a:t>
            </a:fld>
            <a:endParaRPr lang="zh-TW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10461-56B9-44BA-BAEB-86225930192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431C-3759-4F4F-8E13-7FDD5078A28F}" type="datetimeFigureOut">
              <a:rPr lang="zh-TW" altLang="en-US"/>
              <a:pPr>
                <a:defRPr/>
              </a:pPr>
              <a:t>2016/12/5</a:t>
            </a:fld>
            <a:endParaRPr lang="zh-TW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5376A-5A3D-490C-9525-DD13204BFBD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F483A-125C-429D-AF76-7DE2A8AAA166}" type="datetimeFigureOut">
              <a:rPr lang="zh-TW" altLang="en-US"/>
              <a:pPr>
                <a:defRPr/>
              </a:pPr>
              <a:t>2016/12/5</a:t>
            </a:fld>
            <a:endParaRPr lang="zh-TW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9044B-2F8D-4472-9CCA-3F141D19564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E2C94-FBF5-41A1-9508-10850CD953E5}" type="datetimeFigureOut">
              <a:rPr lang="zh-TW" altLang="en-US"/>
              <a:pPr>
                <a:defRPr/>
              </a:pPr>
              <a:t>2016/12/5</a:t>
            </a:fld>
            <a:endParaRPr lang="zh-TW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7B8B2-D212-44CC-BF95-DF8F85BC75A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1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77B0540-A3A0-4B16-82A4-564C5FEC7DD3}" type="datetimeFigureOut">
              <a:rPr lang="zh-TW" altLang="en-US"/>
              <a:pPr>
                <a:defRPr/>
              </a:pPr>
              <a:t>2016/12/5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7D0226F-AE41-4699-B932-348E3329BE9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1" r:id="rId2"/>
    <p:sldLayoutId id="2147483793" r:id="rId3"/>
    <p:sldLayoutId id="2147483790" r:id="rId4"/>
    <p:sldLayoutId id="2147483789" r:id="rId5"/>
    <p:sldLayoutId id="2147483788" r:id="rId6"/>
    <p:sldLayoutId id="2147483787" r:id="rId7"/>
    <p:sldLayoutId id="2147483786" r:id="rId8"/>
    <p:sldLayoutId id="2147483794" r:id="rId9"/>
    <p:sldLayoutId id="2147483785" r:id="rId10"/>
    <p:sldLayoutId id="2147483784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  <a:ea typeface="微軟正黑體" pitchFamily="34" charset="-12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  <a:ea typeface="微軟正黑體" pitchFamily="34" charset="-12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  <a:ea typeface="微軟正黑體" pitchFamily="34" charset="-12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  <a:ea typeface="微軟正黑體" pitchFamily="34" charset="-12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350" y="3789363"/>
            <a:ext cx="6561138" cy="1752600"/>
          </a:xfrm>
        </p:spPr>
        <p:txBody>
          <a:bodyPr rtlCol="0"/>
          <a:lstStyle/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209-10</a:t>
            </a:r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潘祖林</a:t>
            </a:r>
            <a:endParaRPr lang="en-US" altLang="zh-TW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buClr>
                <a:schemeClr val="accent6">
                  <a:lumMod val="75000"/>
                </a:schemeClr>
              </a:buClr>
              <a:defRPr/>
            </a:pPr>
            <a:r>
              <a:rPr lang="en-US" altLang="zh-TW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209-22</a:t>
            </a:r>
            <a:r>
              <a:rPr lang="zh-TW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莊絮喻</a:t>
            </a:r>
            <a:endParaRPr lang="zh-TW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3528" y="476672"/>
            <a:ext cx="8229600" cy="2664296"/>
          </a:xfrm>
        </p:spPr>
        <p:txBody>
          <a:bodyPr/>
          <a:lstStyle/>
          <a:p>
            <a:pPr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原住民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自治</a:t>
            </a:r>
            <a: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論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可行性及社會各界之看法與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爭議</a:t>
            </a:r>
            <a:endParaRPr lang="zh-TW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5956" y="636563"/>
            <a:ext cx="8229601" cy="1159240"/>
          </a:xfrm>
        </p:spPr>
        <p:txBody>
          <a:bodyPr>
            <a:normAutofit/>
          </a:bodyPr>
          <a:lstStyle/>
          <a:p>
            <a:pPr marL="320040" indent="-320040" algn="dist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zh-TW" altLang="en-US" sz="4800" dirty="0"/>
              <a:t>研究目的</a:t>
            </a:r>
          </a:p>
        </p:txBody>
      </p:sp>
      <p:sp>
        <p:nvSpPr>
          <p:cNvPr id="14338" name="內容版面配置區 2"/>
          <p:cNvSpPr>
            <a:spLocks noGrp="1"/>
          </p:cNvSpPr>
          <p:nvPr>
            <p:ph sz="quarter" idx="13"/>
          </p:nvPr>
        </p:nvSpPr>
        <p:spPr>
          <a:xfrm>
            <a:off x="457200" y="1484313"/>
            <a:ext cx="8229600" cy="4687887"/>
          </a:xfrm>
        </p:spPr>
        <p:txBody>
          <a:bodyPr/>
          <a:lstStyle/>
          <a:p>
            <a:endParaRPr lang="en-US" altLang="zh-TW" sz="2800" smtClean="0"/>
          </a:p>
          <a:p>
            <a:endParaRPr lang="en-US" altLang="zh-TW" sz="2800" smtClean="0"/>
          </a:p>
          <a:p>
            <a:r>
              <a:rPr lang="zh-TW" altLang="en-US" sz="2800" smtClean="0"/>
              <a:t>（一）瞭解原住民自治</a:t>
            </a:r>
            <a:endParaRPr lang="en-US" altLang="zh-TW" sz="2800" smtClean="0"/>
          </a:p>
          <a:p>
            <a:r>
              <a:rPr lang="zh-TW" altLang="en-US" sz="2800" smtClean="0"/>
              <a:t>（二）瞭解我國法律上所保障的原住民基本權益</a:t>
            </a:r>
          </a:p>
          <a:p>
            <a:r>
              <a:rPr lang="zh-TW" altLang="en-US" sz="2800" smtClean="0"/>
              <a:t>（三）瞭解我國原住民族自治暫行條例之內容</a:t>
            </a:r>
          </a:p>
          <a:p>
            <a:r>
              <a:rPr lang="zh-TW" altLang="en-US" sz="2800" smtClean="0"/>
              <a:t>（四）瞭解原住民族歷史正義與轉型正義委員會</a:t>
            </a:r>
          </a:p>
          <a:p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6512511" cy="1080120"/>
          </a:xfrm>
        </p:spPr>
        <p:txBody>
          <a:bodyPr/>
          <a:lstStyle/>
          <a:p>
            <a:pPr marL="320040" indent="-32004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zh-TW" altLang="en-US" sz="6600" dirty="0"/>
              <a:t>權利</a:t>
            </a:r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268413"/>
            <a:ext cx="9144000" cy="55895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43608" y="4760640"/>
            <a:ext cx="6512511" cy="1142999"/>
          </a:xfrm>
        </p:spPr>
        <p:txBody>
          <a:bodyPr/>
          <a:lstStyle/>
          <a:p>
            <a:pPr marL="320040" indent="-32004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en-US" altLang="zh-TW" dirty="0"/>
              <a:t>《</a:t>
            </a:r>
            <a:r>
              <a:rPr lang="zh-TW" altLang="en-US" dirty="0"/>
              <a:t>中華民國憲法</a:t>
            </a:r>
            <a:r>
              <a:rPr lang="en-US" altLang="zh-TW" dirty="0" smtClean="0"/>
              <a:t>》</a:t>
            </a:r>
            <a:r>
              <a:rPr lang="zh-TW" altLang="en-US" dirty="0" smtClean="0"/>
              <a:t>保障摘錄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16386" name="內容版面配置區 2"/>
          <p:cNvSpPr>
            <a:spLocks noGrp="1"/>
          </p:cNvSpPr>
          <p:nvPr>
            <p:ph sz="quarter" idx="13"/>
          </p:nvPr>
        </p:nvSpPr>
        <p:spPr>
          <a:xfrm>
            <a:off x="539750" y="1268413"/>
            <a:ext cx="8353425" cy="2913062"/>
          </a:xfrm>
        </p:spPr>
        <p:txBody>
          <a:bodyPr/>
          <a:lstStyle/>
          <a:p>
            <a:r>
              <a:rPr lang="zh-TW" altLang="zh-TW" sz="3200" b="1" smtClean="0"/>
              <a:t>「國家</a:t>
            </a:r>
            <a:r>
              <a:rPr lang="zh-TW" altLang="zh-TW" sz="3200" b="1" smtClean="0">
                <a:solidFill>
                  <a:srgbClr val="FF0000"/>
                </a:solidFill>
              </a:rPr>
              <a:t>肯定多元文化</a:t>
            </a:r>
            <a:r>
              <a:rPr lang="zh-TW" altLang="zh-TW" sz="3200" b="1" smtClean="0"/>
              <a:t>，並積極維護發展原住民族語言文化。（第十一項）</a:t>
            </a:r>
            <a:endParaRPr lang="zh-TW" altLang="zh-TW" sz="3200" smtClean="0"/>
          </a:p>
          <a:p>
            <a:r>
              <a:rPr lang="zh-TW" altLang="zh-TW" sz="3200" b="1" smtClean="0"/>
              <a:t>國家應依民族意願，保障原住民族之</a:t>
            </a:r>
            <a:r>
              <a:rPr lang="zh-TW" altLang="zh-TW" sz="3200" b="1" smtClean="0">
                <a:solidFill>
                  <a:srgbClr val="FF0000"/>
                </a:solidFill>
              </a:rPr>
              <a:t>地位</a:t>
            </a:r>
            <a:r>
              <a:rPr lang="zh-TW" altLang="zh-TW" sz="3200" b="1" smtClean="0"/>
              <a:t>及</a:t>
            </a:r>
            <a:r>
              <a:rPr lang="zh-TW" altLang="zh-TW" sz="3200" b="1" smtClean="0">
                <a:solidFill>
                  <a:srgbClr val="FF0000"/>
                </a:solidFill>
              </a:rPr>
              <a:t>政治參與</a:t>
            </a:r>
            <a:r>
              <a:rPr lang="zh-TW" altLang="zh-TW" sz="3200" b="1" smtClean="0"/>
              <a:t>，並對其</a:t>
            </a:r>
            <a:r>
              <a:rPr lang="zh-TW" altLang="zh-TW" sz="3200" b="1" smtClean="0">
                <a:solidFill>
                  <a:srgbClr val="FF0000"/>
                </a:solidFill>
              </a:rPr>
              <a:t>教育文化、交通</a:t>
            </a:r>
            <a:r>
              <a:rPr lang="en-US" altLang="zh-TW" sz="3200" b="1" smtClean="0"/>
              <a:t>	</a:t>
            </a:r>
            <a:endParaRPr lang="zh-TW" altLang="zh-TW" sz="3200" smtClean="0"/>
          </a:p>
          <a:p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zh-TW" altLang="en-US"/>
          </a:p>
        </p:txBody>
      </p:sp>
      <p:sp>
        <p:nvSpPr>
          <p:cNvPr id="17410" name="內容版面配置區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/>
          <a:lstStyle/>
          <a:p>
            <a:endParaRPr lang="zh-TW" alt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zh-TW" altLang="en-US"/>
          </a:p>
        </p:txBody>
      </p:sp>
      <p:sp>
        <p:nvSpPr>
          <p:cNvPr id="18434" name="內容版面配置區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/>
          <a:lstStyle/>
          <a:p>
            <a:endParaRPr lang="zh-TW" alt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20040" indent="-32004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endParaRPr lang="zh-TW" altLang="en-US"/>
          </a:p>
        </p:txBody>
      </p:sp>
      <p:sp>
        <p:nvSpPr>
          <p:cNvPr id="19458" name="內容版面配置區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/>
          <a:lstStyle/>
          <a:p>
            <a:endParaRPr lang="zh-TW" alt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氣流">
  <a:themeElements>
    <a:clrScheme name="氣流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氣流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氣流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75</TotalTime>
  <Words>130</Words>
  <Application>Microsoft Office PowerPoint</Application>
  <PresentationFormat>如螢幕大小 (4:3)</PresentationFormat>
  <Paragraphs>10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簡報設計範本</vt:lpstr>
      </vt:variant>
      <vt:variant>
        <vt:i4>4</vt:i4>
      </vt:variant>
      <vt:variant>
        <vt:lpstr>投影片標題</vt:lpstr>
      </vt:variant>
      <vt:variant>
        <vt:i4>7</vt:i4>
      </vt:variant>
    </vt:vector>
  </HeadingPairs>
  <TitlesOfParts>
    <vt:vector size="17" baseType="lpstr">
      <vt:lpstr>Trebuchet MS</vt:lpstr>
      <vt:lpstr>微軟正黑體</vt:lpstr>
      <vt:lpstr>Arial</vt:lpstr>
      <vt:lpstr>Georgia</vt:lpstr>
      <vt:lpstr>Calibri</vt:lpstr>
      <vt:lpstr>新細明體</vt:lpstr>
      <vt:lpstr>氣流</vt:lpstr>
      <vt:lpstr>氣流</vt:lpstr>
      <vt:lpstr>氣流</vt:lpstr>
      <vt:lpstr>氣流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acer</cp:lastModifiedBy>
  <cp:revision>6</cp:revision>
  <dcterms:created xsi:type="dcterms:W3CDTF">2016-11-15T05:27:19Z</dcterms:created>
  <dcterms:modified xsi:type="dcterms:W3CDTF">2016-12-05T09:16:11Z</dcterms:modified>
</cp:coreProperties>
</file>