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2" r:id="rId5"/>
    <p:sldId id="288" r:id="rId6"/>
    <p:sldId id="273" r:id="rId7"/>
    <p:sldId id="274" r:id="rId8"/>
    <p:sldId id="276" r:id="rId9"/>
    <p:sldId id="260" r:id="rId10"/>
    <p:sldId id="284" r:id="rId11"/>
    <p:sldId id="275" r:id="rId12"/>
    <p:sldId id="279" r:id="rId13"/>
    <p:sldId id="277" r:id="rId14"/>
    <p:sldId id="267" r:id="rId15"/>
    <p:sldId id="285" r:id="rId16"/>
    <p:sldId id="268" r:id="rId17"/>
    <p:sldId id="269" r:id="rId18"/>
    <p:sldId id="286" r:id="rId19"/>
    <p:sldId id="289" r:id="rId20"/>
    <p:sldId id="290" r:id="rId21"/>
    <p:sldId id="271" r:id="rId22"/>
    <p:sldId id="283" r:id="rId23"/>
    <p:sldId id="270" r:id="rId24"/>
    <p:sldId id="264" r:id="rId25"/>
    <p:sldId id="280" r:id="rId26"/>
    <p:sldId id="291" r:id="rId27"/>
    <p:sldId id="265" r:id="rId28"/>
    <p:sldId id="266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03" autoAdjust="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Autofit/>
          </a:bodyPr>
          <a:lstStyle>
            <a:lvl1pPr>
              <a:defRPr sz="7200"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>
            <a:lvl1pPr>
              <a:defRPr sz="4000">
                <a:latin typeface="標楷體" pitchFamily="65" charset="-120"/>
                <a:ea typeface="標楷體" pitchFamily="65" charset="-120"/>
              </a:defRPr>
            </a:lvl1pPr>
            <a:lvl2pPr>
              <a:defRPr sz="4000">
                <a:latin typeface="標楷體" pitchFamily="65" charset="-120"/>
                <a:ea typeface="標楷體" pitchFamily="65" charset="-120"/>
              </a:defRPr>
            </a:lvl2pPr>
            <a:lvl3pPr>
              <a:defRPr sz="4000">
                <a:latin typeface="標楷體" pitchFamily="65" charset="-120"/>
                <a:ea typeface="標楷體" pitchFamily="65" charset="-120"/>
              </a:defRPr>
            </a:lvl3pPr>
            <a:lvl4pPr>
              <a:defRPr sz="4000">
                <a:latin typeface="標楷體" pitchFamily="65" charset="-120"/>
                <a:ea typeface="標楷體" pitchFamily="65" charset="-120"/>
              </a:defRPr>
            </a:lvl4pPr>
            <a:lvl5pPr>
              <a:defRPr sz="4000">
                <a:latin typeface="標楷體" pitchFamily="65" charset="-120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2B4176-9B04-409E-9CC1-54D6099CA86F}" type="datetimeFigureOut">
              <a:rPr lang="zh-TW" altLang="en-US" smtClean="0"/>
              <a:pPr/>
              <a:t>2023/9/14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639CE8-E3B9-42EC-A6AC-FDAA8DF6C8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.tn.edu.tw/modules/tad_web/news.php?WebID=4307&amp;NewsID=6058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aaassessment.ntcu.edu.tw/ExamReleas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grps.tn.edu.tw/self-learn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ourse.tn.edu.tw/school.aspx?sch=11460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ps.tn.edu.tw/modules/tadnews/index.php?nsn=979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.tn.edu.tw/modules/tad_web/index.php?WebID=430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908720"/>
            <a:ext cx="7272808" cy="2448272"/>
          </a:xfrm>
        </p:spPr>
        <p:txBody>
          <a:bodyPr/>
          <a:lstStyle/>
          <a:p>
            <a:pPr algn="ctr"/>
            <a:r>
              <a:rPr lang="en-US" altLang="zh-TW" dirty="0"/>
              <a:t>112</a:t>
            </a:r>
            <a:r>
              <a:rPr lang="zh-TW" altLang="en-US" dirty="0"/>
              <a:t>學年度上學期</a:t>
            </a:r>
            <a:br>
              <a:rPr lang="en-US" altLang="zh-TW" dirty="0"/>
            </a:br>
            <a:r>
              <a:rPr lang="zh-TW" altLang="en-US" dirty="0"/>
              <a:t>班親會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9752" y="3689648"/>
            <a:ext cx="6172200" cy="3168352"/>
          </a:xfrm>
        </p:spPr>
        <p:txBody>
          <a:bodyPr/>
          <a:lstStyle/>
          <a:p>
            <a:pPr algn="ctr"/>
            <a:r>
              <a:rPr lang="zh-TW" altLang="en-US" dirty="0"/>
              <a:t>四年二班</a:t>
            </a:r>
            <a:endParaRPr lang="en-US" altLang="zh-TW" dirty="0"/>
          </a:p>
          <a:p>
            <a:pPr algn="ctr"/>
            <a:r>
              <a:rPr lang="zh-TW" altLang="en-US" dirty="0"/>
              <a:t>導師：張瑋婷</a:t>
            </a:r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908720"/>
            <a:ext cx="7467600" cy="6141296"/>
          </a:xfrm>
        </p:spPr>
        <p:txBody>
          <a:bodyPr/>
          <a:lstStyle/>
          <a:p>
            <a:r>
              <a:rPr lang="zh-TW" altLang="en-US" dirty="0"/>
              <a:t>學校運動服購買事項，可參閱班級網頁的公告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>
                <a:hlinkClick r:id="rId2"/>
              </a:rPr>
              <a:t>https://class.tn.edu.tw/modules/tad_web/news.php?WebID=4307&amp;NewsID=60587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71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568952" cy="6213304"/>
          </a:xfrm>
        </p:spPr>
        <p:txBody>
          <a:bodyPr>
            <a:normAutofit/>
          </a:bodyPr>
          <a:lstStyle/>
          <a:p>
            <a:r>
              <a:rPr lang="zh-TW" altLang="zh-TW" dirty="0"/>
              <a:t>若有問卷、回條或簽名表單，都會放至</a:t>
            </a:r>
            <a:r>
              <a:rPr lang="en-US" altLang="zh-TW" dirty="0"/>
              <a:t>L</a:t>
            </a:r>
            <a:r>
              <a:rPr lang="zh-TW" altLang="zh-TW" dirty="0"/>
              <a:t>夾中，並</a:t>
            </a:r>
            <a:r>
              <a:rPr lang="zh-TW" altLang="en-US" dirty="0"/>
              <a:t>寫</a:t>
            </a:r>
            <a:r>
              <a:rPr lang="zh-TW" altLang="zh-TW" dirty="0"/>
              <a:t>在聯絡簿上。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若您需晚點繳交資料或回條可先在聯絡簿上註記</a:t>
            </a:r>
            <a:r>
              <a:rPr lang="en-US" altLang="zh-TW" sz="2800" dirty="0"/>
              <a:t>)</a:t>
            </a:r>
          </a:p>
          <a:p>
            <a:endParaRPr lang="en-US" altLang="zh-TW" dirty="0"/>
          </a:p>
          <a:p>
            <a:r>
              <a:rPr lang="zh-TW" altLang="zh-TW" dirty="0"/>
              <a:t>收費</a:t>
            </a:r>
            <a:r>
              <a:rPr lang="zh-TW" altLang="en-US" dirty="0"/>
              <a:t>：</a:t>
            </a:r>
            <a:r>
              <a:rPr lang="zh-TW" altLang="zh-TW" dirty="0"/>
              <a:t>如果有讓孩子帶錢到學校，</a:t>
            </a:r>
            <a:r>
              <a:rPr lang="zh-TW" altLang="en-US" dirty="0"/>
              <a:t>建議</a:t>
            </a:r>
            <a:r>
              <a:rPr lang="zh-TW" altLang="zh-TW" dirty="0"/>
              <a:t>請家長在聯絡簿寫上所交款項的名稱與金額，並請孩子一到學校就交給老師</a:t>
            </a:r>
            <a:r>
              <a:rPr lang="en-US" altLang="zh-TW" dirty="0"/>
              <a:t>(</a:t>
            </a:r>
            <a:r>
              <a:rPr lang="zh-TW" altLang="zh-TW" dirty="0"/>
              <a:t>可將費用裝在夾鏈袋</a:t>
            </a:r>
            <a:r>
              <a:rPr lang="zh-TW" altLang="en-US" dirty="0"/>
              <a:t>釘</a:t>
            </a:r>
            <a:r>
              <a:rPr lang="zh-TW" altLang="zh-TW" dirty="0"/>
              <a:t>在連絡簿上</a:t>
            </a:r>
            <a:r>
              <a:rPr lang="en-US" altLang="zh-TW" dirty="0"/>
              <a:t>)</a:t>
            </a:r>
            <a:r>
              <a:rPr lang="zh-TW" altLang="zh-TW" dirty="0"/>
              <a:t>，以免遺失。</a:t>
            </a:r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363272" cy="5421216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zh-TW" dirty="0"/>
              <a:t>開學已</a:t>
            </a:r>
            <a:r>
              <a:rPr lang="zh-TW" altLang="en-US" dirty="0"/>
              <a:t>三</a:t>
            </a:r>
            <a:r>
              <a:rPr lang="zh-TW" altLang="zh-TW" dirty="0"/>
              <a:t>週，也請家長可以再跟孩子一起確認學用品是否都已帶齊</a:t>
            </a:r>
            <a:r>
              <a:rPr lang="en-US" altLang="zh-TW" dirty="0"/>
              <a:t>(</a:t>
            </a:r>
            <a:r>
              <a:rPr lang="zh-TW" altLang="en-US" dirty="0"/>
              <a:t>可貼上名字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 algn="ctr">
              <a:buNone/>
            </a:pPr>
            <a:r>
              <a:rPr lang="en-US" altLang="zh-TW" sz="3200" dirty="0"/>
              <a:t>(</a:t>
            </a:r>
            <a:r>
              <a:rPr lang="zh-TW" altLang="en-US" sz="3200" dirty="0"/>
              <a:t>孩子的綠色桌墊是學校公用的</a:t>
            </a:r>
            <a:r>
              <a:rPr lang="en-US" altLang="zh-TW" sz="3200" dirty="0"/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B39C8A-3AE9-8553-31A5-3B1BA4F3A0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286344"/>
            <a:ext cx="8579296" cy="6285312"/>
          </a:xfrm>
        </p:spPr>
        <p:txBody>
          <a:bodyPr>
            <a:normAutofit/>
          </a:bodyPr>
          <a:lstStyle/>
          <a:p>
            <a:r>
              <a:rPr lang="zh-TW" altLang="en-US" dirty="0"/>
              <a:t>衛生用品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衛生紙、口罩、潔牙用具、抹布</a:t>
            </a:r>
            <a:r>
              <a:rPr lang="en-US" altLang="zh-TW" dirty="0"/>
              <a:t>……)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美勞用具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彩色筆、蠟筆、奇異筆、剪刀、膠水、白膠、雙面膠和透明膠帶</a:t>
            </a:r>
            <a:r>
              <a:rPr lang="en-US" altLang="zh-TW" dirty="0"/>
              <a:t>……)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其他</a:t>
            </a:r>
            <a:r>
              <a:rPr lang="en-US" altLang="zh-TW" dirty="0"/>
              <a:t>(</a:t>
            </a:r>
            <a:r>
              <a:rPr lang="zh-TW" altLang="en-US" dirty="0"/>
              <a:t>餐具、字典、手帕、</a:t>
            </a:r>
            <a:r>
              <a:rPr lang="zh-TW" altLang="en-US" u="sng" dirty="0">
                <a:solidFill>
                  <a:srgbClr val="7030A0"/>
                </a:solidFill>
              </a:rPr>
              <a:t>輕便雨衣或雨具</a:t>
            </a:r>
            <a:r>
              <a:rPr lang="en-US" altLang="zh-TW" dirty="0"/>
              <a:t>……)</a:t>
            </a:r>
            <a:r>
              <a:rPr lang="zh-TW" altLang="en-US" dirty="0"/>
              <a:t>。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251520" y="260648"/>
            <a:ext cx="8712968" cy="65973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請提醒孩子完成回家作業</a:t>
            </a:r>
            <a:r>
              <a:rPr lang="zh-TW" altLang="en-US" sz="3700" dirty="0">
                <a:latin typeface="標楷體" pitchFamily="65" charset="-120"/>
                <a:ea typeface="標楷體" pitchFamily="65" charset="-120"/>
              </a:rPr>
              <a:t>、訂正和整理書包</a:t>
            </a:r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，並鼓勵孩子閱讀及做家事</a:t>
            </a:r>
            <a:r>
              <a:rPr lang="zh-TW" altLang="en-US" sz="37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700" dirty="0">
              <a:latin typeface="標楷體" pitchFamily="65" charset="-120"/>
              <a:ea typeface="標楷體" pitchFamily="65" charset="-120"/>
            </a:endParaRPr>
          </a:p>
          <a:p>
            <a:pPr algn="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瑋婷老師有開放在校寫作業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32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u="sng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有時科任課也會有作業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altLang="zh-TW" sz="3700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教室後面有孩子的置物櫃，若您怕孩子的物品掉落，可替孩子準備盒子或袋子來放置。</a:t>
            </a:r>
            <a:endParaRPr lang="en-US" altLang="zh-TW" sz="3700" dirty="0">
              <a:latin typeface="標楷體" pitchFamily="65" charset="-120"/>
              <a:ea typeface="標楷體" pitchFamily="65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altLang="zh-TW" sz="3700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若有訊息轉知或相關消息會公告在班級網頁，陸續也會上傳孩子的學習成果照片</a:t>
            </a:r>
            <a:r>
              <a:rPr lang="en-US" altLang="zh-TW" sz="37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700" dirty="0">
                <a:latin typeface="標楷體" pitchFamily="65" charset="-120"/>
                <a:ea typeface="標楷體" pitchFamily="65" charset="-120"/>
              </a:rPr>
              <a:t>肖像權</a:t>
            </a:r>
            <a:r>
              <a:rPr lang="en-US" altLang="zh-TW" sz="37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700" dirty="0">
              <a:latin typeface="標楷體" pitchFamily="65" charset="-120"/>
              <a:ea typeface="標楷體" pitchFamily="65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altLang="zh-TW" sz="37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zh-TW" altLang="zh-TW" dirty="0"/>
              <a:t>本學期註冊費及代辦費扣款</a:t>
            </a:r>
            <a:r>
              <a:rPr lang="zh-TW" altLang="en-US" dirty="0"/>
              <a:t>預計</a:t>
            </a:r>
            <a:r>
              <a:rPr lang="zh-TW" altLang="zh-TW" dirty="0"/>
              <a:t>將於</a:t>
            </a:r>
            <a:r>
              <a:rPr lang="en-US" altLang="zh-TW" dirty="0"/>
              <a:t>10/8</a:t>
            </a:r>
            <a:r>
              <a:rPr lang="zh-TW" altLang="zh-TW" dirty="0"/>
              <a:t>進行本學期註冊等相關費用扣款，再煩請家長存入足夠之金額以利轉帳。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每月午餐費扣繳固定於該月</a:t>
            </a:r>
            <a:r>
              <a:rPr lang="en-US" altLang="zh-TW" dirty="0"/>
              <a:t>8</a:t>
            </a:r>
            <a:r>
              <a:rPr lang="zh-TW" altLang="zh-TW" dirty="0"/>
              <a:t>日扣款。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02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08720"/>
            <a:ext cx="76328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700" dirty="0">
                <a:latin typeface="標楷體" pitchFamily="65" charset="-120"/>
                <a:ea typeface="標楷體" pitchFamily="65" charset="-120"/>
              </a:rPr>
              <a:t>◇班級</a:t>
            </a:r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代收代辦費說明</a:t>
            </a:r>
            <a:r>
              <a:rPr lang="zh-TW" altLang="en-US" sz="3700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endParaRPr lang="en-US" altLang="zh-TW" sz="37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目前各班學生學習所需簿本與補充教材，簿本委由學校合作業務代辦，另外各班需要之國數練習本、部分補充教材（</a:t>
            </a:r>
            <a:r>
              <a:rPr lang="zh-TW" altLang="en-US" sz="3700" dirty="0">
                <a:latin typeface="標楷體" pitchFamily="65" charset="-120"/>
                <a:ea typeface="標楷體" pitchFamily="65" charset="-120"/>
              </a:rPr>
              <a:t>國重、數作</a:t>
            </a:r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）、閱讀認證</a:t>
            </a:r>
            <a:r>
              <a:rPr lang="en-US" altLang="zh-TW" sz="37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學校閱讀計畫</a:t>
            </a:r>
            <a:r>
              <a:rPr lang="en-US" altLang="zh-TW" sz="37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和各類學習單影印費</a:t>
            </a:r>
            <a:r>
              <a:rPr lang="en-US" altLang="zh-TW" sz="3700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zh-TW" sz="3700" dirty="0">
                <a:latin typeface="標楷體" pitchFamily="65" charset="-120"/>
                <a:ea typeface="標楷體" pitchFamily="65" charset="-120"/>
              </a:rPr>
              <a:t>，則委由班級調查代購。</a:t>
            </a:r>
            <a:endParaRPr lang="zh-TW" altLang="en-US" sz="37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5038ADC-2804-DD93-3AB8-B3B8F6474FD1}"/>
              </a:ext>
            </a:extLst>
          </p:cNvPr>
          <p:cNvSpPr txBox="1"/>
          <p:nvPr/>
        </p:nvSpPr>
        <p:spPr>
          <a:xfrm>
            <a:off x="395536" y="404664"/>
            <a:ext cx="849694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國語重點複習            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數學作業簿              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影印費                   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國數社卷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元、自卷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元、英卷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元、閱讀護照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                                    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各項學習單、班級通知單、作文等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10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上列教材費全部合計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467600" cy="4237076"/>
          </a:xfrm>
        </p:spPr>
        <p:txBody>
          <a:bodyPr/>
          <a:lstStyle/>
          <a:p>
            <a:r>
              <a:rPr lang="zh-TW" altLang="zh-TW" dirty="0"/>
              <a:t>學力檢測說明</a:t>
            </a:r>
            <a:r>
              <a:rPr lang="en-US" altLang="zh-TW" dirty="0"/>
              <a:t>(</a:t>
            </a:r>
            <a:r>
              <a:rPr lang="zh-TW" altLang="zh-TW" dirty="0"/>
              <a:t>新課綱、閱讀理解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  <a:endParaRPr lang="en-US" altLang="zh-TW" dirty="0"/>
          </a:p>
          <a:p>
            <a:r>
              <a:rPr lang="en-US" altLang="zh-TW" u="sng" dirty="0" err="1">
                <a:hlinkClick r:id="rId2"/>
              </a:rPr>
              <a:t>https://saaassessment.ntcu.edu.tw/ExamRelease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16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A6156C-0B42-D917-2497-538027BF90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3568" y="476672"/>
            <a:ext cx="7467600" cy="5760640"/>
          </a:xfrm>
        </p:spPr>
        <p:txBody>
          <a:bodyPr>
            <a:normAutofit/>
          </a:bodyPr>
          <a:lstStyle/>
          <a:p>
            <a:r>
              <a:rPr lang="zh-TW" altLang="en-US" dirty="0"/>
              <a:t>成語會考</a:t>
            </a:r>
            <a:r>
              <a:rPr lang="en-US" altLang="zh-TW" sz="3200" dirty="0"/>
              <a:t>(</a:t>
            </a:r>
            <a:r>
              <a:rPr lang="zh-TW" altLang="en-US" sz="3200" dirty="0"/>
              <a:t>每學期一次，行事曆有</a:t>
            </a:r>
            <a:r>
              <a:rPr lang="en-US" altLang="zh-TW" sz="3200" dirty="0"/>
              <a:t>)</a:t>
            </a:r>
            <a:r>
              <a:rPr lang="zh-TW" altLang="en-US" dirty="0"/>
              <a:t>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考試範圍在閱讀認證本裡的成語</a:t>
            </a:r>
            <a:r>
              <a:rPr lang="en-US" altLang="zh-TW" dirty="0"/>
              <a:t>200</a:t>
            </a:r>
            <a:r>
              <a:rPr lang="zh-TW" altLang="en-US" dirty="0"/>
              <a:t>內，包含三年級學過的</a:t>
            </a:r>
            <a:r>
              <a:rPr lang="en-US" altLang="zh-TW" dirty="0"/>
              <a:t>(</a:t>
            </a:r>
            <a:r>
              <a:rPr lang="zh-TW" altLang="en-US" dirty="0"/>
              <a:t>班網上的「檔案下載」有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歸仁國小因應疫情停課不停學線上教學可參考以下網址：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2800" u="sng" kern="100" dirty="0">
                <a:solidFill>
                  <a:srgbClr val="0563C1"/>
                </a:solidFill>
                <a:effectLst/>
                <a:latin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https://sites.google.com/grps.tn.edu.tw/self-learning/</a:t>
            </a:r>
            <a:endParaRPr lang="en-US" altLang="zh-TW" sz="54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79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/>
          <a:lstStyle/>
          <a:p>
            <a:r>
              <a:rPr lang="zh-TW" altLang="zh-TW" b="1" dirty="0"/>
              <a:t>壹、學校事務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06016" y="1700808"/>
            <a:ext cx="7776864" cy="4536504"/>
          </a:xfrm>
        </p:spPr>
        <p:txBody>
          <a:bodyPr>
            <a:normAutofit/>
          </a:bodyPr>
          <a:lstStyle/>
          <a:p>
            <a:r>
              <a:rPr lang="zh-TW" altLang="zh-TW" dirty="0"/>
              <a:t>各處室行政及政策宣導</a:t>
            </a:r>
            <a:endParaRPr lang="en-US" altLang="zh-TW" dirty="0"/>
          </a:p>
          <a:p>
            <a:pPr>
              <a:buNone/>
            </a:pPr>
            <a:r>
              <a:rPr lang="en-US" altLang="zh-TW"/>
              <a:t>(10:30</a:t>
            </a:r>
            <a:r>
              <a:rPr lang="zh-TW" altLang="en-US" dirty="0"/>
              <a:t>資圖館</a:t>
            </a:r>
            <a:r>
              <a:rPr lang="en-US" altLang="zh-TW" dirty="0" err="1"/>
              <a:t>1F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學校志工招募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可追蹤學校粉絲團及校網</a:t>
            </a:r>
            <a:endParaRPr lang="en-US" altLang="zh-TW" dirty="0"/>
          </a:p>
          <a:p>
            <a:endParaRPr lang="en-US" altLang="zh-TW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戶外教育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時間：預計</a:t>
            </a:r>
            <a:r>
              <a:rPr lang="en-US" altLang="zh-TW" dirty="0"/>
              <a:t>113</a:t>
            </a:r>
            <a:r>
              <a:rPr lang="zh-TW" altLang="zh-TW" dirty="0"/>
              <a:t>年</a:t>
            </a:r>
            <a:r>
              <a:rPr lang="en-US" altLang="zh-TW" dirty="0"/>
              <a:t>2</a:t>
            </a:r>
            <a:r>
              <a:rPr lang="zh-TW" altLang="zh-TW" dirty="0"/>
              <a:t>月</a:t>
            </a:r>
            <a:r>
              <a:rPr lang="en-US" altLang="zh-TW" dirty="0"/>
              <a:t>27</a:t>
            </a:r>
            <a:r>
              <a:rPr lang="zh-TW" altLang="zh-TW" dirty="0"/>
              <a:t>日</a:t>
            </a:r>
            <a:r>
              <a:rPr lang="zh-TW" altLang="en-US" dirty="0"/>
              <a:t>星期二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地點：南元花園休閒農場</a:t>
            </a: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屆時會發下參加意願調查表</a:t>
            </a:r>
          </a:p>
        </p:txBody>
      </p:sp>
    </p:spTree>
    <p:extLst>
      <p:ext uri="{BB962C8B-B14F-4D97-AF65-F5344CB8AC3E}">
        <p14:creationId xmlns:p14="http://schemas.microsoft.com/office/powerpoint/2010/main" val="316220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96552" y="2339721"/>
            <a:ext cx="8496944" cy="5400600"/>
          </a:xfrm>
        </p:spPr>
        <p:txBody>
          <a:bodyPr/>
          <a:lstStyle/>
          <a:p>
            <a:br>
              <a:rPr lang="en-US" altLang="zh-TW" dirty="0"/>
            </a:br>
            <a:br>
              <a:rPr lang="en-US" altLang="zh-TW" dirty="0"/>
            </a:b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000" y="188640"/>
            <a:ext cx="7781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8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【定期評量時間</a:t>
            </a:r>
            <a:r>
              <a:rPr lang="zh-TW" altLang="en-US" sz="48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及範圍</a:t>
            </a:r>
            <a:r>
              <a:rPr lang="zh-TW" altLang="zh-TW" sz="48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】</a:t>
            </a:r>
            <a:br>
              <a:rPr lang="en-US" altLang="zh-TW" sz="48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</a:br>
            <a:endParaRPr lang="zh-TW" altLang="en-US" sz="4800" cap="small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00D1554-DBD5-22FB-54F1-EECAFD2C0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32578"/>
              </p:ext>
            </p:extLst>
          </p:nvPr>
        </p:nvGraphicFramePr>
        <p:xfrm>
          <a:off x="251520" y="1196752"/>
          <a:ext cx="8352926" cy="50790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6369">
                  <a:extLst>
                    <a:ext uri="{9D8B030D-6E8A-4147-A177-3AD203B41FA5}">
                      <a16:colId xmlns:a16="http://schemas.microsoft.com/office/drawing/2014/main" val="4215901018"/>
                    </a:ext>
                  </a:extLst>
                </a:gridCol>
                <a:gridCol w="1670273">
                  <a:extLst>
                    <a:ext uri="{9D8B030D-6E8A-4147-A177-3AD203B41FA5}">
                      <a16:colId xmlns:a16="http://schemas.microsoft.com/office/drawing/2014/main" val="2822493358"/>
                    </a:ext>
                  </a:extLst>
                </a:gridCol>
                <a:gridCol w="1172944">
                  <a:extLst>
                    <a:ext uri="{9D8B030D-6E8A-4147-A177-3AD203B41FA5}">
                      <a16:colId xmlns:a16="http://schemas.microsoft.com/office/drawing/2014/main" val="872713644"/>
                    </a:ext>
                  </a:extLst>
                </a:gridCol>
                <a:gridCol w="1172944">
                  <a:extLst>
                    <a:ext uri="{9D8B030D-6E8A-4147-A177-3AD203B41FA5}">
                      <a16:colId xmlns:a16="http://schemas.microsoft.com/office/drawing/2014/main" val="3904821752"/>
                    </a:ext>
                  </a:extLst>
                </a:gridCol>
                <a:gridCol w="1173726">
                  <a:extLst>
                    <a:ext uri="{9D8B030D-6E8A-4147-A177-3AD203B41FA5}">
                      <a16:colId xmlns:a16="http://schemas.microsoft.com/office/drawing/2014/main" val="3897664801"/>
                    </a:ext>
                  </a:extLst>
                </a:gridCol>
                <a:gridCol w="1172944">
                  <a:extLst>
                    <a:ext uri="{9D8B030D-6E8A-4147-A177-3AD203B41FA5}">
                      <a16:colId xmlns:a16="http://schemas.microsoft.com/office/drawing/2014/main" val="2612908206"/>
                    </a:ext>
                  </a:extLst>
                </a:gridCol>
                <a:gridCol w="1173726">
                  <a:extLst>
                    <a:ext uri="{9D8B030D-6E8A-4147-A177-3AD203B41FA5}">
                      <a16:colId xmlns:a16="http://schemas.microsoft.com/office/drawing/2014/main" val="3969037962"/>
                    </a:ext>
                  </a:extLst>
                </a:gridCol>
              </a:tblGrid>
              <a:tr h="621069">
                <a:tc>
                  <a:txBody>
                    <a:bodyPr/>
                    <a:lstStyle/>
                    <a:p>
                      <a:pPr indent="-1270"/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時間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國語範圍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數學範圍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社會範圍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自然範圍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英文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範圍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271032"/>
                  </a:ext>
                </a:extLst>
              </a:tr>
              <a:tr h="2173742">
                <a:tc>
                  <a:txBody>
                    <a:bodyPr/>
                    <a:lstStyle/>
                    <a:p>
                      <a:pPr indent="-1270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第一次定期評量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第十週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2023/</a:t>
                      </a:r>
                    </a:p>
                    <a:p>
                      <a:pPr indent="-1270" algn="ctr"/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11/2~3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第一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~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六課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第一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~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五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單元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第一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~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三課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第一、二單元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kumimoji="0" lang="en-US" altLang="zh-TW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Ready-review 1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649418"/>
                  </a:ext>
                </a:extLst>
              </a:tr>
              <a:tr h="2173742">
                <a:tc>
                  <a:txBody>
                    <a:bodyPr/>
                    <a:lstStyle/>
                    <a:p>
                      <a:pPr indent="-1270"/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第二次定期評量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第二十週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2023/</a:t>
                      </a:r>
                    </a:p>
                    <a:p>
                      <a:pPr indent="-1270" algn="ctr"/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01/11~12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第七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~</a:t>
                      </a: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十二課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第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~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十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單元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第四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~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五課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第三、四單元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kumimoji="0" lang="en-US" altLang="zh-TW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 3-review 2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53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7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496944" cy="2664296"/>
          </a:xfrm>
        </p:spPr>
        <p:txBody>
          <a:bodyPr>
            <a:normAutofit/>
          </a:bodyPr>
          <a:lstStyle/>
          <a:p>
            <a:pPr marL="273050" indent="0">
              <a:spcAft>
                <a:spcPts val="0"/>
              </a:spcAft>
              <a:buNone/>
            </a:pPr>
            <a:r>
              <a:rPr lang="en-US" altLang="zh-TW" dirty="0"/>
              <a:t>※</a:t>
            </a:r>
            <a:r>
              <a:rPr lang="zh-TW" altLang="en-US" kern="100" dirty="0">
                <a:solidFill>
                  <a:srgbClr val="000000"/>
                </a:solidFill>
                <a:latin typeface="Times New Roman"/>
                <a:ea typeface="標楷體"/>
                <a:cs typeface="BiauKai"/>
              </a:rPr>
              <a:t>科目詳細評分辦法及內容可點選校網的「歸仁課程」→課程計畫</a:t>
            </a:r>
            <a:r>
              <a:rPr lang="en-US" altLang="zh-TW" kern="100" dirty="0">
                <a:solidFill>
                  <a:srgbClr val="000000"/>
                </a:solidFill>
                <a:latin typeface="Times New Roman"/>
                <a:ea typeface="標楷體"/>
                <a:cs typeface="BiauKai"/>
                <a:hlinkClick r:id="rId2"/>
              </a:rPr>
              <a:t>http://course.tn.edu.tw/school.aspx?sch=114609</a:t>
            </a:r>
            <a:endParaRPr lang="en-US" altLang="zh-TW" kern="100" dirty="0">
              <a:solidFill>
                <a:srgbClr val="000000"/>
              </a:solidFill>
              <a:latin typeface="Times New Roman"/>
              <a:ea typeface="標楷體"/>
              <a:cs typeface="BiauKai"/>
            </a:endParaRPr>
          </a:p>
          <a:p>
            <a:pPr marL="273050" indent="0">
              <a:spcAft>
                <a:spcPts val="0"/>
              </a:spcAft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D8D9BF-1D91-C085-F4F6-E17468822B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212976"/>
            <a:ext cx="9144000" cy="29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80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76470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8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【重要行事】</a:t>
            </a:r>
            <a:r>
              <a:rPr lang="zh-TW" altLang="en-US" sz="48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：</a:t>
            </a:r>
            <a:r>
              <a:rPr lang="zh-TW" altLang="zh-TW" sz="48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請參閱學校所發下之行事曆</a:t>
            </a:r>
            <a:r>
              <a:rPr lang="en-US" altLang="zh-TW" sz="32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32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已貼在連絡簿</a:t>
            </a:r>
            <a:r>
              <a:rPr lang="en-US" altLang="zh-TW" sz="32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lang="zh-TW" altLang="zh-TW" sz="48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。</a:t>
            </a:r>
            <a:endParaRPr lang="en-US" altLang="zh-TW" sz="4800" cap="small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en-US" altLang="zh-TW" sz="4800" cap="small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r>
              <a:rPr lang="en-US" altLang="zh-TW" sz="4800" cap="small" dirty="0" err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  <a:hlinkClick r:id="rId2"/>
              </a:rPr>
              <a:t>https://www.grps.tn.edu.tw/modules/tadnews/index.php?nsn=9793</a:t>
            </a:r>
            <a:endParaRPr lang="en-US" altLang="zh-TW" sz="4800" cap="small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endParaRPr lang="zh-TW" altLang="en-US" sz="4800" cap="small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/>
          <a:lstStyle/>
          <a:p>
            <a:br>
              <a:rPr lang="en-US" altLang="zh-TW" dirty="0"/>
            </a:br>
            <a:r>
              <a:rPr lang="zh-TW" altLang="zh-TW" dirty="0"/>
              <a:t>【榮譽制度】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147248" cy="4077072"/>
          </a:xfrm>
        </p:spPr>
        <p:txBody>
          <a:bodyPr>
            <a:normAutofit/>
          </a:bodyPr>
          <a:lstStyle/>
          <a:p>
            <a:r>
              <a:rPr lang="zh-TW" altLang="zh-TW" dirty="0"/>
              <a:t>學校榮譽制度說明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班上榮譽制度</a:t>
            </a:r>
            <a:r>
              <a:rPr lang="en-US" altLang="zh-TW" dirty="0"/>
              <a:t>(</a:t>
            </a:r>
            <a:r>
              <a:rPr lang="zh-TW" altLang="en-US" dirty="0"/>
              <a:t>配合學校榮譽制度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pPr>
              <a:buNone/>
            </a:pPr>
            <a:r>
              <a:rPr lang="zh-TW" altLang="zh-TW" dirty="0"/>
              <a:t>※班上幹部及小組會在期中考結束後重新推選與編排。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87208" cy="5205192"/>
          </a:xfrm>
        </p:spPr>
        <p:txBody>
          <a:bodyPr>
            <a:normAutofit/>
          </a:bodyPr>
          <a:lstStyle/>
          <a:p>
            <a:r>
              <a:rPr lang="zh-TW" altLang="zh-TW" dirty="0"/>
              <a:t>每生發下一本歡喜閱讀認證本，這本會使用一年。</a:t>
            </a:r>
            <a:endParaRPr lang="en-US" altLang="zh-TW" dirty="0"/>
          </a:p>
          <a:p>
            <a:r>
              <a:rPr lang="zh-TW" altLang="en-US" dirty="0"/>
              <a:t>台中</a:t>
            </a:r>
            <a:r>
              <a:rPr lang="zh-TW" altLang="zh-TW" dirty="0"/>
              <a:t>線上閱讀認證的帳號與密碼已貼在歡喜閱讀認證本封面上。</a:t>
            </a: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(</a:t>
            </a:r>
            <a:r>
              <a:rPr lang="zh-TW" altLang="en-US" dirty="0"/>
              <a:t>帳號會跟著年級變更</a:t>
            </a:r>
            <a:r>
              <a:rPr lang="en-US" altLang="zh-TW" dirty="0"/>
              <a:t>)</a:t>
            </a:r>
          </a:p>
          <a:p>
            <a:pPr algn="ctr"/>
            <a:r>
              <a:rPr lang="en-US" altLang="zh-TW" b="1" i="0" dirty="0" err="1">
                <a:solidFill>
                  <a:srgbClr val="2196F3"/>
                </a:solidFill>
                <a:effectLst/>
                <a:latin typeface="Verdana" panose="020B0604030504040204" pitchFamily="34" charset="0"/>
              </a:rPr>
              <a:t>grpstn</a:t>
            </a:r>
            <a:r>
              <a:rPr lang="en-US" altLang="zh-TW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112</a:t>
            </a:r>
            <a:r>
              <a:rPr lang="en-US" altLang="zh-TW" b="1" i="0" dirty="0" err="1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0402</a:t>
            </a:r>
            <a:r>
              <a:rPr lang="en-US" altLang="zh-TW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01</a:t>
            </a:r>
            <a:endParaRPr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TW" sz="2800" dirty="0"/>
          </a:p>
        </p:txBody>
      </p:sp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zh-TW" sz="4800" cap="small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+mj-cs"/>
              </a:rPr>
              <a:t>【歡喜閱讀認證】</a:t>
            </a:r>
            <a:endParaRPr lang="zh-TW" altLang="en-US" sz="4800" cap="small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A74E74-59F8-4FCD-A3FF-3CC54B5426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1600" y="1196752"/>
            <a:ext cx="7467600" cy="4873752"/>
          </a:xfrm>
        </p:spPr>
        <p:txBody>
          <a:bodyPr/>
          <a:lstStyle/>
          <a:p>
            <a:r>
              <a:rPr lang="zh-TW" altLang="zh-TW" dirty="0"/>
              <a:t>【閱讀認證護照】每學年認證一次並給予獎勵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【</a:t>
            </a:r>
            <a:r>
              <a:rPr lang="zh-TW" altLang="en-US" dirty="0"/>
              <a:t>線上閱讀認證</a:t>
            </a:r>
            <a:r>
              <a:rPr lang="en-US" altLang="zh-TW" dirty="0"/>
              <a:t>】</a:t>
            </a:r>
            <a:r>
              <a:rPr lang="zh-TW" altLang="en-US" dirty="0"/>
              <a:t>則是學校各年級統計得分數最高前三名給予獎狀並頒獎。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2114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467600" cy="1143000"/>
          </a:xfrm>
        </p:spPr>
        <p:txBody>
          <a:bodyPr/>
          <a:lstStyle/>
          <a:p>
            <a:r>
              <a:rPr lang="zh-TW" altLang="zh-TW" dirty="0"/>
              <a:t>参、討論事項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2276872"/>
            <a:ext cx="7211144" cy="4873752"/>
          </a:xfrm>
        </p:spPr>
        <p:txBody>
          <a:bodyPr/>
          <a:lstStyle/>
          <a:p>
            <a:r>
              <a:rPr lang="zh-TW" altLang="zh-TW" dirty="0"/>
              <a:t>家長班親會：推選召集人、副召集人</a:t>
            </a:r>
            <a:endParaRPr lang="en-US" altLang="zh-TW" dirty="0"/>
          </a:p>
          <a:p>
            <a:r>
              <a:rPr lang="zh-TW" altLang="en-US" dirty="0"/>
              <a:t>延續三年級的召集人</a:t>
            </a:r>
            <a:r>
              <a:rPr lang="en-US" altLang="zh-TW" dirty="0"/>
              <a:t>(</a:t>
            </a:r>
            <a:r>
              <a:rPr lang="zh-TW" altLang="zh-TW" dirty="0"/>
              <a:t>詠森姑姑</a:t>
            </a:r>
            <a:r>
              <a:rPr lang="en-US" altLang="zh-TW" dirty="0"/>
              <a:t>)</a:t>
            </a:r>
            <a:r>
              <a:rPr lang="zh-TW" altLang="en-US" dirty="0"/>
              <a:t>、副召集人</a:t>
            </a:r>
            <a:r>
              <a:rPr lang="en-US" altLang="zh-TW" dirty="0"/>
              <a:t>(</a:t>
            </a:r>
            <a:r>
              <a:rPr lang="zh-TW" altLang="zh-TW" dirty="0"/>
              <a:t>振庭媽媽</a:t>
            </a:r>
            <a:r>
              <a:rPr lang="en-US" altLang="zh-TW" dirty="0"/>
              <a:t>)</a:t>
            </a:r>
            <a:endParaRPr lang="zh-TW" altLang="zh-TW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136904" cy="1143000"/>
          </a:xfrm>
        </p:spPr>
        <p:txBody>
          <a:bodyPr/>
          <a:lstStyle/>
          <a:p>
            <a:r>
              <a:rPr lang="zh-TW" altLang="zh-TW" b="1" dirty="0"/>
              <a:t>再次謝謝家長們的</a:t>
            </a:r>
            <a:r>
              <a:rPr lang="zh-TW" altLang="en-US" b="1" dirty="0"/>
              <a:t>支持</a:t>
            </a:r>
            <a:r>
              <a:rPr lang="zh-TW" altLang="zh-TW" b="1" dirty="0"/>
              <a:t>與</a:t>
            </a:r>
            <a:r>
              <a:rPr lang="zh-TW" altLang="en-US" b="1" dirty="0"/>
              <a:t>配合</a:t>
            </a:r>
            <a:endParaRPr lang="zh-TW" altLang="en-US" dirty="0"/>
          </a:p>
        </p:txBody>
      </p:sp>
      <p:pic>
        <p:nvPicPr>
          <p:cNvPr id="2050" name="Picture 2" descr="C:\Users\TATA\Desktop\tha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35718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貳、導師報告重要事項：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19256" cy="4845152"/>
          </a:xfrm>
        </p:spPr>
        <p:txBody>
          <a:bodyPr>
            <a:normAutofit/>
          </a:bodyPr>
          <a:lstStyle/>
          <a:p>
            <a:r>
              <a:rPr lang="zh-TW" altLang="en-US" dirty="0"/>
              <a:t>近來各種疾病流行</a:t>
            </a:r>
            <a:r>
              <a:rPr lang="en-US" altLang="zh-TW" dirty="0"/>
              <a:t>(</a:t>
            </a:r>
            <a:r>
              <a:rPr lang="zh-TW" altLang="en-US" dirty="0"/>
              <a:t>流感、登革熱、腸病毒</a:t>
            </a:r>
            <a:r>
              <a:rPr lang="en-US" altLang="zh-TW" dirty="0"/>
              <a:t>……)</a:t>
            </a:r>
            <a:r>
              <a:rPr lang="zh-TW" altLang="zh-TW" dirty="0"/>
              <a:t>，</a:t>
            </a:r>
            <a:r>
              <a:rPr lang="zh-TW" altLang="en-US" dirty="0"/>
              <a:t>可</a:t>
            </a:r>
            <a:r>
              <a:rPr lang="zh-TW" altLang="zh-TW" dirty="0"/>
              <a:t>在孩子書包內放數個口罩</a:t>
            </a:r>
            <a:r>
              <a:rPr lang="zh-TW" altLang="en-US" dirty="0"/>
              <a:t>及防蚊液。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在校我會提醒孩子要勤洗手</a:t>
            </a:r>
            <a:r>
              <a:rPr lang="zh-TW" altLang="en-US" dirty="0"/>
              <a:t>及注意蚊蟲。</a:t>
            </a:r>
            <a:r>
              <a:rPr lang="en-US" altLang="zh-TW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572688"/>
            <a:ext cx="8147248" cy="6285312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事前</a:t>
            </a:r>
            <a:r>
              <a:rPr lang="zh-TW" altLang="en-US" dirty="0"/>
              <a:t>請假：請事先提前寫在家庭聯絡簿上或傳訊、致電告知。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00B050"/>
                </a:solidFill>
              </a:rPr>
              <a:t>臨時</a:t>
            </a:r>
            <a:r>
              <a:rPr lang="zh-TW" altLang="en-US" dirty="0"/>
              <a:t>請假：</a:t>
            </a:r>
            <a:r>
              <a:rPr lang="zh-TW" altLang="zh-TW" dirty="0"/>
              <a:t>遇突發事件請打電話到學校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buNone/>
            </a:pPr>
            <a:r>
              <a:rPr lang="en-US" altLang="zh-TW" dirty="0"/>
              <a:t>1.</a:t>
            </a:r>
            <a:r>
              <a:rPr lang="zh-TW" altLang="zh-TW" dirty="0"/>
              <a:t>教室分機</a:t>
            </a:r>
            <a:r>
              <a:rPr lang="en-US" altLang="zh-TW" u="sng" dirty="0"/>
              <a:t>06-2304740 </a:t>
            </a:r>
            <a:r>
              <a:rPr lang="zh-TW" altLang="zh-TW" u="sng" dirty="0"/>
              <a:t>轉</a:t>
            </a:r>
            <a:r>
              <a:rPr lang="en-US" altLang="zh-TW" u="sng" dirty="0"/>
              <a:t>402</a:t>
            </a:r>
            <a:r>
              <a:rPr lang="zh-TW" altLang="en-US" u="sng" dirty="0"/>
              <a:t>。</a:t>
            </a:r>
            <a:endParaRPr lang="en-US" altLang="zh-TW" dirty="0"/>
          </a:p>
          <a:p>
            <a:pPr>
              <a:buNone/>
            </a:pPr>
            <a:r>
              <a:rPr lang="en-US" altLang="zh-TW" dirty="0"/>
              <a:t>2.</a:t>
            </a:r>
            <a:r>
              <a:rPr lang="zh-TW" altLang="zh-TW" dirty="0"/>
              <a:t>請學校處室行政人員轉知導師</a:t>
            </a:r>
            <a:endParaRPr lang="en-US" altLang="zh-TW" dirty="0"/>
          </a:p>
          <a:p>
            <a:pPr>
              <a:buNone/>
            </a:pPr>
            <a:r>
              <a:rPr lang="en-US" altLang="zh-TW" dirty="0"/>
              <a:t>3.</a:t>
            </a:r>
            <a:r>
              <a:rPr lang="zh-TW" altLang="zh-TW" dirty="0"/>
              <a:t>直撥老師手機</a:t>
            </a:r>
            <a:r>
              <a:rPr lang="en-US" altLang="zh-TW" dirty="0"/>
              <a:t>0958753473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596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01510C-03CA-BB0E-D80B-E5DC05E8FB6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838256" cy="4685674"/>
          </a:xfrm>
        </p:spPr>
        <p:txBody>
          <a:bodyPr>
            <a:normAutofit/>
          </a:bodyPr>
          <a:lstStyle/>
          <a:p>
            <a:r>
              <a:rPr lang="zh-TW" altLang="en-US" dirty="0"/>
              <a:t>瑋婷老師沒有建立班級</a:t>
            </a:r>
            <a:r>
              <a:rPr lang="en-US" altLang="zh-TW" dirty="0"/>
              <a:t>line</a:t>
            </a:r>
            <a:r>
              <a:rPr lang="zh-TW" altLang="en-US" dirty="0"/>
              <a:t>群組，平時重要訊息會利用</a:t>
            </a:r>
            <a:r>
              <a:rPr lang="zh-TW" altLang="en-US" dirty="0">
                <a:solidFill>
                  <a:srgbClr val="7030A0"/>
                </a:solidFill>
              </a:rPr>
              <a:t>聯絡簿</a:t>
            </a:r>
            <a:r>
              <a:rPr lang="zh-TW" altLang="en-US" dirty="0"/>
              <a:t>，公告的訊息會在</a:t>
            </a:r>
            <a:r>
              <a:rPr lang="zh-TW" altLang="en-US" dirty="0">
                <a:solidFill>
                  <a:srgbClr val="7030A0"/>
                </a:solidFill>
              </a:rPr>
              <a:t>班網</a:t>
            </a:r>
            <a:r>
              <a:rPr lang="zh-TW" altLang="en-US" dirty="0"/>
              <a:t>公告，緊急訊息就會使用</a:t>
            </a:r>
            <a:r>
              <a:rPr lang="en-US" altLang="zh-TW" dirty="0"/>
              <a:t>line</a:t>
            </a:r>
            <a:r>
              <a:rPr lang="zh-TW" altLang="en-US" dirty="0"/>
              <a:t>私訊。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class.tn.edu.tw</a:t>
            </a:r>
            <a:r>
              <a:rPr lang="en-US" altLang="zh-TW" dirty="0">
                <a:hlinkClick r:id="rId2"/>
              </a:rPr>
              <a:t>/modules/</a:t>
            </a:r>
            <a:r>
              <a:rPr lang="en-US" altLang="zh-TW" dirty="0" err="1">
                <a:hlinkClick r:id="rId2"/>
              </a:rPr>
              <a:t>tad_web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index.php?WebID</a:t>
            </a:r>
            <a:r>
              <a:rPr lang="en-US" altLang="zh-TW" dirty="0">
                <a:hlinkClick r:id="rId2"/>
              </a:rPr>
              <a:t>=4307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047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98376" y="908720"/>
            <a:ext cx="8147248" cy="5112568"/>
          </a:xfrm>
        </p:spPr>
        <p:txBody>
          <a:bodyPr>
            <a:normAutofit/>
          </a:bodyPr>
          <a:lstStyle/>
          <a:p>
            <a:r>
              <a:rPr lang="zh-TW" altLang="zh-TW" sz="4400" dirty="0"/>
              <a:t>早睡早起，準時到校</a:t>
            </a:r>
            <a:r>
              <a:rPr lang="zh-TW" altLang="en-US" sz="4400" dirty="0"/>
              <a:t>。</a:t>
            </a:r>
            <a:endParaRPr lang="en-US" altLang="zh-TW" sz="4400" dirty="0"/>
          </a:p>
          <a:p>
            <a:endParaRPr lang="en-US" altLang="zh-TW" sz="4400" dirty="0"/>
          </a:p>
          <a:p>
            <a:r>
              <a:rPr lang="zh-TW" altLang="en-US" sz="4400" dirty="0"/>
              <a:t>上學時間</a:t>
            </a:r>
            <a:r>
              <a:rPr lang="en-US" altLang="zh-TW" sz="4400" dirty="0"/>
              <a:t>﹕7:20</a:t>
            </a:r>
            <a:r>
              <a:rPr lang="zh-TW" altLang="en-US" sz="4400" dirty="0"/>
              <a:t>～</a:t>
            </a:r>
            <a:r>
              <a:rPr lang="en-US" altLang="zh-TW" sz="4400" dirty="0"/>
              <a:t>7:40</a:t>
            </a:r>
            <a:r>
              <a:rPr lang="zh-TW" altLang="en-US" sz="4400" dirty="0"/>
              <a:t>進到教室。（因有外掃區整潔活動）</a:t>
            </a:r>
          </a:p>
          <a:p>
            <a:endParaRPr lang="en-US" altLang="zh-TW" sz="4400" dirty="0"/>
          </a:p>
          <a:p>
            <a:r>
              <a:rPr lang="zh-TW" altLang="zh-TW" sz="4400" dirty="0"/>
              <a:t>早餐盡量在家</a:t>
            </a:r>
            <a:r>
              <a:rPr lang="zh-TW" altLang="en-US" sz="4400" dirty="0"/>
              <a:t>或在早餐店</a:t>
            </a:r>
            <a:r>
              <a:rPr lang="zh-TW" altLang="zh-TW" sz="4400" dirty="0"/>
              <a:t>用完。</a:t>
            </a:r>
            <a:endParaRPr lang="en-US" altLang="zh-TW" sz="4400" dirty="0"/>
          </a:p>
          <a:p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608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003232" cy="5637240"/>
          </a:xfrm>
        </p:spPr>
        <p:txBody>
          <a:bodyPr>
            <a:normAutofit/>
          </a:bodyPr>
          <a:lstStyle/>
          <a:p>
            <a:r>
              <a:rPr lang="zh-TW" altLang="en-US" dirty="0"/>
              <a:t>每日都有安排相關活動：朝會各項宣導、班級事務處理、體育日、晨光閱讀時間</a:t>
            </a:r>
            <a:r>
              <a:rPr lang="en-US" altLang="zh-TW" dirty="0"/>
              <a:t>......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體育日為星期五早自修，除此之外，課間活動時間也會讓孩子出去運動。</a:t>
            </a:r>
          </a:p>
        </p:txBody>
      </p:sp>
    </p:spTree>
    <p:extLst>
      <p:ext uri="{BB962C8B-B14F-4D97-AF65-F5344CB8AC3E}">
        <p14:creationId xmlns:p14="http://schemas.microsoft.com/office/powerpoint/2010/main" val="381164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363272" cy="6141296"/>
          </a:xfrm>
        </p:spPr>
        <p:txBody>
          <a:bodyPr>
            <a:normAutofit/>
          </a:bodyPr>
          <a:lstStyle/>
          <a:p>
            <a:r>
              <a:rPr lang="zh-TW" altLang="zh-TW" dirty="0"/>
              <a:t>放學時間：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星期一、二、四讀整天，</a:t>
            </a:r>
            <a:r>
              <a:rPr lang="en-US" altLang="zh-TW" dirty="0"/>
              <a:t>16</a:t>
            </a:r>
            <a:r>
              <a:rPr lang="zh-TW" altLang="en-US" dirty="0"/>
              <a:t>：</a:t>
            </a:r>
            <a:r>
              <a:rPr lang="en-US" altLang="zh-TW" dirty="0"/>
              <a:t>00</a:t>
            </a:r>
            <a:r>
              <a:rPr lang="zh-TW" altLang="en-US" dirty="0"/>
              <a:t>放學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星期三、五讀半天，</a:t>
            </a:r>
            <a:r>
              <a:rPr lang="en-US" altLang="zh-TW" dirty="0"/>
              <a:t>12</a:t>
            </a:r>
            <a:r>
              <a:rPr lang="zh-TW" altLang="en-US" dirty="0"/>
              <a:t>：</a:t>
            </a:r>
            <a:r>
              <a:rPr lang="en-US" altLang="zh-TW" dirty="0"/>
              <a:t>30</a:t>
            </a:r>
            <a:r>
              <a:rPr lang="zh-TW" altLang="en-US" dirty="0"/>
              <a:t>放學。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(</a:t>
            </a:r>
            <a:r>
              <a:rPr lang="zh-TW" altLang="en-US" dirty="0"/>
              <a:t>請與孩子約好放學接送地點，若逾時未到，可請孩子回</a:t>
            </a:r>
            <a:r>
              <a:rPr lang="zh-TW" altLang="en-US" dirty="0">
                <a:solidFill>
                  <a:srgbClr val="7030A0"/>
                </a:solidFill>
              </a:rPr>
              <a:t>傳達室</a:t>
            </a:r>
            <a:r>
              <a:rPr lang="zh-TW" altLang="en-US" dirty="0"/>
              <a:t>等候</a:t>
            </a:r>
            <a:r>
              <a:rPr lang="en-US" altLang="zh-TW" dirty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648668"/>
            <a:ext cx="8496944" cy="6213304"/>
          </a:xfrm>
        </p:spPr>
        <p:txBody>
          <a:bodyPr>
            <a:normAutofit/>
          </a:bodyPr>
          <a:lstStyle/>
          <a:p>
            <a:r>
              <a:rPr lang="zh-TW" altLang="zh-TW" dirty="0"/>
              <a:t>服裝穿著為：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星期一、四→運動服</a:t>
            </a:r>
            <a:r>
              <a:rPr lang="zh-TW" altLang="zh-TW" dirty="0"/>
              <a:t>；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星期二、三、五→便服</a:t>
            </a:r>
            <a:r>
              <a:rPr lang="zh-TW" altLang="zh-TW" dirty="0"/>
              <a:t>。</a:t>
            </a: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r>
              <a:rPr lang="zh-TW" altLang="zh-TW" dirty="0"/>
              <a:t>建議穿襪子和運動鞋，若遇到下雨或腳受傷等特殊原因，可以穿涼鞋。</a:t>
            </a:r>
            <a:endParaRPr lang="en-US" altLang="zh-TW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1311</Words>
  <Application>Microsoft Office PowerPoint</Application>
  <PresentationFormat>如螢幕大小 (4:3)</PresentationFormat>
  <Paragraphs>141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標楷體</vt:lpstr>
      <vt:lpstr>Century Schoolbook</vt:lpstr>
      <vt:lpstr>Times New Roman</vt:lpstr>
      <vt:lpstr>Verdana</vt:lpstr>
      <vt:lpstr>Wingdings</vt:lpstr>
      <vt:lpstr>Wingdings 2</vt:lpstr>
      <vt:lpstr>壁窗</vt:lpstr>
      <vt:lpstr>112學年度上學期 班親會</vt:lpstr>
      <vt:lpstr>壹、學校事務</vt:lpstr>
      <vt:lpstr>貳、導師報告重要事項：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戶外教育</vt:lpstr>
      <vt:lpstr>  </vt:lpstr>
      <vt:lpstr>PowerPoint 簡報</vt:lpstr>
      <vt:lpstr>PowerPoint 簡報</vt:lpstr>
      <vt:lpstr> 【榮譽制度】</vt:lpstr>
      <vt:lpstr>【歡喜閱讀認證】</vt:lpstr>
      <vt:lpstr>PowerPoint 簡報</vt:lpstr>
      <vt:lpstr>参、討論事項</vt:lpstr>
      <vt:lpstr>再次謝謝家長們的支持與配合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105學年度上學期 班親會</dc:title>
  <dc:creator>TATA</dc:creator>
  <cp:lastModifiedBy>Roki</cp:lastModifiedBy>
  <cp:revision>133</cp:revision>
  <dcterms:created xsi:type="dcterms:W3CDTF">2016-09-07T12:36:42Z</dcterms:created>
  <dcterms:modified xsi:type="dcterms:W3CDTF">2023-09-14T04:58:29Z</dcterms:modified>
</cp:coreProperties>
</file>