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</p:sldMasterIdLst>
  <p:sldIdLst>
    <p:sldId id="263" r:id="rId12"/>
    <p:sldId id="261" r:id="rId13"/>
    <p:sldId id="258" r:id="rId14"/>
    <p:sldId id="266" r:id="rId15"/>
    <p:sldId id="267" r:id="rId16"/>
    <p:sldId id="259" r:id="rId17"/>
    <p:sldId id="262" r:id="rId18"/>
    <p:sldId id="269" r:id="rId19"/>
    <p:sldId id="270" r:id="rId20"/>
    <p:sldId id="273" r:id="rId21"/>
    <p:sldId id="271" r:id="rId22"/>
    <p:sldId id="272" r:id="rId23"/>
    <p:sldId id="260" r:id="rId24"/>
    <p:sldId id="268" r:id="rId2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41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3342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3905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1483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55211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7619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5363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55306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13944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4842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22752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4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1872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551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8967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26335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1818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6539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81950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3235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9147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0174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36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598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2125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87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516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105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977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7315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67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11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548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1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675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79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07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15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89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625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5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70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63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801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38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56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99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485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5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013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85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5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8540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587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5544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441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02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83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31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1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63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424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1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6923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265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5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54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7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824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961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4189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1500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835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91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50292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222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216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96347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70506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2089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270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003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89725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705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7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123618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8179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205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6220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537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35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580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479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6558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387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73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38747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42286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7402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96792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85936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67840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0639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4814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2855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1994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8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74588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01325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336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7844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0276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4062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7627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36525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21911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0678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9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93634-1087-4C3D-9046-6217013558E5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0A58-8353-422E-BB68-41B5B63A38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68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68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882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1566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0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1B891B-9684-4A3C-BE36-67888BC3AE30}" type="datetimeFigureOut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2020/9/18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638A0A-E6C8-4648-9346-82C0073BE74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506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0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71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1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9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266513" y="1262641"/>
            <a:ext cx="7772400" cy="1761377"/>
          </a:xfrm>
        </p:spPr>
        <p:txBody>
          <a:bodyPr>
            <a:noAutofit/>
          </a:bodyPr>
          <a:lstStyle/>
          <a:p>
            <a:r>
              <a:rPr lang="zh-TW" altLang="en-US" sz="5400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仁</a:t>
            </a:r>
            <a:r>
              <a:rPr lang="zh-TW" altLang="en-US" sz="5400" b="1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善</a:t>
            </a:r>
            <a:r>
              <a:rPr lang="zh-TW" altLang="en-US" sz="5400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國小</a:t>
            </a:r>
            <a:r>
              <a:rPr lang="en-US" altLang="zh-TW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/>
            </a:r>
            <a:br>
              <a:rPr lang="en-US" altLang="zh-TW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</a:br>
            <a:r>
              <a:rPr lang="en-US" altLang="zh-TW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109</a:t>
            </a:r>
            <a:r>
              <a:rPr lang="zh-TW" altLang="en-US" b="1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學年第一學期 班親</a:t>
            </a:r>
            <a:r>
              <a:rPr lang="zh-TW" altLang="en-US" b="1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會</a:t>
            </a:r>
            <a:r>
              <a:rPr lang="en-US" altLang="zh-CN" sz="3200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/>
            </a:r>
            <a:br>
              <a:rPr lang="en-US" altLang="zh-CN" sz="3200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</a:br>
            <a:endParaRPr lang="zh-TW" altLang="en-US" sz="3200" dirty="0">
              <a:solidFill>
                <a:srgbClr val="008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62626" y="3024018"/>
            <a:ext cx="2505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dirty="0">
                <a:solidFill>
                  <a:srgbClr val="1F497D">
                    <a:lumMod val="75000"/>
                  </a:srgb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一</a:t>
            </a:r>
            <a:r>
              <a:rPr lang="zh-TW" altLang="en-US" sz="4400" b="1" dirty="0" smtClean="0">
                <a:solidFill>
                  <a:srgbClr val="1F497D">
                    <a:lumMod val="75000"/>
                  </a:srgb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年丁班</a:t>
            </a:r>
            <a:endParaRPr lang="zh-TW" altLang="en-US" sz="4400" b="1" dirty="0">
              <a:solidFill>
                <a:srgbClr val="1F497D">
                  <a:lumMod val="75000"/>
                </a:srgb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762626" y="4859238"/>
            <a:ext cx="3140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rgbClr val="1F497D">
                    <a:lumMod val="75000"/>
                  </a:srgb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導師： </a:t>
            </a:r>
            <a:r>
              <a:rPr lang="zh-TW" altLang="en-US" sz="3600" b="1" dirty="0">
                <a:solidFill>
                  <a:srgbClr val="1F497D">
                    <a:lumMod val="75000"/>
                  </a:srgb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許淳喻 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691821" y="3793459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～</a:t>
            </a:r>
            <a:r>
              <a:rPr lang="zh-TW" altLang="en-US" sz="4800" dirty="0">
                <a:solidFill>
                  <a:schemeClr val="accent3">
                    <a:lumMod val="7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歡迎您的到來</a:t>
            </a:r>
            <a:r>
              <a:rPr lang="zh-TW" altLang="en-US" sz="4800" b="1" dirty="0">
                <a:solidFill>
                  <a:schemeClr val="accent3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～</a:t>
            </a:r>
          </a:p>
        </p:txBody>
      </p:sp>
      <p:pic>
        <p:nvPicPr>
          <p:cNvPr id="9" name="內容版面配置區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0" t="16757" r="21370" b="50407"/>
          <a:stretch/>
        </p:blipFill>
        <p:spPr>
          <a:xfrm>
            <a:off x="261260" y="156609"/>
            <a:ext cx="1412744" cy="1453108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softEdge rad="112500"/>
          </a:effectLst>
        </p:spPr>
      </p:pic>
      <p:sp>
        <p:nvSpPr>
          <p:cNvPr id="2" name="文字方塊 1"/>
          <p:cNvSpPr txBox="1"/>
          <p:nvPr/>
        </p:nvSpPr>
        <p:spPr>
          <a:xfrm>
            <a:off x="391887" y="1609717"/>
            <a:ext cx="1151489" cy="378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chemeClr val="accent3">
                    <a:lumMod val="90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閃亮丁班</a:t>
            </a:r>
            <a:endParaRPr lang="zh-TW" altLang="en-US" b="1" dirty="0">
              <a:solidFill>
                <a:schemeClr val="accent3">
                  <a:lumMod val="90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389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</a:rPr>
              <a:t>寫字</a:t>
            </a:r>
            <a:r>
              <a:rPr lang="en-US" altLang="zh-TW" b="1" dirty="0" smtClean="0">
                <a:solidFill>
                  <a:srgbClr val="002060"/>
                </a:solidFill>
              </a:rPr>
              <a:t>&amp;</a:t>
            </a:r>
            <a:r>
              <a:rPr lang="zh-TW" altLang="en-US" b="1" dirty="0" smtClean="0">
                <a:solidFill>
                  <a:srgbClr val="002060"/>
                </a:solidFill>
              </a:rPr>
              <a:t>閱讀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16634" y="1436299"/>
            <a:ext cx="10233804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一年級孩子有些小肌肉發展還不完全，寫的字抖抖的，但可以訓練寫在對的位置，慢慢寫，寫好寫對，就會慢慢進步。</a:t>
            </a: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每個孩子學習速度都不同，家人多陪伴孩子學習，進步速度會快很多。有空時帶著孩子讀繪本故事，慢慢指著詞語句子念，孩子也會漸漸培養好的閱讀習慣。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92565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聯絡簿</a:t>
            </a:r>
            <a:r>
              <a:rPr lang="en-US" altLang="zh-TW" b="1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&amp;</a:t>
            </a:r>
            <a:r>
              <a:rPr lang="zh-TW" altLang="en-US" b="1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訂正</a:t>
            </a:r>
            <a:endParaRPr lang="zh-TW" altLang="en-US" b="1" dirty="0">
              <a:solidFill>
                <a:srgbClr val="00206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65532" y="1437550"/>
            <a:ext cx="7660935" cy="3461021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聯絡簿請家長每日簽名，確實督促孩子</a:t>
            </a:r>
            <a:r>
              <a:rPr lang="zh-TW" altLang="en-US" u="sng" dirty="0" smtClean="0">
                <a:solidFill>
                  <a:schemeClr val="accent6">
                    <a:lumMod val="50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每日整理自己的書包</a:t>
            </a:r>
            <a:r>
              <a:rPr lang="zh-TW" altLang="en-US" u="sng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  <a:endParaRPr lang="en-US" altLang="zh-TW" u="sng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批改過，需要訂正的地方我會摺頁，藍筆打勾代表訂正完成。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寫作業時，記得先把摺頁處訂正好再寫今日功課，我批改時會連訂正一起看。</a:t>
            </a:r>
            <a:endParaRPr lang="zh-TW" altLang="en-US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647404" y="4918483"/>
            <a:ext cx="6897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*訂正非常重要，同樣的錯誤避免再一直出現。</a:t>
            </a:r>
            <a:endParaRPr lang="zh-TW" altLang="en-US" sz="2400" b="1" dirty="0">
              <a:solidFill>
                <a:srgbClr val="FF0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51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</a:rPr>
              <a:t>養成良好的學習態度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3851" y="1417638"/>
            <a:ext cx="9344297" cy="4525963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寫完作業可以讓孩子自己先看一遍，再幫他檢查</a:t>
            </a:r>
            <a:r>
              <a:rPr lang="zh-TW" altLang="en-US" sz="2800" dirty="0" smtClean="0"/>
              <a:t>，孩子能確實</a:t>
            </a:r>
            <a:r>
              <a:rPr lang="zh-TW" altLang="en-US" sz="2800" dirty="0"/>
              <a:t>負責好</a:t>
            </a:r>
            <a:r>
              <a:rPr lang="zh-TW" altLang="en-US" sz="2800" dirty="0" smtClean="0"/>
              <a:t>自己的功課。</a:t>
            </a:r>
            <a:endParaRPr lang="en-US" altLang="zh-TW" sz="2800" dirty="0" smtClean="0"/>
          </a:p>
          <a:p>
            <a:r>
              <a:rPr lang="zh-TW" altLang="en-US" sz="2800" dirty="0" smtClean="0"/>
              <a:t>養成孩子前一天</a:t>
            </a:r>
            <a:r>
              <a:rPr lang="zh-TW" altLang="en-US" sz="2800" dirty="0" smtClean="0"/>
              <a:t>整理書包的習慣，如果有上安親或課後班，也請家長多多宣導。</a:t>
            </a:r>
            <a:endParaRPr lang="en-US" altLang="zh-TW" sz="2800" dirty="0" smtClean="0"/>
          </a:p>
          <a:p>
            <a:r>
              <a:rPr lang="zh-TW" altLang="en-US" sz="2800" dirty="0"/>
              <a:t>早睡早起，上課有精神</a:t>
            </a:r>
            <a:r>
              <a:rPr lang="zh-TW" altLang="en-US" sz="2800" dirty="0" smtClean="0"/>
              <a:t>。</a:t>
            </a:r>
            <a:endParaRPr lang="en-US" altLang="zh-TW" sz="2800" dirty="0" smtClean="0"/>
          </a:p>
          <a:p>
            <a:r>
              <a:rPr lang="zh-TW" altLang="en-US" sz="2800" dirty="0" smtClean="0"/>
              <a:t>可以指導孩子做簡單的任務，使用正確的方法與態度，對未來的發展也有所助益。</a:t>
            </a:r>
            <a:endParaRPr lang="en-US" altLang="zh-TW" sz="2800" dirty="0" smtClean="0"/>
          </a:p>
          <a:p>
            <a:r>
              <a:rPr lang="zh-TW" altLang="en-US" sz="2800" dirty="0"/>
              <a:t>對</a:t>
            </a:r>
            <a:r>
              <a:rPr lang="zh-TW" altLang="en-US" sz="2800" dirty="0" smtClean="0"/>
              <a:t>自己沒做好份內的事情負責，不能每次都是大人幫他收拾。</a:t>
            </a:r>
            <a:endParaRPr lang="en-US" altLang="zh-TW" sz="2800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3175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3564" y="914400"/>
            <a:ext cx="5886157" cy="931033"/>
          </a:xfrm>
        </p:spPr>
        <p:txBody>
          <a:bodyPr/>
          <a:lstStyle/>
          <a:p>
            <a:pPr algn="ctr"/>
            <a:r>
              <a:rPr lang="en-US" altLang="zh-TW" b="1" dirty="0" smtClean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~</a:t>
            </a:r>
            <a:r>
              <a:rPr lang="zh-TW" altLang="en-US" b="1" dirty="0" smtClean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快加入閃亮</a:t>
            </a:r>
            <a:r>
              <a:rPr lang="zh-TW" altLang="en-US" b="1" dirty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丁</a:t>
            </a:r>
            <a:r>
              <a:rPr lang="zh-TW" altLang="en-US" b="1" dirty="0" smtClean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班吧</a:t>
            </a:r>
            <a:r>
              <a:rPr lang="en-US" altLang="zh-TW" b="1" dirty="0" smtClean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~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0" t="16757" r="21370" b="50407"/>
          <a:stretch/>
        </p:blipFill>
        <p:spPr>
          <a:xfrm>
            <a:off x="3892732" y="1972491"/>
            <a:ext cx="4219303" cy="4339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94"/>
          <a:stretch/>
        </p:blipFill>
        <p:spPr>
          <a:xfrm>
            <a:off x="8989255" y="218854"/>
            <a:ext cx="2874792" cy="1975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38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Thank-you-not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9977" y="332656"/>
            <a:ext cx="9091749" cy="4752528"/>
          </a:xfrm>
        </p:spPr>
      </p:pic>
      <p:sp>
        <p:nvSpPr>
          <p:cNvPr id="5" name="文字方塊 4"/>
          <p:cNvSpPr txBox="1"/>
          <p:nvPr/>
        </p:nvSpPr>
        <p:spPr>
          <a:xfrm>
            <a:off x="2063551" y="3861049"/>
            <a:ext cx="91313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感謝家長們今日的到來</a:t>
            </a:r>
            <a:r>
              <a:rPr lang="en-US" altLang="zh-TW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~</a:t>
            </a:r>
          </a:p>
          <a:p>
            <a:endParaRPr lang="en-US" altLang="zh-TW" sz="2800" b="1" dirty="0">
              <a:solidFill>
                <a:srgbClr val="00206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各位家長的支持，是我的動力來源！</a:t>
            </a:r>
            <a:endParaRPr lang="en-US" altLang="zh-TW" sz="2800" b="1" dirty="0">
              <a:solidFill>
                <a:srgbClr val="00206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r>
              <a:rPr lang="zh-TW" altLang="en-US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就讓我們一起用愛陪伴孩子們成長 </a:t>
            </a:r>
            <a:r>
              <a:rPr lang="en-US" altLang="zh-TW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^___^</a:t>
            </a:r>
          </a:p>
          <a:p>
            <a:r>
              <a:rPr lang="zh-TW" altLang="en-US" sz="2800" b="1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希望一年丁</a:t>
            </a:r>
            <a:r>
              <a:rPr lang="zh-TW" altLang="en-US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班</a:t>
            </a:r>
            <a:r>
              <a:rPr lang="zh-TW" altLang="en-US" sz="2800" b="1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的</a:t>
            </a:r>
            <a:r>
              <a:rPr lang="zh-TW" altLang="en-US" sz="2800" b="1" dirty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孩子可以擁有健康、快樂的學校生活！</a:t>
            </a:r>
            <a:endParaRPr lang="en-US" altLang="zh-TW" sz="2800" b="1" dirty="0">
              <a:solidFill>
                <a:srgbClr val="00206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7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495600" y="836713"/>
            <a:ext cx="29523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◎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學生人數：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全班共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29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男生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15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女生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14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312024" y="836712"/>
            <a:ext cx="385242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◎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教科書版本：</a:t>
            </a: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國語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康軒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數學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翰林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生活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康軒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83732" y="3481578"/>
            <a:ext cx="525658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新細明體" panose="02020500000000000000" pitchFamily="18" charset="-120"/>
                <a:ea typeface="新細明體" panose="02020500000000000000" pitchFamily="18" charset="-120"/>
                <a:cs typeface="+mn-cs"/>
              </a:rPr>
              <a:t>◎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學校作息</a:t>
            </a: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：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3200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3200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課表與行事曆已</a:t>
            </a:r>
            <a:r>
              <a:rPr lang="zh-TW" altLang="en-US" sz="3200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貼於聯絡簿</a:t>
            </a:r>
            <a:r>
              <a:rPr lang="en-US" altLang="zh-TW" sz="3200" dirty="0" smtClean="0">
                <a:solidFill>
                  <a:srgbClr val="00206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晨讀、朝會、導師時間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/>
            </a:r>
            <a:b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</a:b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上課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40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分鐘，下課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10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分鐘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dirty="0" smtClean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中午皆於學校用餐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45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24000" y="476672"/>
            <a:ext cx="8856984" cy="5760640"/>
          </a:xfrm>
        </p:spPr>
        <p:txBody>
          <a:bodyPr>
            <a:normAutofit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endParaRPr lang="en-US" altLang="zh-TW" sz="2500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000" dirty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請假</a:t>
            </a:r>
          </a:p>
          <a:p>
            <a:pPr lvl="2"/>
            <a:r>
              <a:rPr lang="zh-TW" altLang="en-US" sz="2800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老師聯絡電話</a:t>
            </a:r>
            <a:r>
              <a:rPr lang="zh-TW" altLang="en-US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：</a:t>
            </a:r>
            <a:r>
              <a:rPr lang="en-US" altLang="zh-TW" sz="2800" dirty="0" smtClean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0983-153061</a:t>
            </a:r>
            <a:r>
              <a:rPr lang="zh-TW" altLang="en-US" sz="2800" dirty="0" smtClean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或</a:t>
            </a:r>
            <a:endParaRPr lang="en-US" altLang="zh-TW" sz="2800" dirty="0" smtClean="0">
              <a:latin typeface="Adobe 仿宋 Std R" panose="02020400000000000000" pitchFamily="18" charset="-128"/>
              <a:ea typeface="Adobe 仿宋 Std R" panose="02020400000000000000" pitchFamily="18" charset="-128"/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r>
              <a:rPr lang="en-US" altLang="zh-TW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 </a:t>
            </a:r>
            <a:r>
              <a:rPr lang="en-US" altLang="zh-TW" sz="2800" dirty="0" smtClean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 </a:t>
            </a:r>
            <a:r>
              <a:rPr lang="zh-TW" altLang="en-US" sz="2800" dirty="0" smtClean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傳訊息至</a:t>
            </a:r>
            <a:r>
              <a:rPr lang="en-US" altLang="zh-TW" sz="2800" dirty="0" smtClean="0">
                <a:solidFill>
                  <a:schemeClr val="accent1">
                    <a:lumMod val="50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line</a:t>
            </a:r>
            <a:r>
              <a:rPr lang="zh-TW" altLang="en-US" sz="2800" dirty="0" smtClean="0">
                <a:solidFill>
                  <a:schemeClr val="accent1">
                    <a:lumMod val="50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閃亮丁班</a:t>
            </a:r>
            <a:endParaRPr lang="en-US" altLang="zh-TW" sz="2800" dirty="0">
              <a:solidFill>
                <a:schemeClr val="accent1">
                  <a:lumMod val="50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  <a:sym typeface="Wingdings" panose="05000000000000000000" pitchFamily="2" charset="2"/>
            </a:endParaRPr>
          </a:p>
          <a:p>
            <a:pPr marL="914400" lvl="2" indent="0">
              <a:buNone/>
            </a:pPr>
            <a:r>
              <a:rPr lang="zh-TW" altLang="en-US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   </a:t>
            </a:r>
            <a:r>
              <a:rPr lang="en-US" altLang="zh-TW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(</a:t>
            </a:r>
            <a:r>
              <a:rPr lang="zh-TW" altLang="en-US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病假請在</a:t>
            </a:r>
            <a:r>
              <a:rPr lang="en-US" altLang="zh-TW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7:50</a:t>
            </a:r>
            <a:r>
              <a:rPr lang="zh-TW" altLang="en-US" sz="2800" dirty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前通知我，其他假別三天前告知</a:t>
            </a:r>
            <a:r>
              <a:rPr lang="en-US" altLang="zh-TW" sz="2800" dirty="0" smtClean="0">
                <a:latin typeface="Adobe 仿宋 Std R" panose="02020400000000000000" pitchFamily="18" charset="-128"/>
                <a:ea typeface="Adobe 仿宋 Std R" panose="02020400000000000000" pitchFamily="18" charset="-128"/>
                <a:sym typeface="Wingdings" panose="05000000000000000000" pitchFamily="2" charset="2"/>
              </a:rPr>
              <a:t>)</a:t>
            </a:r>
          </a:p>
          <a:p>
            <a:pPr marL="914400" lvl="2" indent="0">
              <a:buNone/>
            </a:pPr>
            <a:endParaRPr lang="en-US" altLang="zh-TW" sz="2800" dirty="0">
              <a:latin typeface="Adobe 仿宋 Std R" panose="02020400000000000000" pitchFamily="18" charset="-128"/>
              <a:ea typeface="Adobe 仿宋 Std R" panose="02020400000000000000" pitchFamily="18" charset="-128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zh-TW" altLang="en-US" sz="2600" dirty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服裝</a:t>
            </a:r>
            <a:endParaRPr lang="en-US" altLang="zh-TW" sz="2600" dirty="0">
              <a:solidFill>
                <a:srgbClr val="0066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en-US" altLang="zh-TW" sz="2500" dirty="0">
              <a:solidFill>
                <a:srgbClr val="0066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lvl="1" indent="0">
              <a:buNone/>
            </a:pPr>
            <a:endParaRPr lang="zh-TW" altLang="en-US" sz="2500" dirty="0">
              <a:solidFill>
                <a:srgbClr val="0066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pPr lvl="2" indent="-342900"/>
            <a:r>
              <a:rPr lang="zh-TW" altLang="en-US" sz="2400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請盡量穿運動鞋來學校，以保護孩子的腳較不易受傷。</a:t>
            </a:r>
            <a:endParaRPr lang="zh-TW" altLang="en-US" sz="2400" b="1" dirty="0">
              <a:solidFill>
                <a:srgbClr val="FF0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13981"/>
              </p:ext>
            </p:extLst>
          </p:nvPr>
        </p:nvGraphicFramePr>
        <p:xfrm>
          <a:off x="2665744" y="3639892"/>
          <a:ext cx="6984775" cy="10801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96955">
                  <a:extLst>
                    <a:ext uri="{9D8B030D-6E8A-4147-A177-3AD203B41FA5}">
                      <a16:colId xmlns:a16="http://schemas.microsoft.com/office/drawing/2014/main" xmlns="" val="3648260157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2284112109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3519027452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717334072"/>
                    </a:ext>
                  </a:extLst>
                </a:gridCol>
                <a:gridCol w="1396955">
                  <a:extLst>
                    <a:ext uri="{9D8B030D-6E8A-4147-A177-3AD203B41FA5}">
                      <a16:colId xmlns:a16="http://schemas.microsoft.com/office/drawing/2014/main" xmlns="" val="3398980636"/>
                    </a:ext>
                  </a:extLst>
                </a:gridCol>
              </a:tblGrid>
              <a:tr h="51859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星期一</a:t>
                      </a:r>
                      <a:endParaRPr lang="zh-TW" altLang="en-US" sz="2400" dirty="0"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星期二</a:t>
                      </a:r>
                      <a:endParaRPr lang="zh-TW" altLang="en-US" sz="2400" dirty="0"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星期三</a:t>
                      </a:r>
                      <a:endParaRPr lang="zh-TW" altLang="en-US" sz="2400" dirty="0"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星期四</a:t>
                      </a:r>
                      <a:endParaRPr lang="zh-TW" altLang="en-US" sz="2400" dirty="0"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星期五</a:t>
                      </a:r>
                      <a:endParaRPr lang="zh-TW" altLang="en-US" sz="2400" dirty="0"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5173622"/>
                  </a:ext>
                </a:extLst>
              </a:tr>
              <a:tr h="56152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運動服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運動服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便服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運動服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Adobe 仿宋 Std R" panose="02020400000000000000" pitchFamily="18" charset="-128"/>
                          <a:ea typeface="Adobe 仿宋 Std R" panose="02020400000000000000" pitchFamily="18" charset="-128"/>
                        </a:rPr>
                        <a:t>運動服</a:t>
                      </a:r>
                      <a:endParaRPr lang="zh-TW" altLang="en-US" sz="2400" dirty="0">
                        <a:solidFill>
                          <a:srgbClr val="FF0000"/>
                        </a:solidFill>
                        <a:latin typeface="Adobe 仿宋 Std R" panose="02020400000000000000" pitchFamily="18" charset="-128"/>
                        <a:ea typeface="Adobe 仿宋 Std R" panose="020204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5422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1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班級經營</a:t>
            </a:r>
            <a:endParaRPr lang="zh-TW" altLang="en-US" b="1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31504" y="1772817"/>
            <a:ext cx="885698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000" dirty="0">
                <a:solidFill>
                  <a:schemeClr val="tx2"/>
                </a:solidFill>
                <a:latin typeface="新細明體" panose="02020500000000000000" pitchFamily="18" charset="-120"/>
              </a:rPr>
              <a:t>    ◎</a:t>
            </a:r>
            <a:r>
              <a:rPr lang="zh-TW" altLang="en-US" sz="3500" b="1" dirty="0">
                <a:solidFill>
                  <a:schemeClr val="tx2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教學理念：</a:t>
            </a:r>
            <a:endParaRPr lang="en-US" altLang="zh-TW" sz="3500" b="1" dirty="0">
              <a:solidFill>
                <a:schemeClr val="tx2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注重孩子健全的身心發展，養成</a:t>
            </a:r>
            <a:r>
              <a:rPr lang="zh-TW" altLang="en-US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良好的生活習慣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培養孩子的</a:t>
            </a:r>
            <a:r>
              <a:rPr lang="zh-TW" altLang="en-US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責任感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，相信孩子的能力。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落實</a:t>
            </a:r>
            <a:r>
              <a:rPr lang="zh-TW" altLang="en-US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品德教育</a:t>
            </a:r>
            <a:r>
              <a:rPr lang="en-US" altLang="zh-TW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尊重、誠實、禮貌</a:t>
            </a:r>
            <a:r>
              <a:rPr lang="en-US" altLang="zh-TW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</a:t>
            </a:r>
            <a:r>
              <a:rPr lang="zh-TW" altLang="en-US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引導孩子</a:t>
            </a:r>
            <a:r>
              <a:rPr lang="zh-TW" altLang="en-US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自主學習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，養成正確的</a:t>
            </a:r>
            <a:r>
              <a:rPr lang="zh-TW" altLang="en-US" b="1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學習態度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907542" lvl="1" indent="-514350">
              <a:buFont typeface="+mj-lt"/>
              <a:buAutoNum type="arabicPeriod"/>
            </a:pP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鼓勵孩子與人分享生活中的經驗與想法。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06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47528" y="550849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>
                <a:solidFill>
                  <a:schemeClr val="tx2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班級公約</a:t>
            </a:r>
            <a:endParaRPr lang="zh-TW" altLang="en-US" b="1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43996" y="1693849"/>
            <a:ext cx="5522074" cy="4104456"/>
          </a:xfrm>
        </p:spPr>
        <p:txBody>
          <a:bodyPr/>
          <a:lstStyle/>
          <a:p>
            <a:pPr lvl="0">
              <a:buNone/>
            </a:pPr>
            <a:r>
              <a:rPr lang="en-US" altLang="zh-TW" dirty="0" smtClean="0"/>
              <a:t>1. </a:t>
            </a:r>
            <a:r>
              <a:rPr lang="zh-TW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上課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發</a:t>
            </a:r>
            <a:r>
              <a:rPr lang="zh-TW" altLang="en-US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言</a:t>
            </a:r>
            <a:r>
              <a:rPr lang="zh-TW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要舉手。</a:t>
            </a:r>
          </a:p>
          <a:p>
            <a:pPr lvl="0">
              <a:buNone/>
            </a:pPr>
            <a:r>
              <a:rPr lang="en-US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2. </a:t>
            </a:r>
            <a:r>
              <a:rPr lang="zh-TW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準時</a:t>
            </a:r>
            <a:r>
              <a:rPr lang="zh-TW" altLang="zh-TW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交作業</a:t>
            </a:r>
            <a:r>
              <a:rPr lang="zh-TW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  <a:endParaRPr lang="en-US" altLang="zh-TW" dirty="0" smtClean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lvl="0">
              <a:buNone/>
            </a:pPr>
            <a:r>
              <a:rPr lang="en-US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3.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上學不遲到。</a:t>
            </a:r>
            <a:endParaRPr lang="en-US" altLang="zh-TW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lvl="0">
              <a:buNone/>
            </a:pPr>
            <a:r>
              <a:rPr lang="en-US" altLang="zh-TW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4</a:t>
            </a:r>
            <a:r>
              <a:rPr lang="en-US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. 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保持乾淨整潔的衛生習慣</a:t>
            </a:r>
            <a:r>
              <a:rPr lang="zh-TW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5</a:t>
            </a:r>
            <a:r>
              <a:rPr lang="en-US" altLang="zh-TW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.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尊重他</a:t>
            </a:r>
            <a:r>
              <a:rPr lang="zh-TW" altLang="en-US" dirty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人</a:t>
            </a:r>
            <a:r>
              <a:rPr lang="zh-TW" altLang="en-US" dirty="0" smtClean="0">
                <a:latin typeface="Adobe 仿宋 Std R" panose="02020400000000000000" pitchFamily="18" charset="-128"/>
                <a:ea typeface="Adobe 仿宋 Std R" panose="02020400000000000000" pitchFamily="18" charset="-128"/>
              </a:rPr>
              <a:t>，講話有禮貌。</a:t>
            </a:r>
            <a:endParaRPr lang="zh-TW" altLang="en-US" dirty="0"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58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495600" y="764704"/>
            <a:ext cx="69127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zh-TW" altLang="zh-TW" sz="3200" b="1" dirty="0">
                <a:solidFill>
                  <a:srgbClr val="0066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學用品準備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手帕或毛巾 </a:t>
            </a:r>
            <a:r>
              <a:rPr lang="en-US" altLang="zh-TW" sz="2800" dirty="0" smtClean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2800" dirty="0" smtClean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擦汗</a:t>
            </a:r>
            <a:r>
              <a:rPr lang="en-US" altLang="zh-TW" sz="2800" dirty="0" smtClean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    </a:t>
            </a:r>
            <a:endParaRPr lang="en-US" altLang="zh-TW" sz="2800" dirty="0">
              <a:solidFill>
                <a:prstClr val="black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抹布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 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附掛耳，</a:t>
            </a:r>
            <a:r>
              <a:rPr lang="zh-TW" altLang="zh-TW" sz="2800" b="1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不同色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2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條 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抽取式衛生紙 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牙刷、牙膏</a:t>
            </a:r>
            <a:r>
              <a:rPr lang="zh-TW" altLang="en-US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、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不鏽鋼漱口杯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餐具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圓頭安全剪刀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    </a:t>
            </a:r>
            <a:endParaRPr lang="zh-TW" altLang="zh-TW" sz="2800" dirty="0">
              <a:solidFill>
                <a:prstClr val="black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膠水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</a:t>
            </a:r>
            <a:r>
              <a:rPr lang="zh-TW" altLang="en-US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、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保麗龍膠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彩色筆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</a:t>
            </a:r>
            <a:r>
              <a:rPr lang="zh-TW" altLang="en-US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、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色鉛筆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 </a:t>
            </a:r>
            <a:r>
              <a:rPr lang="zh-TW" altLang="zh-TW" sz="2800" dirty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防蚊用品或藥品 </a:t>
            </a:r>
            <a:endParaRPr lang="en-US" altLang="zh-TW" sz="2800" dirty="0">
              <a:solidFill>
                <a:srgbClr val="FF0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一套備用便服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短袖上衣、短褲及內褲</a:t>
            </a:r>
            <a:r>
              <a:rPr lang="en-US" altLang="zh-TW" sz="2800" dirty="0">
                <a:solidFill>
                  <a:prstClr val="black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 </a:t>
            </a:r>
            <a:endParaRPr lang="zh-TW" altLang="zh-TW" sz="2800" dirty="0">
              <a:solidFill>
                <a:prstClr val="black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endParaRPr lang="zh-TW" altLang="en-US" sz="2000" dirty="0">
              <a:solidFill>
                <a:prstClr val="black"/>
              </a:solidFill>
              <a:latin typeface="Calibri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5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855640" y="836713"/>
            <a:ext cx="727280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TW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鉛筆盒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軟質拉鍊式鉛筆盒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15</a:t>
            </a: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公分直尺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橡皮擦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2</a:t>
            </a: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塊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五枝削好的鉛筆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/>
            </a:r>
            <a:b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</a:b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(</a:t>
            </a:r>
            <a:r>
              <a:rPr kumimoji="0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小朋友握筆能力仍在學習中，故建議使用三角鉛筆不帶自動筆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)</a:t>
            </a:r>
            <a:endParaRPr kumimoji="0" lang="zh-TW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99179" y="4179340"/>
            <a:ext cx="78352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*</a:t>
            </a:r>
            <a:r>
              <a:rPr kumimoji="0" lang="zh-TW" altLang="zh-TW" sz="28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個人物品，請貼上【姓名貼紙</a:t>
            </a:r>
            <a:r>
              <a:rPr kumimoji="0" lang="zh-TW" altLang="zh-TW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dobe 仿宋 Std R" panose="02020400000000000000" pitchFamily="18" charset="-128"/>
                <a:ea typeface="Adobe 仿宋 Std R" panose="02020400000000000000" pitchFamily="18" charset="-128"/>
                <a:cs typeface="+mn-cs"/>
              </a:rPr>
              <a:t>】</a:t>
            </a:r>
            <a:endParaRPr kumimoji="0" lang="en-US" altLang="zh-TW" sz="28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u="sng" dirty="0" smtClean="0">
                <a:solidFill>
                  <a:srgbClr val="FF0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*幫忙提醒孩子每次使用完都要收好，才不易弄丟。</a:t>
            </a:r>
            <a:endParaRPr kumimoji="0" lang="en-US" altLang="zh-TW" sz="2800" b="0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dobe 仿宋 Std R" panose="02020400000000000000" pitchFamily="18" charset="-128"/>
              <a:ea typeface="Adobe 仿宋 Std R" panose="02020400000000000000" pitchFamily="18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552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500" advClick="0" advTm="8000"/>
    </mc:Choice>
    <mc:Fallback xmlns="">
      <p:transition spd="slow" advClick="0" advTm="8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15680" y="404664"/>
            <a:ext cx="6089848" cy="1143000"/>
          </a:xfrm>
        </p:spPr>
        <p:txBody>
          <a:bodyPr>
            <a:normAutofit/>
          </a:bodyPr>
          <a:lstStyle/>
          <a:p>
            <a:r>
              <a:rPr lang="zh-TW" altLang="en-US" sz="4900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作業</a:t>
            </a:r>
            <a:r>
              <a:rPr lang="en-US" altLang="zh-TW" sz="4900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&amp;</a:t>
            </a:r>
            <a:r>
              <a:rPr lang="zh-TW" altLang="en-US" sz="4900" dirty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評量安排</a:t>
            </a:r>
            <a:endParaRPr lang="zh-TW" altLang="en-US" sz="3100" dirty="0">
              <a:solidFill>
                <a:srgbClr val="008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23592" y="1491142"/>
            <a:ext cx="4065675" cy="4525963"/>
          </a:xfrm>
        </p:spPr>
        <p:txBody>
          <a:bodyPr>
            <a:normAutofit/>
          </a:bodyPr>
          <a:lstStyle/>
          <a:p>
            <a:r>
              <a:rPr lang="zh-TW" altLang="en-US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國語</a:t>
            </a:r>
            <a:endParaRPr lang="en-US" altLang="zh-TW" sz="3500" dirty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作業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：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1.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注音簿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文鼎標楷注音"/>
                <a:ea typeface="文鼎標楷注音"/>
              </a:rPr>
              <a:t>①</a:t>
            </a:r>
            <a:endParaRPr lang="en-US" altLang="zh-TW" sz="2800" dirty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2.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ㄅㄆㄇ習寫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簿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文鼎標楷注音"/>
                <a:ea typeface="文鼎標楷注音"/>
              </a:rPr>
              <a:t>②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3.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國語練習簿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題本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文鼎標楷注音"/>
                <a:ea typeface="文鼎標楷注音"/>
              </a:rPr>
              <a:t> ③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4.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國語習作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首冊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</a:t>
            </a:r>
            <a:r>
              <a:rPr lang="zh-TW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文鼎標楷注音"/>
                <a:ea typeface="文鼎標楷注音"/>
              </a:rPr>
              <a:t> ④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5.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練習卷、複習卷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接近段考</a:t>
            </a:r>
            <a:r>
              <a:rPr lang="en-US" altLang="zh-TW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)</a:t>
            </a:r>
          </a:p>
          <a:p>
            <a:pPr>
              <a:buNone/>
            </a:pPr>
            <a:endParaRPr lang="en-US" altLang="zh-TW" sz="35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endParaRPr lang="en-US" altLang="zh-TW" sz="3500" dirty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6428882" y="2121961"/>
            <a:ext cx="3816424" cy="3877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評量：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課堂參與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聽寫</a:t>
            </a:r>
            <a:r>
              <a:rPr lang="en-US" altLang="zh-TW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(</a:t>
            </a: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國語考試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簿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文鼎標楷注音"/>
                <a:ea typeface="文鼎標楷注音"/>
              </a:rPr>
              <a:t>⑤</a:t>
            </a:r>
            <a:r>
              <a:rPr lang="en-US" altLang="zh-TW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文鼎標楷注音"/>
                <a:ea typeface="文鼎標楷注音"/>
              </a:rPr>
              <a:t>)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文鼎標楷注音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測驗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卷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期中</a:t>
            </a: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期末考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defRPr/>
            </a:pPr>
            <a:endParaRPr lang="zh-TW" altLang="en-US" sz="2800" dirty="0">
              <a:solidFill>
                <a:prstClr val="black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4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5624" y="231506"/>
            <a:ext cx="10972800" cy="1143000"/>
          </a:xfrm>
        </p:spPr>
        <p:txBody>
          <a:bodyPr/>
          <a:lstStyle/>
          <a:p>
            <a:r>
              <a:rPr lang="zh-TW" altLang="en-US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作業</a:t>
            </a:r>
            <a:r>
              <a:rPr lang="en-US" altLang="zh-TW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&amp;</a:t>
            </a:r>
            <a:r>
              <a:rPr lang="zh-TW" altLang="en-US" dirty="0" smtClean="0">
                <a:solidFill>
                  <a:srgbClr val="008000"/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評量安排</a:t>
            </a:r>
            <a:endParaRPr lang="zh-TW" altLang="en-US" dirty="0">
              <a:solidFill>
                <a:srgbClr val="008000"/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7493" y="1521206"/>
            <a:ext cx="7190671" cy="4525963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數學</a:t>
            </a:r>
            <a:endParaRPr lang="en-US" altLang="zh-TW" b="1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>
              <a:buNone/>
            </a:pPr>
            <a:r>
              <a:rPr lang="zh-TW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作業：</a:t>
            </a:r>
            <a:endParaRPr lang="en-US" altLang="zh-TW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/>
              <a:t>數學八格本</a:t>
            </a:r>
            <a:r>
              <a:rPr lang="zh-TW" altLang="en-US" sz="2800" dirty="0" smtClean="0">
                <a:latin typeface="文鼎標楷注音"/>
                <a:ea typeface="文鼎標楷注音"/>
              </a:rPr>
              <a:t>①</a:t>
            </a:r>
            <a:endParaRPr lang="en-US" altLang="zh-TW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/>
              <a:t>數學</a:t>
            </a:r>
            <a:r>
              <a:rPr lang="zh-TW" altLang="en-US" sz="2800" dirty="0" smtClean="0"/>
              <a:t>習作</a:t>
            </a:r>
            <a:r>
              <a:rPr lang="zh-TW" altLang="en-US" sz="2800" dirty="0">
                <a:latin typeface="文鼎標楷注音"/>
                <a:ea typeface="文鼎標楷注音"/>
              </a:rPr>
              <a:t>②</a:t>
            </a:r>
            <a:endParaRPr lang="en-US" altLang="zh-TW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/>
              <a:t>數學作業</a:t>
            </a:r>
            <a:r>
              <a:rPr lang="zh-TW" altLang="en-US" sz="2800" dirty="0" smtClean="0"/>
              <a:t>簿</a:t>
            </a:r>
            <a:r>
              <a:rPr lang="zh-TW" altLang="en-US" sz="2800" dirty="0">
                <a:latin typeface="文鼎標楷注音"/>
                <a:ea typeface="文鼎標楷注音"/>
              </a:rPr>
              <a:t>③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題本</a:t>
            </a:r>
            <a:r>
              <a:rPr lang="en-US" altLang="zh-TW" sz="28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 smtClean="0"/>
              <a:t>練習卷、複習卷</a:t>
            </a:r>
            <a:endParaRPr lang="en-US" altLang="zh-TW" sz="2800" dirty="0" smtClean="0"/>
          </a:p>
          <a:p>
            <a:pPr marL="0" indent="0">
              <a:buNone/>
            </a:pPr>
            <a:endParaRPr lang="zh-TW" altLang="en-US" sz="2800" b="1" dirty="0" smtClean="0"/>
          </a:p>
          <a:p>
            <a:endParaRPr lang="zh-TW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6527684" y="2036058"/>
            <a:ext cx="3953410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評量：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課堂</a:t>
            </a: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參與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小考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測驗卷</a:t>
            </a:r>
            <a:endParaRPr lang="en-US" altLang="zh-TW" sz="2800" dirty="0" smtClean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zh-TW" alt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期中</a:t>
            </a:r>
            <a:r>
              <a:rPr lang="zh-TW" alt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Adobe 仿宋 Std R" panose="02020400000000000000" pitchFamily="18" charset="-128"/>
                <a:ea typeface="Adobe 仿宋 Std R" panose="02020400000000000000" pitchFamily="18" charset="-128"/>
              </a:rPr>
              <a:t>期末考</a:t>
            </a:r>
            <a:endParaRPr lang="en-US" altLang="zh-TW" sz="2800" dirty="0">
              <a:solidFill>
                <a:prstClr val="black">
                  <a:lumMod val="75000"/>
                  <a:lumOff val="25000"/>
                </a:prstClr>
              </a:solidFill>
              <a:latin typeface="Adobe 仿宋 Std R" panose="02020400000000000000" pitchFamily="18" charset="-128"/>
              <a:ea typeface="Adobe 仿宋 Std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933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756</Words>
  <Application>Microsoft Office PowerPoint</Application>
  <PresentationFormat>自訂</PresentationFormat>
  <Paragraphs>115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11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Office 佈景主題</vt:lpstr>
      <vt:lpstr>Office Theme</vt:lpstr>
      <vt:lpstr>1_Office 佈景主題</vt:lpstr>
      <vt:lpstr>2_Office 佈景主題</vt:lpstr>
      <vt:lpstr>3_Office 佈景主題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仁善國小 109學年第一學期 班親會 </vt:lpstr>
      <vt:lpstr>PowerPoint 簡報</vt:lpstr>
      <vt:lpstr>PowerPoint 簡報</vt:lpstr>
      <vt:lpstr>班級經營</vt:lpstr>
      <vt:lpstr>班級公約</vt:lpstr>
      <vt:lpstr>PowerPoint 簡報</vt:lpstr>
      <vt:lpstr>PowerPoint 簡報</vt:lpstr>
      <vt:lpstr>作業&amp;評量安排</vt:lpstr>
      <vt:lpstr>作業&amp;評量安排</vt:lpstr>
      <vt:lpstr>寫字&amp;閱讀</vt:lpstr>
      <vt:lpstr>聯絡簿&amp;訂正</vt:lpstr>
      <vt:lpstr>養成良好的學習態度</vt:lpstr>
      <vt:lpstr>~快加入閃亮丁班吧~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User</cp:lastModifiedBy>
  <cp:revision>18</cp:revision>
  <dcterms:created xsi:type="dcterms:W3CDTF">2020-09-17T21:41:43Z</dcterms:created>
  <dcterms:modified xsi:type="dcterms:W3CDTF">2020-09-18T06:20:53Z</dcterms:modified>
</cp:coreProperties>
</file>