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05613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ISujOZxavEhKGNhv00SRmVSxg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450" y="0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7287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862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450" y="9440862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:notes"/>
          <p:cNvSpPr txBox="1"/>
          <p:nvPr/>
        </p:nvSpPr>
        <p:spPr>
          <a:xfrm>
            <a:off x="3854450" y="9440862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" name="Google Shape;34;p11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18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18:notes"/>
          <p:cNvSpPr txBox="1"/>
          <p:nvPr/>
        </p:nvSpPr>
        <p:spPr>
          <a:xfrm>
            <a:off x="3854450" y="9440862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:notes"/>
          <p:cNvSpPr txBox="1">
            <a:spLocks noGrp="1"/>
          </p:cNvSpPr>
          <p:nvPr>
            <p:ph type="body" idx="1"/>
          </p:nvPr>
        </p:nvSpPr>
        <p:spPr>
          <a:xfrm>
            <a:off x="681037" y="4721225"/>
            <a:ext cx="5443537" cy="447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s.tyc.edu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s.tyc.edu.tw/xoops/modules/tadnews/page.php?ncsn=17&amp;nsn=7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adl.edu.tw/HomePage/home/" TargetMode="External"/><Relationship Id="rId7" Type="http://schemas.openxmlformats.org/officeDocument/2006/relationships/hyperlink" Target="https://www.pagamo.org/" TargetMode="External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junyiacademy.org/" TargetMode="External"/><Relationship Id="rId11" Type="http://schemas.openxmlformats.org/officeDocument/2006/relationships/image" Target="../media/image17.jpg"/><Relationship Id="rId5" Type="http://schemas.openxmlformats.org/officeDocument/2006/relationships/hyperlink" Target="https://www.coolenglish.edu.tw/index.php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learnmode.net/" TargetMode="External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教育部閱讀磐石獎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11" descr="990526-4K公文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4385"/>
            <a:ext cx="9144000" cy="699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/>
          <p:nvPr/>
        </p:nvSpPr>
        <p:spPr>
          <a:xfrm>
            <a:off x="1658471" y="2185194"/>
            <a:ext cx="6340288" cy="2667000"/>
          </a:xfrm>
          <a:prstGeom prst="cloudCallout">
            <a:avLst>
              <a:gd name="adj1" fmla="val -2015"/>
              <a:gd name="adj2" fmla="val 21522"/>
            </a:avLst>
          </a:prstGeom>
          <a:gradFill>
            <a:gsLst>
              <a:gs pos="0">
                <a:srgbClr val="FFFF66"/>
              </a:gs>
              <a:gs pos="100000">
                <a:srgbClr val="DBFF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教務處宣導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事項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806246" y="977336"/>
            <a:ext cx="6577780" cy="81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en-US">
                <a:solidFill>
                  <a:srgbClr val="FF0000"/>
                </a:solidFill>
              </a:rPr>
              <a:t>成為孩子數位學習的神隊友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655724" y="1791929"/>
            <a:ext cx="8102794" cy="458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安頓好家中線上學習的設備、網路，確保網路的流暢性。</a:t>
            </a:r>
            <a:endParaRPr sz="28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準備上課的固定空間，此空間不要有太多容易干擾學習的物品。</a:t>
            </a:r>
            <a:endParaRPr sz="28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維持每天上學的儀式(刷牙洗臉、生活常規) 。</a:t>
            </a:r>
            <a:endParaRPr sz="28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將孩子完成的作業、作文或作品，張貼在家中某處、分享所學。</a:t>
            </a:r>
            <a:endParaRPr sz="28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家長本身要體認遠距教學有其限制性。</a:t>
            </a:r>
            <a:endParaRPr sz="28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教導孩子網路安全，不任意進到色情或暗黑網站，保護自己在網路上的安全。</a:t>
            </a:r>
            <a:endParaRPr sz="28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47675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教務處宣導事項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83076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111學年度第一學期行事曆</a:t>
            </a:r>
            <a:endParaRPr sz="3200" b="0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（學校網頁-校務公告）當日盡可能不要安排請假旅遊活動</a:t>
            </a:r>
            <a:endParaRPr sz="240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12"/>
          <p:cNvGrpSpPr/>
          <p:nvPr/>
        </p:nvGrpSpPr>
        <p:grpSpPr>
          <a:xfrm>
            <a:off x="1416974" y="2451575"/>
            <a:ext cx="7525796" cy="2143125"/>
            <a:chOff x="959774" y="2552838"/>
            <a:chExt cx="7525796" cy="2143125"/>
          </a:xfrm>
        </p:grpSpPr>
        <p:grpSp>
          <p:nvGrpSpPr>
            <p:cNvPr id="50" name="Google Shape;50;p12"/>
            <p:cNvGrpSpPr/>
            <p:nvPr/>
          </p:nvGrpSpPr>
          <p:grpSpPr>
            <a:xfrm>
              <a:off x="959774" y="2552838"/>
              <a:ext cx="2143125" cy="2143125"/>
              <a:chOff x="-2071699" y="2362200"/>
              <a:chExt cx="2143125" cy="2143125"/>
            </a:xfrm>
          </p:grpSpPr>
          <p:pic>
            <p:nvPicPr>
              <p:cNvPr id="51" name="Google Shape;51;p1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071699" y="2362200"/>
                <a:ext cx="2143125" cy="2143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" name="Google Shape;52;p12"/>
              <p:cNvSpPr/>
              <p:nvPr/>
            </p:nvSpPr>
            <p:spPr>
              <a:xfrm>
                <a:off x="-1524000" y="3276600"/>
                <a:ext cx="990600" cy="838200"/>
              </a:xfrm>
              <a:prstGeom prst="rect">
                <a:avLst/>
              </a:prstGeom>
              <a:solidFill>
                <a:srgbClr val="E9D8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2"/>
              <p:cNvSpPr txBox="1"/>
              <p:nvPr/>
            </p:nvSpPr>
            <p:spPr>
              <a:xfrm>
                <a:off x="-1610322" y="3248234"/>
                <a:ext cx="13335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11/</a:t>
                </a:r>
                <a:r>
                  <a:rPr lang="en-US" altLang="zh-TW" sz="36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sz="3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12"/>
            <p:cNvGrpSpPr/>
            <p:nvPr/>
          </p:nvGrpSpPr>
          <p:grpSpPr>
            <a:xfrm>
              <a:off x="3667547" y="2552838"/>
              <a:ext cx="2143125" cy="2143125"/>
              <a:chOff x="-2170019" y="2362200"/>
              <a:chExt cx="2143125" cy="2143125"/>
            </a:xfrm>
          </p:grpSpPr>
          <p:pic>
            <p:nvPicPr>
              <p:cNvPr id="55" name="Google Shape;55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170019" y="2362200"/>
                <a:ext cx="2143125" cy="2143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" name="Google Shape;56;p12"/>
              <p:cNvSpPr/>
              <p:nvPr/>
            </p:nvSpPr>
            <p:spPr>
              <a:xfrm>
                <a:off x="-1524000" y="3276600"/>
                <a:ext cx="990600" cy="83820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2"/>
              <p:cNvSpPr txBox="1"/>
              <p:nvPr/>
            </p:nvSpPr>
            <p:spPr>
              <a:xfrm>
                <a:off x="-1645020" y="3248234"/>
                <a:ext cx="13335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11/8</a:t>
                </a:r>
                <a:endParaRPr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58;p12"/>
            <p:cNvGrpSpPr/>
            <p:nvPr/>
          </p:nvGrpSpPr>
          <p:grpSpPr>
            <a:xfrm>
              <a:off x="6342445" y="2552838"/>
              <a:ext cx="2143125" cy="2143125"/>
              <a:chOff x="-2268339" y="2362200"/>
              <a:chExt cx="2143125" cy="2143125"/>
            </a:xfrm>
          </p:grpSpPr>
          <p:pic>
            <p:nvPicPr>
              <p:cNvPr id="59" name="Google Shape;59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268339" y="2362200"/>
                <a:ext cx="2143125" cy="2143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" name="Google Shape;60;p12"/>
              <p:cNvSpPr/>
              <p:nvPr/>
            </p:nvSpPr>
            <p:spPr>
              <a:xfrm>
                <a:off x="-1524000" y="3276600"/>
                <a:ext cx="990600" cy="83820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2"/>
              <p:cNvSpPr txBox="1"/>
              <p:nvPr/>
            </p:nvSpPr>
            <p:spPr>
              <a:xfrm>
                <a:off x="-1744488" y="3248234"/>
                <a:ext cx="138842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11/9</a:t>
                </a:r>
                <a:endParaRPr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" name="Google Shape;62;p12"/>
            <p:cNvSpPr/>
            <p:nvPr/>
          </p:nvSpPr>
          <p:spPr>
            <a:xfrm>
              <a:off x="1260734" y="2761764"/>
              <a:ext cx="1569660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期中評量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一年級注音符號評量</a:t>
              </a: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3906190" y="2777152"/>
              <a:ext cx="1665841" cy="469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期中評量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國語、生活、自然、英文</a:t>
              </a: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6929051" y="2746693"/>
              <a:ext cx="10823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期中評量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數學、社會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12"/>
          <p:cNvGrpSpPr/>
          <p:nvPr/>
        </p:nvGrpSpPr>
        <p:grpSpPr>
          <a:xfrm>
            <a:off x="1295821" y="4716476"/>
            <a:ext cx="7076417" cy="2143125"/>
            <a:chOff x="1507473" y="2552838"/>
            <a:chExt cx="7076417" cy="2143125"/>
          </a:xfrm>
        </p:grpSpPr>
        <p:sp>
          <p:nvSpPr>
            <p:cNvPr id="66" name="Google Shape;66;p12"/>
            <p:cNvSpPr/>
            <p:nvPr/>
          </p:nvSpPr>
          <p:spPr>
            <a:xfrm>
              <a:off x="1507473" y="3467238"/>
              <a:ext cx="990600" cy="838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" name="Google Shape;67;p12"/>
            <p:cNvGrpSpPr/>
            <p:nvPr/>
          </p:nvGrpSpPr>
          <p:grpSpPr>
            <a:xfrm>
              <a:off x="3667547" y="2552838"/>
              <a:ext cx="2143125" cy="2143125"/>
              <a:chOff x="-2170019" y="2362200"/>
              <a:chExt cx="2143125" cy="2143125"/>
            </a:xfrm>
          </p:grpSpPr>
          <p:pic>
            <p:nvPicPr>
              <p:cNvPr id="68" name="Google Shape;68;p1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170019" y="2362200"/>
                <a:ext cx="2143125" cy="2143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Google Shape;69;p12"/>
              <p:cNvSpPr/>
              <p:nvPr/>
            </p:nvSpPr>
            <p:spPr>
              <a:xfrm>
                <a:off x="-1524000" y="3276600"/>
                <a:ext cx="990600" cy="83820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2"/>
              <p:cNvSpPr txBox="1"/>
              <p:nvPr/>
            </p:nvSpPr>
            <p:spPr>
              <a:xfrm>
                <a:off x="-1752600" y="3248234"/>
                <a:ext cx="13335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1/12</a:t>
                </a:r>
                <a:endParaRPr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p12"/>
            <p:cNvGrpSpPr/>
            <p:nvPr/>
          </p:nvGrpSpPr>
          <p:grpSpPr>
            <a:xfrm>
              <a:off x="6440765" y="2552838"/>
              <a:ext cx="2143125" cy="2143125"/>
              <a:chOff x="-2170019" y="2362200"/>
              <a:chExt cx="2143125" cy="2143125"/>
            </a:xfrm>
          </p:grpSpPr>
          <p:pic>
            <p:nvPicPr>
              <p:cNvPr id="72" name="Google Shape;72;p1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170019" y="2362200"/>
                <a:ext cx="2143125" cy="2143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" name="Google Shape;73;p12"/>
              <p:cNvSpPr/>
              <p:nvPr/>
            </p:nvSpPr>
            <p:spPr>
              <a:xfrm>
                <a:off x="-1524000" y="3276600"/>
                <a:ext cx="990600" cy="83820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2"/>
              <p:cNvSpPr txBox="1"/>
              <p:nvPr/>
            </p:nvSpPr>
            <p:spPr>
              <a:xfrm>
                <a:off x="-1752600" y="3248234"/>
                <a:ext cx="13335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1/13</a:t>
                </a:r>
                <a:endParaRPr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" name="Google Shape;75;p12"/>
            <p:cNvSpPr/>
            <p:nvPr/>
          </p:nvSpPr>
          <p:spPr>
            <a:xfrm>
              <a:off x="3906189" y="2777152"/>
              <a:ext cx="1665841" cy="469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期末評量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國語、生活、自然、英文</a:t>
              </a: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7027371" y="2746693"/>
              <a:ext cx="108234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期末評量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數學、社會</a:t>
              </a:r>
              <a:endParaRPr/>
            </a:p>
          </p:txBody>
        </p:sp>
      </p:grpSp>
      <p:sp>
        <p:nvSpPr>
          <p:cNvPr id="77" name="Google Shape;77;p12"/>
          <p:cNvSpPr/>
          <p:nvPr/>
        </p:nvSpPr>
        <p:spPr>
          <a:xfrm>
            <a:off x="1970301" y="5557519"/>
            <a:ext cx="24896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下學期</a:t>
            </a:r>
            <a:endParaRPr sz="36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" name="Google Shape;78;p12"/>
          <p:cNvSpPr/>
          <p:nvPr/>
        </p:nvSpPr>
        <p:spPr>
          <a:xfrm>
            <a:off x="58154" y="3183247"/>
            <a:ext cx="24896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上學期</a:t>
            </a:r>
            <a:endParaRPr sz="36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188259" y="723246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教務處宣導事項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1595717" y="1860176"/>
            <a:ext cx="6096000" cy="424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111</a:t>
            </a:r>
            <a:r>
              <a:rPr lang="en-US" sz="3200" b="0" i="0" u="none">
                <a:solidFill>
                  <a:srgbClr val="FF0000"/>
                </a:solidFill>
              </a:rPr>
              <a:t>學年度上學期重要日期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結業日：112.1.19（四）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寒假日：112.1.20-2.10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111</a:t>
            </a:r>
            <a:r>
              <a:rPr lang="en-US" sz="3200" b="0" i="0" u="none">
                <a:solidFill>
                  <a:srgbClr val="FF0000"/>
                </a:solidFill>
              </a:rPr>
              <a:t>學年度下學期</a:t>
            </a:r>
            <a:r>
              <a:rPr lang="en-US">
                <a:solidFill>
                  <a:srgbClr val="FF0000"/>
                </a:solidFill>
              </a:rPr>
              <a:t>重要</a:t>
            </a:r>
            <a:r>
              <a:rPr lang="en-US" sz="3200" b="0" i="0" u="none">
                <a:solidFill>
                  <a:srgbClr val="FF0000"/>
                </a:solidFill>
              </a:rPr>
              <a:t>日期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開學日：112.2.13（一</a:t>
            </a: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畢業日：112.6.14（三）暫訂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1250"/>
          <a:stretch/>
        </p:blipFill>
        <p:spPr>
          <a:xfrm>
            <a:off x="118967" y="838200"/>
            <a:ext cx="9025033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-125505" y="104681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教務處宣導事項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教務處宣導事項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842486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1.本校評量成績計算方式及畢業成績規定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（請參考學校首頁之成績規定）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32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防疫線上課程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學生Google帳號登入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帳號：</a:t>
            </a:r>
            <a:r>
              <a:rPr lang="en-US" sz="2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學生學號@yes.tyc.edu.tw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密碼：yes12345678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01202" y="1046163"/>
            <a:ext cx="9660553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學校首頁建置停課期間線上課連結與學習資源</a:t>
            </a:r>
            <a:endParaRPr sz="11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534" y="2145942"/>
            <a:ext cx="7292452" cy="436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descr="https://www.yes.tyc.edu.tw/xoops/uploads/tad_blocks/image/%E5%81%9C%E8%AA%B2%E6%9C%9F%E9%96%93%E7%B7%9A%E4%B8%8A%E8%AA%B2%E7%A8%8B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202" y="1801813"/>
            <a:ext cx="20955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457200" y="648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防疫在家居隔期間課程實施說明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46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學生居家遠端學習不到校，不另行補課為原則。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457200" algn="l" rtl="0">
              <a:lnSpc>
                <a:spcPct val="142857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教學實施平台:以Google Classroom、</a:t>
            </a:r>
            <a:b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Google meet作為線上教學平台。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457200" algn="l" rtl="0">
              <a:lnSpc>
                <a:spcPct val="142857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實施原則: 依</a:t>
            </a: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班級原課表(含資源班)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採同步、非同步混成學習，每節課</a:t>
            </a:r>
            <a:r>
              <a:rPr lang="en-US" sz="28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實施30分鐘</a:t>
            </a:r>
            <a:r>
              <a:rPr lang="en-US" sz="2800" b="0" i="0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，延長學生眼睛休息時間，兼顧學習及師生健康。</a:t>
            </a:r>
            <a:r>
              <a:rPr lang="en-US" sz="2000" b="1" i="0" u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(依原課表每節課起始時間上課)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7" descr="https://i0.wp.com/mrcaffrey.com/wp-content/uploads/2015/09/classroom.png?fit=1024%2C10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638" y="2085667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 descr="https://tse3.mm.bing.net/th?id=OIP.wQrqCB50lwz-oZW5QUERAgHaFb&amp;pid=Api&amp;P=0"/>
          <p:cNvPicPr preferRelativeResize="0"/>
          <p:nvPr/>
        </p:nvPicPr>
        <p:blipFill rotWithShape="1">
          <a:blip r:embed="rId4">
            <a:alphaModFix/>
          </a:blip>
          <a:srcRect l="14782" t="8184" r="17093" b="6326"/>
          <a:stretch/>
        </p:blipFill>
        <p:spPr>
          <a:xfrm>
            <a:off x="7944464" y="2164323"/>
            <a:ext cx="1042219" cy="95741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1006937" y="5690867"/>
            <a:ext cx="7458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7675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註：混成學習結合兩種以上不同的學習方法或教學媒介來促進學習，</a:t>
            </a:r>
            <a:r>
              <a:rPr lang="en-US" sz="1600" b="1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本校採用線上同步非同步課程、自主學習(練習.作業習寫.閱讀.)搭配實施。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322262" y="536575"/>
            <a:ext cx="836453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同步教學</a:t>
            </a:r>
            <a:r>
              <a:rPr lang="en-US" sz="36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教師使用Google Meet授課</a:t>
            </a:r>
            <a:b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並搭配Google Classroom收作業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5764" flipH="1">
            <a:off x="760271" y="3748092"/>
            <a:ext cx="3604496" cy="267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7014" y="1694329"/>
            <a:ext cx="3516151" cy="260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17378">
            <a:off x="4357031" y="3537285"/>
            <a:ext cx="3966171" cy="2973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555625" y="692340"/>
            <a:ext cx="7772400" cy="587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非同步教學</a:t>
            </a:r>
            <a:b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可利用學校建置的學生Goolge帳號來登入各種學習平臺。</a:t>
            </a:r>
            <a:b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因材網</a:t>
            </a:r>
            <a:r>
              <a:rPr lang="en-US" sz="4000" b="0" i="0" u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因材網</a:t>
            </a:r>
            <a:r>
              <a:rPr lang="en-US" sz="4000" b="0" i="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</a:t>
            </a:r>
            <a:r>
              <a:rPr lang="en-US" sz="4000" b="0" i="0" u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因材網+</a:t>
            </a:r>
            <a:r>
              <a:rPr lang="en-US" sz="4000" b="0" i="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學習拍</a:t>
            </a:r>
            <a:b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sng">
                <a:solidFill>
                  <a:srgbClr val="0066E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學習吧</a:t>
            </a:r>
            <a:br>
              <a:rPr lang="en-US" sz="4000" b="0" i="0" u="sng">
                <a:solidFill>
                  <a:srgbClr val="0066E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4000" b="0" i="0" u="none">
                <a:solidFill>
                  <a:srgbClr val="0066E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4000" b="0" i="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酷英網</a:t>
            </a:r>
            <a:br>
              <a:rPr lang="en-US" sz="4000" b="0" i="0" u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4000" b="0" i="0" u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4000" b="0" i="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均一教育平台</a:t>
            </a:r>
            <a:br>
              <a:rPr lang="en-US" sz="4000" b="0" i="0" u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4000" b="0" i="0" u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4000" b="0" i="0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PaGamO</a:t>
            </a:r>
            <a:br>
              <a:rPr lang="en-US" sz="4000" b="0" i="0" u="none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br>
              <a:rPr lang="en-US" sz="4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34" name="Google Shape;134;p19" descr="學習吧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85000" y="4302919"/>
            <a:ext cx="17018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 descr="酷英網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0412" y="4256880"/>
            <a:ext cx="22002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 descr="學習拍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41825" y="3445163"/>
            <a:ext cx="17907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 descr="均一教育平台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99150" y="5076825"/>
            <a:ext cx="242887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 descr="PaGam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41825" y="5014912"/>
            <a:ext cx="245745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240</Words>
  <Application>Microsoft Office PowerPoint</Application>
  <PresentationFormat>如螢幕大小 (4:3)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3" baseType="lpstr">
      <vt:lpstr>微軟正黑體</vt:lpstr>
      <vt:lpstr>Arial</vt:lpstr>
      <vt:lpstr>2_預設簡報設計</vt:lpstr>
      <vt:lpstr>PowerPoint 簡報</vt:lpstr>
      <vt:lpstr>教務處宣導事項</vt:lpstr>
      <vt:lpstr>教務處宣導事項</vt:lpstr>
      <vt:lpstr>PowerPoint 簡報</vt:lpstr>
      <vt:lpstr>教務處宣導事項</vt:lpstr>
      <vt:lpstr>PowerPoint 簡報</vt:lpstr>
      <vt:lpstr>防疫在家居隔期間課程實施說明</vt:lpstr>
      <vt:lpstr>同步教學    教師使用Google Meet授課 並搭配Google Classroom收作業</vt:lpstr>
      <vt:lpstr>非同步教學 可利用學校建置的學生Goolge帳號來登入各種學習平臺。  因材網因材網+因材網+學習拍  學習吧  酷英網  均一教育平台  PaGamO  </vt:lpstr>
      <vt:lpstr>成為孩子數位學習的神隊友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1601-01-01T00:00:00Z</dcterms:created>
  <dcterms:modified xsi:type="dcterms:W3CDTF">2022-09-12T06:50:34Z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