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11" r:id="rId3"/>
    <p:sldId id="274" r:id="rId4"/>
    <p:sldId id="363" r:id="rId5"/>
    <p:sldId id="364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86" r:id="rId16"/>
    <p:sldId id="375" r:id="rId17"/>
    <p:sldId id="376" r:id="rId18"/>
    <p:sldId id="387" r:id="rId19"/>
    <p:sldId id="377" r:id="rId20"/>
    <p:sldId id="378" r:id="rId21"/>
    <p:sldId id="379" r:id="rId22"/>
    <p:sldId id="380" r:id="rId23"/>
    <p:sldId id="381" r:id="rId24"/>
    <p:sldId id="382" r:id="rId25"/>
    <p:sldId id="388" r:id="rId26"/>
    <p:sldId id="383" r:id="rId27"/>
    <p:sldId id="384" r:id="rId28"/>
    <p:sldId id="385" r:id="rId29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標楷體" pitchFamily="65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標楷體" pitchFamily="65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標楷體" pitchFamily="65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標楷體" pitchFamily="65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Arial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Arial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Arial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Arial" charset="0"/>
        <a:ea typeface="標楷體" pitchFamily="65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FF"/>
    <a:srgbClr val="AA7322"/>
    <a:srgbClr val="FF9933"/>
    <a:srgbClr val="FABE00"/>
    <a:srgbClr val="BAE2EF"/>
    <a:srgbClr val="D7E7AF"/>
    <a:srgbClr val="DFEDCB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2" autoAdjust="0"/>
    <p:restoredTop sz="94660"/>
  </p:normalViewPr>
  <p:slideViewPr>
    <p:cSldViewPr>
      <p:cViewPr>
        <p:scale>
          <a:sx n="50" d="100"/>
          <a:sy n="50" d="100"/>
        </p:scale>
        <p:origin x="-1108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8" descr="abc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9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 rot="-686268">
            <a:off x="8018463" y="5275263"/>
            <a:ext cx="11160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9" name="Rectangle 10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 rot="669763">
            <a:off x="7812088" y="5821363"/>
            <a:ext cx="10810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0" name="Rectangle 11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532813" y="6310313"/>
            <a:ext cx="6111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75683"/>
            <a:ext cx="6192688" cy="155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50" name="Group 8"/>
          <p:cNvGrpSpPr>
            <a:grpSpLocks/>
          </p:cNvGrpSpPr>
          <p:nvPr/>
        </p:nvGrpSpPr>
        <p:grpSpPr bwMode="auto">
          <a:xfrm>
            <a:off x="7772400" y="4900613"/>
            <a:ext cx="1371600" cy="1957387"/>
            <a:chOff x="4896" y="3087"/>
            <a:chExt cx="864" cy="1233"/>
          </a:xfrm>
        </p:grpSpPr>
        <p:pic>
          <p:nvPicPr>
            <p:cNvPr id="2051" name="Picture 9" descr="未命名 -1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96" y="3087"/>
              <a:ext cx="864" cy="1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52" name="Group 10"/>
            <p:cNvGrpSpPr>
              <a:grpSpLocks/>
            </p:cNvGrpSpPr>
            <p:nvPr/>
          </p:nvGrpSpPr>
          <p:grpSpPr bwMode="auto">
            <a:xfrm>
              <a:off x="4921" y="3666"/>
              <a:ext cx="839" cy="654"/>
              <a:chOff x="4921" y="3666"/>
              <a:chExt cx="839" cy="654"/>
            </a:xfrm>
          </p:grpSpPr>
          <p:sp>
            <p:nvSpPr>
              <p:cNvPr id="2053" name="Rectangle 11">
                <a:hlinkClick r:id="" action="ppaction://hlinkshowjump?jump=nextslide"/>
              </p:cNvPr>
              <p:cNvSpPr>
                <a:spLocks noChangeArrowheads="1"/>
              </p:cNvSpPr>
              <p:nvPr/>
            </p:nvSpPr>
            <p:spPr bwMode="auto">
              <a:xfrm rot="669763">
                <a:off x="4921" y="3666"/>
                <a:ext cx="681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054" name="Rectangle 12">
                <a:hlinkClick r:id="" action="ppaction://hlinkshowjump?jump=endshow"/>
              </p:cNvPr>
              <p:cNvSpPr>
                <a:spLocks noChangeArrowheads="1"/>
              </p:cNvSpPr>
              <p:nvPr/>
            </p:nvSpPr>
            <p:spPr bwMode="auto">
              <a:xfrm>
                <a:off x="5375" y="3974"/>
                <a:ext cx="385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930604" y="2170599"/>
            <a:ext cx="728279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itchFamily="65" charset="-120"/>
              </a:rPr>
              <a:t>　　</a:t>
            </a:r>
            <a:r>
              <a:rPr lang="zh-TW" altLang="en-US" dirty="0"/>
              <a:t>空氣存在物品的空隙中，也存在</a:t>
            </a:r>
            <a:r>
              <a:rPr lang="zh-TW" altLang="en-US" dirty="0" smtClean="0"/>
              <a:t>我們</a:t>
            </a:r>
            <a:r>
              <a:rPr lang="zh-TW" altLang="en-US" dirty="0"/>
              <a:t>的四周，所有生物才能隨時呼吸而</a:t>
            </a:r>
            <a:r>
              <a:rPr lang="zh-TW" altLang="en-US" dirty="0" smtClean="0"/>
              <a:t>存活</a:t>
            </a:r>
            <a:r>
              <a:rPr lang="zh-TW" altLang="en-US" dirty="0"/>
              <a:t>。空氣具備</a:t>
            </a:r>
            <a:r>
              <a:rPr lang="zh-TW" altLang="en-US" dirty="0">
                <a:solidFill>
                  <a:srgbClr val="0000FF"/>
                </a:solidFill>
              </a:rPr>
              <a:t>占有空間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0000FF"/>
                </a:solidFill>
              </a:rPr>
              <a:t>沒有固定的</a:t>
            </a:r>
            <a:r>
              <a:rPr lang="zh-TW" altLang="en-US" dirty="0" smtClean="0">
                <a:solidFill>
                  <a:srgbClr val="0000FF"/>
                </a:solidFill>
              </a:rPr>
              <a:t>形狀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0000FF"/>
                </a:solidFill>
              </a:rPr>
              <a:t>可以被擠壓</a:t>
            </a:r>
            <a:r>
              <a:rPr lang="zh-TW" altLang="en-US" dirty="0"/>
              <a:t>等特性。</a:t>
            </a:r>
          </a:p>
          <a:p>
            <a:r>
              <a:rPr lang="zh-TW" altLang="en-US" dirty="0" smtClean="0"/>
              <a:t>　　人們</a:t>
            </a:r>
            <a:r>
              <a:rPr lang="zh-TW" altLang="en-US" dirty="0"/>
              <a:t>吹泡泡、以充氣門布</a:t>
            </a:r>
            <a:r>
              <a:rPr lang="zh-TW" altLang="en-US" dirty="0" smtClean="0"/>
              <a:t>置各種</a:t>
            </a:r>
            <a:r>
              <a:rPr lang="zh-TW" altLang="en-US" dirty="0"/>
              <a:t>活動的場所、拿氣泡袋</a:t>
            </a:r>
            <a:r>
              <a:rPr lang="zh-TW" altLang="en-US" dirty="0" smtClean="0"/>
              <a:t>保護物品</a:t>
            </a:r>
            <a:r>
              <a:rPr lang="zh-TW" altLang="en-US" dirty="0"/>
              <a:t>、製作漂亮的造型氣球，</a:t>
            </a:r>
            <a:r>
              <a:rPr lang="zh-TW" altLang="en-US" dirty="0" smtClean="0"/>
              <a:t>以及</a:t>
            </a:r>
            <a:r>
              <a:rPr lang="zh-TW" altLang="en-US" dirty="0"/>
              <a:t>充氣遊樂器材等，都是應用</a:t>
            </a:r>
            <a:r>
              <a:rPr lang="zh-TW" altLang="en-US" dirty="0" smtClean="0"/>
              <a:t>空氣</a:t>
            </a:r>
            <a:r>
              <a:rPr lang="zh-TW" altLang="en-US" dirty="0"/>
              <a:t>的性質。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P26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P30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51632" y="698934"/>
            <a:ext cx="8068840" cy="532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>
              <a:lnSpc>
                <a:spcPts val="4300"/>
              </a:lnSpc>
            </a:pPr>
            <a:r>
              <a:rPr lang="en-US" altLang="zh-TW" dirty="0" smtClean="0"/>
              <a:t>(1)</a:t>
            </a:r>
            <a:r>
              <a:rPr lang="zh-TW" altLang="en-US" dirty="0" smtClean="0"/>
              <a:t>當</a:t>
            </a:r>
            <a:r>
              <a:rPr lang="zh-TW" altLang="en-US" dirty="0"/>
              <a:t>活塞往下壓時，活塞所在</a:t>
            </a:r>
            <a:r>
              <a:rPr lang="zh-TW" altLang="en-US" dirty="0" smtClean="0"/>
              <a:t>的刻度</a:t>
            </a:r>
            <a:r>
              <a:rPr lang="zh-TW" altLang="en-US" dirty="0"/>
              <a:t>有</a:t>
            </a:r>
            <a:r>
              <a:rPr lang="zh-TW" altLang="en-US" dirty="0" smtClean="0"/>
              <a:t>什麼</a:t>
            </a:r>
            <a:r>
              <a:rPr lang="zh-TW" altLang="en-US" dirty="0"/>
              <a:t>改變？</a:t>
            </a:r>
          </a:p>
          <a:p>
            <a:pPr>
              <a:lnSpc>
                <a:spcPts val="4300"/>
              </a:lnSpc>
              <a:spcAft>
                <a:spcPts val="1200"/>
              </a:spcAft>
            </a:pPr>
            <a:r>
              <a:rPr lang="zh-TW" altLang="en-US" dirty="0" smtClean="0"/>
              <a:t>　　  變大　　變小　　沒有</a:t>
            </a:r>
            <a:r>
              <a:rPr lang="zh-TW" altLang="en-US" dirty="0"/>
              <a:t>改變</a:t>
            </a:r>
          </a:p>
          <a:p>
            <a:pPr>
              <a:lnSpc>
                <a:spcPts val="4300"/>
              </a:lnSpc>
            </a:pPr>
            <a:r>
              <a:rPr lang="en-US" altLang="zh-TW" dirty="0" smtClean="0"/>
              <a:t>(2)</a:t>
            </a:r>
            <a:r>
              <a:rPr lang="zh-TW" altLang="en-US" dirty="0" smtClean="0"/>
              <a:t>活塞</a:t>
            </a:r>
            <a:r>
              <a:rPr lang="zh-TW" altLang="en-US" dirty="0"/>
              <a:t>往下壓時，有</a:t>
            </a:r>
            <a:r>
              <a:rPr lang="zh-TW" altLang="en-US" dirty="0" smtClean="0"/>
              <a:t>什麼</a:t>
            </a:r>
            <a:r>
              <a:rPr lang="zh-TW" altLang="en-US" dirty="0"/>
              <a:t>感覺？</a:t>
            </a:r>
          </a:p>
          <a:p>
            <a:pPr>
              <a:lnSpc>
                <a:spcPts val="4300"/>
              </a:lnSpc>
            </a:pPr>
            <a:r>
              <a:rPr lang="zh-TW" altLang="en-US" dirty="0" smtClean="0"/>
              <a:t>　　  沒有</a:t>
            </a:r>
            <a:r>
              <a:rPr lang="zh-TW" altLang="en-US" dirty="0"/>
              <a:t>反彈的力量，愈來愈</a:t>
            </a:r>
            <a:r>
              <a:rPr lang="zh-TW" altLang="en-US" dirty="0" smtClean="0"/>
              <a:t>容易</a:t>
            </a:r>
            <a:r>
              <a:rPr lang="zh-TW" altLang="en-US" dirty="0"/>
              <a:t>往下壓</a:t>
            </a:r>
          </a:p>
          <a:p>
            <a:pPr>
              <a:lnSpc>
                <a:spcPts val="4300"/>
              </a:lnSpc>
              <a:spcAft>
                <a:spcPts val="1200"/>
              </a:spcAft>
            </a:pPr>
            <a:r>
              <a:rPr lang="zh-TW" altLang="en-US" dirty="0" smtClean="0"/>
              <a:t>　　  有</a:t>
            </a:r>
            <a:r>
              <a:rPr lang="zh-TW" altLang="en-US" dirty="0"/>
              <a:t>一股反彈的力量，</a:t>
            </a:r>
            <a:r>
              <a:rPr lang="zh-TW" altLang="en-US" dirty="0" smtClean="0"/>
              <a:t>愈來愈不</a:t>
            </a:r>
            <a:r>
              <a:rPr lang="zh-TW" altLang="en-US" dirty="0"/>
              <a:t>容易</a:t>
            </a:r>
            <a:r>
              <a:rPr lang="zh-TW" altLang="en-US" dirty="0" smtClean="0"/>
              <a:t>往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         </a:t>
            </a:r>
            <a:r>
              <a:rPr lang="zh-TW" altLang="en-US" dirty="0" smtClean="0"/>
              <a:t>下</a:t>
            </a:r>
            <a:r>
              <a:rPr lang="zh-TW" altLang="en-US" dirty="0"/>
              <a:t>壓</a:t>
            </a:r>
          </a:p>
          <a:p>
            <a:pPr>
              <a:lnSpc>
                <a:spcPts val="4300"/>
              </a:lnSpc>
            </a:pPr>
            <a:r>
              <a:rPr lang="en-US" altLang="zh-TW" dirty="0" smtClean="0"/>
              <a:t>(3)</a:t>
            </a:r>
            <a:r>
              <a:rPr lang="zh-TW" altLang="en-US" dirty="0" smtClean="0"/>
              <a:t>活塞</a:t>
            </a:r>
            <a:r>
              <a:rPr lang="zh-TW" altLang="en-US" dirty="0"/>
              <a:t>能不能壓到 </a:t>
            </a:r>
            <a:r>
              <a:rPr lang="en-US" altLang="zh-TW" dirty="0"/>
              <a:t>0 </a:t>
            </a:r>
            <a:r>
              <a:rPr lang="zh-TW" altLang="en-US" dirty="0"/>
              <a:t>的刻度？</a:t>
            </a:r>
          </a:p>
          <a:p>
            <a:pPr>
              <a:lnSpc>
                <a:spcPts val="4300"/>
              </a:lnSpc>
            </a:pPr>
            <a:r>
              <a:rPr lang="zh-TW" altLang="en-US" dirty="0" smtClean="0"/>
              <a:t>　　  能　　　不能</a:t>
            </a:r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1403648" y="1895426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2993457" y="1895426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4645612" y="1895426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1403648" y="3133384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1403648" y="3684102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1403648" y="5492120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3024630" y="5492120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Picture 8" descr="紅勾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3457" y="1895426"/>
            <a:ext cx="534987" cy="477838"/>
          </a:xfrm>
          <a:prstGeom prst="rect">
            <a:avLst/>
          </a:prstGeom>
          <a:noFill/>
        </p:spPr>
      </p:pic>
      <p:pic>
        <p:nvPicPr>
          <p:cNvPr id="37" name="Picture 8" descr="紅勾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3056" y="3718519"/>
            <a:ext cx="534987" cy="477838"/>
          </a:xfrm>
          <a:prstGeom prst="rect">
            <a:avLst/>
          </a:prstGeom>
          <a:noFill/>
        </p:spPr>
      </p:pic>
      <p:pic>
        <p:nvPicPr>
          <p:cNvPr id="38" name="Picture 8" descr="紅勾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3456" y="5529184"/>
            <a:ext cx="534987" cy="477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93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6" t="53091" r="41505" b="14850"/>
          <a:stretch/>
        </p:blipFill>
        <p:spPr bwMode="auto">
          <a:xfrm>
            <a:off x="35496" y="903064"/>
            <a:ext cx="8857679" cy="51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</a:t>
            </a:r>
            <a:r>
              <a:rPr lang="en-US" altLang="zh-TW" sz="2000" dirty="0">
                <a:latin typeface="標楷體" pitchFamily="65" charset="-120"/>
              </a:rPr>
              <a:t>1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395536" y="476672"/>
            <a:ext cx="8619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pc="-150" dirty="0" smtClean="0"/>
              <a:t>(4)</a:t>
            </a:r>
            <a:r>
              <a:rPr lang="zh-TW" altLang="en-US" spc="-150" dirty="0" smtClean="0"/>
              <a:t>壓</a:t>
            </a:r>
            <a:r>
              <a:rPr lang="zh-TW" altLang="en-US" spc="-150" dirty="0"/>
              <a:t>活塞的手放開後，活塞的</a:t>
            </a:r>
            <a:r>
              <a:rPr lang="zh-TW" altLang="en-US" spc="-150" dirty="0" smtClean="0"/>
              <a:t>位置</a:t>
            </a:r>
            <a:r>
              <a:rPr lang="zh-TW" altLang="en-US" spc="-150" dirty="0"/>
              <a:t>有</a:t>
            </a:r>
            <a:r>
              <a:rPr lang="zh-TW" altLang="en-US" spc="-150" dirty="0" smtClean="0"/>
              <a:t>什麼</a:t>
            </a:r>
            <a:r>
              <a:rPr lang="zh-TW" altLang="en-US" spc="-150" dirty="0"/>
              <a:t>改變？</a:t>
            </a:r>
          </a:p>
        </p:txBody>
      </p:sp>
      <p:sp>
        <p:nvSpPr>
          <p:cNvPr id="32" name="矩形 31"/>
          <p:cNvSpPr/>
          <p:nvPr/>
        </p:nvSpPr>
        <p:spPr>
          <a:xfrm>
            <a:off x="1115616" y="4647480"/>
            <a:ext cx="2016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停在擠壓</a:t>
            </a:r>
          </a:p>
          <a:p>
            <a:r>
              <a:rPr lang="zh-TW" altLang="en-US" dirty="0"/>
              <a:t>的位置</a:t>
            </a:r>
            <a:endParaRPr lang="zh-TW" altLang="en-US" spc="-150" dirty="0"/>
          </a:p>
        </p:txBody>
      </p:sp>
      <p:sp>
        <p:nvSpPr>
          <p:cNvPr id="33" name="矩形 32"/>
          <p:cNvSpPr/>
          <p:nvPr/>
        </p:nvSpPr>
        <p:spPr>
          <a:xfrm>
            <a:off x="3911824" y="4647480"/>
            <a:ext cx="2016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活塞會降</a:t>
            </a:r>
          </a:p>
          <a:p>
            <a:r>
              <a:rPr lang="zh-TW" altLang="en-US" dirty="0"/>
              <a:t>得更低</a:t>
            </a:r>
            <a:endParaRPr lang="zh-TW" altLang="en-US" spc="-150" dirty="0"/>
          </a:p>
        </p:txBody>
      </p:sp>
      <p:sp>
        <p:nvSpPr>
          <p:cNvPr id="34" name="矩形 33"/>
          <p:cNvSpPr/>
          <p:nvPr/>
        </p:nvSpPr>
        <p:spPr>
          <a:xfrm>
            <a:off x="6660232" y="4647480"/>
            <a:ext cx="2016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彈回原來</a:t>
            </a:r>
          </a:p>
          <a:p>
            <a:r>
              <a:rPr lang="zh-TW" altLang="en-US" dirty="0"/>
              <a:t>的位置</a:t>
            </a:r>
            <a:endParaRPr lang="zh-TW" altLang="en-US" spc="-150" dirty="0"/>
          </a:p>
        </p:txBody>
      </p:sp>
      <p:pic>
        <p:nvPicPr>
          <p:cNvPr id="35" name="Picture 8" descr="紅勾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7253" y="4976042"/>
            <a:ext cx="534987" cy="477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364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P31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39552" y="2996952"/>
            <a:ext cx="806884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/>
            <a:r>
              <a:rPr lang="en-US" altLang="zh-TW" dirty="0" smtClean="0"/>
              <a:t>5.</a:t>
            </a:r>
            <a:r>
              <a:rPr lang="zh-TW" altLang="en-US" dirty="0" smtClean="0"/>
              <a:t>把</a:t>
            </a:r>
            <a:r>
              <a:rPr lang="zh-TW" altLang="en-US" dirty="0"/>
              <a:t>注射筒裡的空氣換成水，將</a:t>
            </a:r>
            <a:r>
              <a:rPr lang="zh-TW" altLang="en-US" dirty="0" smtClean="0"/>
              <a:t>活塞</a:t>
            </a:r>
            <a:r>
              <a:rPr lang="zh-TW" altLang="en-US" dirty="0"/>
              <a:t>往下壓，會產生</a:t>
            </a:r>
            <a:r>
              <a:rPr lang="zh-TW" altLang="en-US" dirty="0" smtClean="0"/>
              <a:t>什麼</a:t>
            </a:r>
            <a:r>
              <a:rPr lang="zh-TW" altLang="en-US" dirty="0"/>
              <a:t>現象？</a:t>
            </a:r>
            <a:r>
              <a:rPr lang="zh-TW" altLang="en-US" dirty="0" smtClean="0"/>
              <a:t>請在　  中</a:t>
            </a:r>
            <a:r>
              <a:rPr lang="zh-TW" altLang="en-US" dirty="0"/>
              <a:t>打 </a:t>
            </a:r>
            <a:r>
              <a:rPr lang="zh-TW" altLang="en-US" dirty="0" smtClean="0"/>
              <a:t>　。</a:t>
            </a:r>
            <a:endParaRPr lang="zh-TW" altLang="en-US" dirty="0"/>
          </a:p>
          <a:p>
            <a:pPr>
              <a:spcAft>
                <a:spcPts val="600"/>
              </a:spcAft>
            </a:pPr>
            <a:r>
              <a:rPr lang="zh-TW" altLang="en-US" dirty="0" smtClean="0"/>
              <a:t>　 　活塞</a:t>
            </a:r>
            <a:r>
              <a:rPr lang="zh-TW" altLang="en-US" dirty="0"/>
              <a:t>很難往下壓。</a:t>
            </a:r>
          </a:p>
          <a:p>
            <a:pPr>
              <a:spcAft>
                <a:spcPts val="600"/>
              </a:spcAft>
            </a:pPr>
            <a:r>
              <a:rPr lang="zh-TW" altLang="en-US" dirty="0" smtClean="0"/>
              <a:t>　　 活塞</a:t>
            </a:r>
            <a:r>
              <a:rPr lang="zh-TW" altLang="en-US" dirty="0"/>
              <a:t>可以壓到 </a:t>
            </a:r>
            <a:r>
              <a:rPr lang="en-US" altLang="zh-TW" dirty="0"/>
              <a:t>0 </a:t>
            </a:r>
            <a:r>
              <a:rPr lang="zh-TW" altLang="en-US" dirty="0"/>
              <a:t>的刻度。</a:t>
            </a:r>
          </a:p>
          <a:p>
            <a:pPr>
              <a:spcAft>
                <a:spcPts val="600"/>
              </a:spcAft>
            </a:pPr>
            <a:r>
              <a:rPr lang="zh-TW" altLang="en-US" dirty="0" smtClean="0"/>
              <a:t>　　 壓</a:t>
            </a:r>
            <a:r>
              <a:rPr lang="zh-TW" altLang="en-US" dirty="0"/>
              <a:t>活塞的手放開後，活塞會</a:t>
            </a:r>
            <a:r>
              <a:rPr lang="zh-TW" altLang="en-US" dirty="0" smtClean="0"/>
              <a:t>往下降</a:t>
            </a:r>
            <a:r>
              <a:rPr lang="zh-TW" altLang="en-US" dirty="0"/>
              <a:t>。</a:t>
            </a:r>
          </a:p>
          <a:p>
            <a:pPr>
              <a:spcAft>
                <a:spcPts val="600"/>
              </a:spcAft>
            </a:pPr>
            <a:r>
              <a:rPr lang="zh-TW" altLang="en-US" dirty="0" smtClean="0"/>
              <a:t>　　 水</a:t>
            </a:r>
            <a:r>
              <a:rPr lang="zh-TW" altLang="en-US" dirty="0"/>
              <a:t>很難被擠壓。</a:t>
            </a:r>
          </a:p>
        </p:txBody>
      </p:sp>
      <p:sp>
        <p:nvSpPr>
          <p:cNvPr id="3" name="矩形 2"/>
          <p:cNvSpPr/>
          <p:nvPr/>
        </p:nvSpPr>
        <p:spPr>
          <a:xfrm>
            <a:off x="899592" y="332656"/>
            <a:ext cx="768266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dirty="0">
                <a:solidFill>
                  <a:srgbClr val="000000"/>
                </a:solidFill>
              </a:rPr>
              <a:t>(5)</a:t>
            </a:r>
            <a:r>
              <a:rPr lang="zh-TW" altLang="en-US" dirty="0">
                <a:solidFill>
                  <a:srgbClr val="000000"/>
                </a:solidFill>
              </a:rPr>
              <a:t>根據實驗結果，空氣可以被擠壓嗎？</a:t>
            </a:r>
          </a:p>
          <a:p>
            <a:pPr lvl="0">
              <a:spcAft>
                <a:spcPts val="600"/>
              </a:spcAft>
            </a:pPr>
            <a:r>
              <a:rPr lang="zh-TW" altLang="en-US" dirty="0" smtClean="0">
                <a:solidFill>
                  <a:srgbClr val="000000"/>
                </a:solidFill>
              </a:rPr>
              <a:t>　　　可以 　    　不</a:t>
            </a:r>
            <a:r>
              <a:rPr lang="zh-TW" altLang="en-US" dirty="0">
                <a:solidFill>
                  <a:srgbClr val="000000"/>
                </a:solidFill>
              </a:rPr>
              <a:t>可以</a:t>
            </a:r>
          </a:p>
          <a:p>
            <a:pPr marL="539750" lvl="0" indent="-539750"/>
            <a:r>
              <a:rPr lang="en-US" altLang="zh-TW" dirty="0">
                <a:solidFill>
                  <a:srgbClr val="000000"/>
                </a:solidFill>
              </a:rPr>
              <a:t>(6)</a:t>
            </a:r>
            <a:r>
              <a:rPr lang="zh-TW" altLang="en-US" dirty="0">
                <a:solidFill>
                  <a:srgbClr val="000000"/>
                </a:solidFill>
              </a:rPr>
              <a:t>活塞往下壓時，筒內空氣占有的空間改變了嗎？</a:t>
            </a:r>
          </a:p>
          <a:p>
            <a:pPr lvl="0"/>
            <a:r>
              <a:rPr lang="zh-TW" altLang="en-US" dirty="0" smtClean="0">
                <a:solidFill>
                  <a:srgbClr val="000000"/>
                </a:solidFill>
              </a:rPr>
              <a:t>　　　有</a:t>
            </a:r>
            <a:r>
              <a:rPr lang="zh-TW" altLang="en-US" dirty="0">
                <a:solidFill>
                  <a:srgbClr val="000000"/>
                </a:solidFill>
              </a:rPr>
              <a:t>改變 </a:t>
            </a:r>
            <a:r>
              <a:rPr lang="zh-TW" altLang="en-US" dirty="0" smtClean="0">
                <a:solidFill>
                  <a:srgbClr val="000000"/>
                </a:solidFill>
              </a:rPr>
              <a:t> 　　沒有</a:t>
            </a:r>
            <a:r>
              <a:rPr lang="zh-TW" altLang="en-US" dirty="0">
                <a:solidFill>
                  <a:srgbClr val="000000"/>
                </a:solidFill>
              </a:rPr>
              <a:t>改變</a:t>
            </a:r>
          </a:p>
        </p:txBody>
      </p:sp>
      <p:sp>
        <p:nvSpPr>
          <p:cNvPr id="27" name="矩形 26"/>
          <p:cNvSpPr/>
          <p:nvPr/>
        </p:nvSpPr>
        <p:spPr>
          <a:xfrm>
            <a:off x="1637999" y="942985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3923928" y="942985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1637999" y="2449667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3923928" y="2449667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1022202" y="4066992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1022202" y="4617753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1022202" y="5168514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1022202" y="5719275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Picture 8" descr="紅勾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7232" y="947217"/>
            <a:ext cx="534987" cy="477838"/>
          </a:xfrm>
          <a:prstGeom prst="rect">
            <a:avLst/>
          </a:prstGeom>
          <a:noFill/>
        </p:spPr>
      </p:pic>
      <p:pic>
        <p:nvPicPr>
          <p:cNvPr id="39" name="Picture 8" descr="紅勾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614" y="2495424"/>
            <a:ext cx="534987" cy="477838"/>
          </a:xfrm>
          <a:prstGeom prst="rect">
            <a:avLst/>
          </a:prstGeom>
          <a:noFill/>
        </p:spPr>
      </p:pic>
      <p:pic>
        <p:nvPicPr>
          <p:cNvPr id="40" name="Picture 8" descr="紅勾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1435" y="4085844"/>
            <a:ext cx="534987" cy="477838"/>
          </a:xfrm>
          <a:prstGeom prst="rect">
            <a:avLst/>
          </a:prstGeom>
          <a:noFill/>
        </p:spPr>
      </p:pic>
      <p:pic>
        <p:nvPicPr>
          <p:cNvPr id="41" name="Picture 8" descr="紅勾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1109" y="5739365"/>
            <a:ext cx="534987" cy="477838"/>
          </a:xfrm>
          <a:prstGeom prst="rect">
            <a:avLst/>
          </a:prstGeom>
          <a:noFill/>
        </p:spPr>
      </p:pic>
      <p:pic>
        <p:nvPicPr>
          <p:cNvPr id="22" name="Picture 8" descr="黑勾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224" y="3501008"/>
            <a:ext cx="503237" cy="525462"/>
          </a:xfrm>
          <a:prstGeom prst="rect">
            <a:avLst/>
          </a:prstGeom>
          <a:noFill/>
        </p:spPr>
      </p:pic>
      <p:sp>
        <p:nvSpPr>
          <p:cNvPr id="23" name="矩形 22"/>
          <p:cNvSpPr/>
          <p:nvPr/>
        </p:nvSpPr>
        <p:spPr>
          <a:xfrm>
            <a:off x="5148064" y="3577534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459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445-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t="18560" r="8337" b="56264"/>
          <a:stretch/>
        </p:blipFill>
        <p:spPr bwMode="auto">
          <a:xfrm>
            <a:off x="655366" y="2557023"/>
            <a:ext cx="8292648" cy="360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P32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625203" y="549275"/>
            <a:ext cx="7872685" cy="1943621"/>
            <a:chOff x="625203" y="549275"/>
            <a:chExt cx="7872685" cy="1943621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auto">
            <a:xfrm>
              <a:off x="646113" y="1412875"/>
              <a:ext cx="785177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57188" indent="-357188"/>
              <a:r>
                <a:rPr lang="en-US" altLang="zh-TW" dirty="0" smtClean="0"/>
                <a:t>6.</a:t>
              </a:r>
              <a:r>
                <a:rPr lang="zh-TW" altLang="en-US" dirty="0" smtClean="0"/>
                <a:t>下列</a:t>
              </a:r>
              <a:r>
                <a:rPr lang="zh-TW" altLang="en-US" dirty="0"/>
                <a:t>哪些物品會應用到空氣</a:t>
              </a:r>
              <a:r>
                <a:rPr lang="zh-TW" altLang="en-US" dirty="0" smtClean="0"/>
                <a:t>的特性</a:t>
              </a:r>
              <a:r>
                <a:rPr lang="zh-TW" altLang="en-US" dirty="0"/>
                <a:t>？請</a:t>
              </a:r>
              <a:r>
                <a:rPr lang="zh-TW" altLang="en-US" dirty="0" smtClean="0"/>
                <a:t>在</a:t>
              </a:r>
              <a:r>
                <a:rPr lang="en-US" altLang="zh-TW" dirty="0" smtClean="0"/>
                <a:t/>
              </a:r>
              <a:br>
                <a:rPr lang="en-US" altLang="zh-TW" dirty="0" smtClean="0"/>
              </a:br>
              <a:r>
                <a:rPr lang="zh-TW" altLang="en-US" dirty="0" smtClean="0"/>
                <a:t>　 中</a:t>
              </a:r>
              <a:r>
                <a:rPr lang="zh-TW" altLang="en-US" dirty="0"/>
                <a:t>打 </a:t>
              </a:r>
              <a:r>
                <a:rPr lang="zh-TW" altLang="en-US" dirty="0" smtClean="0"/>
                <a:t>　。</a:t>
              </a:r>
              <a:endParaRPr lang="zh-TW" altLang="en-US" dirty="0">
                <a:latin typeface="標楷體" pitchFamily="65" charset="-12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>
              <a:off x="1403350" y="549275"/>
              <a:ext cx="7054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TW" altLang="en-US" sz="3600" b="1" dirty="0">
                  <a:solidFill>
                    <a:srgbClr val="FF9933"/>
                  </a:solidFill>
                </a:rPr>
                <a:t>空氣的應用</a:t>
              </a:r>
            </a:p>
          </p:txBody>
        </p:sp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5203" y="551657"/>
              <a:ext cx="706437" cy="706437"/>
            </a:xfrm>
            <a:prstGeom prst="rect">
              <a:avLst/>
            </a:prstGeom>
            <a:noFill/>
          </p:spPr>
        </p:pic>
        <p:pic>
          <p:nvPicPr>
            <p:cNvPr id="6152" name="Picture 8" descr="黑勾勾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55776" y="1967434"/>
              <a:ext cx="503237" cy="525462"/>
            </a:xfrm>
            <a:prstGeom prst="rect">
              <a:avLst/>
            </a:prstGeom>
            <a:noFill/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895426"/>
              <a:ext cx="573210" cy="59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群組 1"/>
          <p:cNvGrpSpPr/>
          <p:nvPr/>
        </p:nvGrpSpPr>
        <p:grpSpPr>
          <a:xfrm>
            <a:off x="1670694" y="2924944"/>
            <a:ext cx="2253234" cy="523220"/>
            <a:chOff x="1670694" y="2852936"/>
            <a:chExt cx="2253234" cy="523220"/>
          </a:xfrm>
        </p:grpSpPr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2003300" y="2852936"/>
              <a:ext cx="1920628" cy="52322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63538" indent="-363538"/>
              <a:r>
                <a:rPr lang="zh-TW" altLang="en-US" sz="2800" dirty="0"/>
                <a:t>充氣門</a:t>
              </a:r>
              <a:endParaRPr lang="zh-TW" altLang="en-US" sz="2800" dirty="0">
                <a:latin typeface="標楷體" pitchFamily="65" charset="-120"/>
              </a:endParaRPr>
            </a:p>
          </p:txBody>
        </p:sp>
        <p:sp>
          <p:nvSpPr>
            <p:cNvPr id="17" name="橢圓 16"/>
            <p:cNvSpPr/>
            <p:nvPr/>
          </p:nvSpPr>
          <p:spPr>
            <a:xfrm>
              <a:off x="1670694" y="2937990"/>
              <a:ext cx="414666" cy="414666"/>
            </a:xfrm>
            <a:prstGeom prst="ellipse">
              <a:avLst/>
            </a:prstGeom>
            <a:solidFill>
              <a:srgbClr val="874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 smtClean="0">
                  <a:latin typeface="+mj-lt"/>
                  <a:ea typeface="標楷體" pitchFamily="65" charset="-120"/>
                </a:rPr>
                <a:t>1</a:t>
              </a:r>
              <a:endParaRPr lang="zh-TW" altLang="en-US" sz="2800" dirty="0"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721994" y="2924944"/>
            <a:ext cx="2253234" cy="523220"/>
            <a:chOff x="1670694" y="2852936"/>
            <a:chExt cx="2253234" cy="523220"/>
          </a:xfrm>
        </p:grpSpPr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>
              <a:off x="2003300" y="2852936"/>
              <a:ext cx="192062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63538" indent="-363538"/>
              <a:r>
                <a:rPr lang="zh-TW" altLang="en-US" sz="2800" dirty="0"/>
                <a:t>造型氣球</a:t>
              </a:r>
              <a:endParaRPr lang="zh-TW" altLang="en-US" sz="2800" dirty="0">
                <a:latin typeface="標楷體" pitchFamily="65" charset="-120"/>
              </a:endParaRPr>
            </a:p>
          </p:txBody>
        </p:sp>
        <p:sp>
          <p:nvSpPr>
            <p:cNvPr id="22" name="橢圓 21"/>
            <p:cNvSpPr/>
            <p:nvPr/>
          </p:nvSpPr>
          <p:spPr>
            <a:xfrm>
              <a:off x="1670694" y="2937990"/>
              <a:ext cx="414666" cy="414666"/>
            </a:xfrm>
            <a:prstGeom prst="ellipse">
              <a:avLst/>
            </a:prstGeom>
            <a:solidFill>
              <a:srgbClr val="874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 smtClean="0">
                  <a:latin typeface="+mj-lt"/>
                  <a:ea typeface="標楷體" pitchFamily="65" charset="-120"/>
                </a:rPr>
                <a:t>2</a:t>
              </a:r>
              <a:endParaRPr lang="zh-TW" altLang="en-US" sz="2800" dirty="0"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23" name="Picture 8" descr="紅勾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81831" y="2957453"/>
            <a:ext cx="534987" cy="477838"/>
          </a:xfrm>
          <a:prstGeom prst="rect">
            <a:avLst/>
          </a:prstGeom>
          <a:noFill/>
        </p:spPr>
      </p:pic>
      <p:pic>
        <p:nvPicPr>
          <p:cNvPr id="24" name="Picture 8" descr="紅勾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93431" y="2957453"/>
            <a:ext cx="534987" cy="477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412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445-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t="43278" r="8337" b="33045"/>
          <a:stretch/>
        </p:blipFill>
        <p:spPr bwMode="auto">
          <a:xfrm>
            <a:off x="395536" y="2564904"/>
            <a:ext cx="7692867" cy="314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P32</a:t>
            </a:r>
            <a:endParaRPr lang="en-US" altLang="zh-TW" dirty="0"/>
          </a:p>
        </p:txBody>
      </p:sp>
      <p:grpSp>
        <p:nvGrpSpPr>
          <p:cNvPr id="14" name="群組 13"/>
          <p:cNvGrpSpPr/>
          <p:nvPr/>
        </p:nvGrpSpPr>
        <p:grpSpPr>
          <a:xfrm>
            <a:off x="1331640" y="2844538"/>
            <a:ext cx="1920628" cy="523220"/>
            <a:chOff x="1598686" y="2852936"/>
            <a:chExt cx="1920628" cy="523220"/>
          </a:xfrm>
        </p:grpSpPr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1598686" y="2852936"/>
              <a:ext cx="1920628" cy="52322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63538" indent="-363538"/>
              <a:r>
                <a:rPr lang="zh-TW" altLang="en-US" sz="2800" dirty="0" smtClean="0"/>
                <a:t>     氣泡</a:t>
              </a:r>
              <a:r>
                <a:rPr lang="zh-TW" altLang="en-US" sz="2800" dirty="0"/>
                <a:t>袋</a:t>
              </a:r>
              <a:endParaRPr lang="zh-TW" altLang="en-US" sz="2800" dirty="0">
                <a:latin typeface="標楷體" pitchFamily="65" charset="-120"/>
              </a:endParaRPr>
            </a:p>
          </p:txBody>
        </p:sp>
        <p:sp>
          <p:nvSpPr>
            <p:cNvPr id="16" name="橢圓 15"/>
            <p:cNvSpPr/>
            <p:nvPr/>
          </p:nvSpPr>
          <p:spPr>
            <a:xfrm>
              <a:off x="1670694" y="2937990"/>
              <a:ext cx="414666" cy="414666"/>
            </a:xfrm>
            <a:prstGeom prst="ellipse">
              <a:avLst/>
            </a:prstGeom>
            <a:solidFill>
              <a:srgbClr val="874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 smtClean="0">
                  <a:latin typeface="+mj-lt"/>
                  <a:ea typeface="標楷體" pitchFamily="65" charset="-120"/>
                </a:rPr>
                <a:t>3</a:t>
              </a:r>
              <a:endParaRPr lang="zh-TW" altLang="en-US" sz="2800" dirty="0"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17" name="Picture 8" descr="紅勾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2847311"/>
            <a:ext cx="534987" cy="477838"/>
          </a:xfrm>
          <a:prstGeom prst="rect">
            <a:avLst/>
          </a:prstGeom>
          <a:noFill/>
        </p:spPr>
      </p:pic>
      <p:grpSp>
        <p:nvGrpSpPr>
          <p:cNvPr id="18" name="群組 17"/>
          <p:cNvGrpSpPr/>
          <p:nvPr/>
        </p:nvGrpSpPr>
        <p:grpSpPr>
          <a:xfrm>
            <a:off x="5040040" y="2844538"/>
            <a:ext cx="1920628" cy="523220"/>
            <a:chOff x="1598686" y="2852936"/>
            <a:chExt cx="1920628" cy="523220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1598686" y="2852936"/>
              <a:ext cx="1920628" cy="52322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63538" indent="-363538"/>
              <a:r>
                <a:rPr lang="zh-TW" altLang="en-US" sz="2800" dirty="0" smtClean="0"/>
                <a:t>     摩天</a:t>
              </a:r>
              <a:r>
                <a:rPr lang="zh-TW" altLang="en-US" sz="2800" dirty="0"/>
                <a:t>輪</a:t>
              </a:r>
              <a:endParaRPr lang="zh-TW" altLang="en-US" sz="2800" dirty="0">
                <a:latin typeface="標楷體" pitchFamily="65" charset="-120"/>
              </a:endParaRPr>
            </a:p>
          </p:txBody>
        </p:sp>
        <p:sp>
          <p:nvSpPr>
            <p:cNvPr id="20" name="橢圓 19"/>
            <p:cNvSpPr/>
            <p:nvPr/>
          </p:nvSpPr>
          <p:spPr>
            <a:xfrm>
              <a:off x="1670694" y="2937990"/>
              <a:ext cx="414666" cy="414666"/>
            </a:xfrm>
            <a:prstGeom prst="ellipse">
              <a:avLst/>
            </a:prstGeom>
            <a:solidFill>
              <a:srgbClr val="874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 smtClean="0">
                  <a:latin typeface="+mj-lt"/>
                  <a:ea typeface="標楷體" pitchFamily="65" charset="-120"/>
                </a:rPr>
                <a:t>4</a:t>
              </a:r>
              <a:endParaRPr lang="zh-TW" altLang="en-US" sz="2800" dirty="0"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625203" y="549275"/>
            <a:ext cx="7872685" cy="1943621"/>
            <a:chOff x="625203" y="549275"/>
            <a:chExt cx="7872685" cy="1943621"/>
          </a:xfrm>
        </p:grpSpPr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646113" y="1412875"/>
              <a:ext cx="785177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57188" indent="-357188"/>
              <a:r>
                <a:rPr lang="en-US" altLang="zh-TW" dirty="0" smtClean="0"/>
                <a:t>6.</a:t>
              </a:r>
              <a:r>
                <a:rPr lang="zh-TW" altLang="en-US" dirty="0" smtClean="0"/>
                <a:t>下列</a:t>
              </a:r>
              <a:r>
                <a:rPr lang="zh-TW" altLang="en-US" dirty="0"/>
                <a:t>哪些物品會應用到空氣</a:t>
              </a:r>
              <a:r>
                <a:rPr lang="zh-TW" altLang="en-US" dirty="0" smtClean="0"/>
                <a:t>的特性</a:t>
              </a:r>
              <a:r>
                <a:rPr lang="zh-TW" altLang="en-US" dirty="0"/>
                <a:t>？請</a:t>
              </a:r>
              <a:r>
                <a:rPr lang="zh-TW" altLang="en-US" dirty="0" smtClean="0"/>
                <a:t>在</a:t>
              </a:r>
              <a:r>
                <a:rPr lang="en-US" altLang="zh-TW" dirty="0" smtClean="0"/>
                <a:t/>
              </a:r>
              <a:br>
                <a:rPr lang="en-US" altLang="zh-TW" dirty="0" smtClean="0"/>
              </a:br>
              <a:r>
                <a:rPr lang="zh-TW" altLang="en-US" dirty="0" smtClean="0"/>
                <a:t>　 中</a:t>
              </a:r>
              <a:r>
                <a:rPr lang="zh-TW" altLang="en-US" dirty="0"/>
                <a:t>打 </a:t>
              </a:r>
              <a:r>
                <a:rPr lang="zh-TW" altLang="en-US" dirty="0" smtClean="0"/>
                <a:t>　。</a:t>
              </a:r>
              <a:endParaRPr lang="zh-TW" altLang="en-US" dirty="0">
                <a:latin typeface="標楷體" pitchFamily="65" charset="-120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403350" y="549275"/>
              <a:ext cx="7054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TW" altLang="en-US" sz="3600" b="1" dirty="0">
                  <a:solidFill>
                    <a:srgbClr val="FF9933"/>
                  </a:solidFill>
                </a:rPr>
                <a:t>空氣的應用</a:t>
              </a:r>
            </a:p>
          </p:txBody>
        </p:sp>
        <p:pic>
          <p:nvPicPr>
            <p:cNvPr id="31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5203" y="551657"/>
              <a:ext cx="706437" cy="706437"/>
            </a:xfrm>
            <a:prstGeom prst="rect">
              <a:avLst/>
            </a:prstGeom>
            <a:noFill/>
          </p:spPr>
        </p:pic>
        <p:pic>
          <p:nvPicPr>
            <p:cNvPr id="32" name="Picture 8" descr="黑勾勾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55776" y="1967434"/>
              <a:ext cx="503237" cy="525462"/>
            </a:xfrm>
            <a:prstGeom prst="rect">
              <a:avLst/>
            </a:prstGeom>
            <a:noFill/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895426"/>
              <a:ext cx="573210" cy="59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08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445-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t="67188" r="8337" b="3024"/>
          <a:stretch/>
        </p:blipFill>
        <p:spPr bwMode="auto">
          <a:xfrm>
            <a:off x="395536" y="2780928"/>
            <a:ext cx="769286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P32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1331640" y="2996952"/>
            <a:ext cx="1920628" cy="523220"/>
            <a:chOff x="1598686" y="2852936"/>
            <a:chExt cx="1920628" cy="523220"/>
          </a:xfrm>
        </p:grpSpPr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1598686" y="2852936"/>
              <a:ext cx="1920628" cy="52322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63538" indent="-363538"/>
              <a:r>
                <a:rPr lang="zh-TW" altLang="en-US" sz="2800" dirty="0" smtClean="0"/>
                <a:t>     水車</a:t>
              </a:r>
              <a:endParaRPr lang="zh-TW" altLang="en-US" sz="2800" dirty="0">
                <a:latin typeface="標楷體" pitchFamily="65" charset="-120"/>
              </a:endParaRPr>
            </a:p>
          </p:txBody>
        </p:sp>
        <p:sp>
          <p:nvSpPr>
            <p:cNvPr id="23" name="橢圓 22"/>
            <p:cNvSpPr/>
            <p:nvPr/>
          </p:nvSpPr>
          <p:spPr>
            <a:xfrm>
              <a:off x="1670694" y="2937990"/>
              <a:ext cx="414666" cy="414666"/>
            </a:xfrm>
            <a:prstGeom prst="ellipse">
              <a:avLst/>
            </a:prstGeom>
            <a:solidFill>
              <a:srgbClr val="874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 smtClean="0">
                  <a:latin typeface="+mj-lt"/>
                  <a:ea typeface="標楷體" pitchFamily="65" charset="-120"/>
                </a:rPr>
                <a:t>5</a:t>
              </a:r>
              <a:endParaRPr lang="zh-TW" altLang="en-US" sz="2800" dirty="0"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5040040" y="2996952"/>
            <a:ext cx="2124248" cy="523220"/>
            <a:chOff x="1598686" y="2852936"/>
            <a:chExt cx="2124248" cy="523220"/>
          </a:xfrm>
        </p:grpSpPr>
        <p:sp>
          <p:nvSpPr>
            <p:cNvPr id="25" name="Rectangle 3"/>
            <p:cNvSpPr>
              <a:spLocks noChangeArrowheads="1"/>
            </p:cNvSpPr>
            <p:nvPr/>
          </p:nvSpPr>
          <p:spPr bwMode="auto">
            <a:xfrm>
              <a:off x="1598686" y="2852936"/>
              <a:ext cx="2124248" cy="52322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63538" indent="-363538"/>
              <a:r>
                <a:rPr lang="zh-TW" altLang="en-US" sz="2800" dirty="0" smtClean="0"/>
                <a:t>     皮球</a:t>
              </a:r>
              <a:r>
                <a:rPr lang="zh-TW" altLang="en-US" sz="2800" dirty="0"/>
                <a:t>充氣</a:t>
              </a:r>
              <a:endParaRPr lang="zh-TW" altLang="en-US" sz="2800" dirty="0">
                <a:latin typeface="標楷體" pitchFamily="65" charset="-120"/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1670694" y="2937990"/>
              <a:ext cx="414666" cy="414666"/>
            </a:xfrm>
            <a:prstGeom prst="ellipse">
              <a:avLst/>
            </a:prstGeom>
            <a:solidFill>
              <a:srgbClr val="874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 smtClean="0">
                  <a:latin typeface="+mj-lt"/>
                  <a:ea typeface="標楷體" pitchFamily="65" charset="-120"/>
                </a:rPr>
                <a:t>6</a:t>
              </a:r>
              <a:endParaRPr lang="zh-TW" altLang="en-US" sz="2800" dirty="0"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27" name="Picture 8" descr="紅勾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984" y="3050420"/>
            <a:ext cx="534987" cy="477838"/>
          </a:xfrm>
          <a:prstGeom prst="rect">
            <a:avLst/>
          </a:prstGeom>
          <a:noFill/>
        </p:spPr>
      </p:pic>
      <p:grpSp>
        <p:nvGrpSpPr>
          <p:cNvPr id="28" name="群組 27"/>
          <p:cNvGrpSpPr/>
          <p:nvPr/>
        </p:nvGrpSpPr>
        <p:grpSpPr>
          <a:xfrm>
            <a:off x="625203" y="549275"/>
            <a:ext cx="7872685" cy="1943621"/>
            <a:chOff x="625203" y="549275"/>
            <a:chExt cx="7872685" cy="1943621"/>
          </a:xfrm>
        </p:grpSpPr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646113" y="1412875"/>
              <a:ext cx="785177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57188" indent="-357188"/>
              <a:r>
                <a:rPr lang="en-US" altLang="zh-TW" dirty="0" smtClean="0"/>
                <a:t>6.</a:t>
              </a:r>
              <a:r>
                <a:rPr lang="zh-TW" altLang="en-US" dirty="0" smtClean="0"/>
                <a:t>下列</a:t>
              </a:r>
              <a:r>
                <a:rPr lang="zh-TW" altLang="en-US" dirty="0"/>
                <a:t>哪些物品會應用到空氣</a:t>
              </a:r>
              <a:r>
                <a:rPr lang="zh-TW" altLang="en-US" dirty="0" smtClean="0"/>
                <a:t>的特性</a:t>
              </a:r>
              <a:r>
                <a:rPr lang="zh-TW" altLang="en-US" dirty="0"/>
                <a:t>？請</a:t>
              </a:r>
              <a:r>
                <a:rPr lang="zh-TW" altLang="en-US" dirty="0" smtClean="0"/>
                <a:t>在</a:t>
              </a:r>
              <a:r>
                <a:rPr lang="en-US" altLang="zh-TW" dirty="0" smtClean="0"/>
                <a:t/>
              </a:r>
              <a:br>
                <a:rPr lang="en-US" altLang="zh-TW" dirty="0" smtClean="0"/>
              </a:br>
              <a:r>
                <a:rPr lang="zh-TW" altLang="en-US" dirty="0" smtClean="0"/>
                <a:t>　 中</a:t>
              </a:r>
              <a:r>
                <a:rPr lang="zh-TW" altLang="en-US" dirty="0"/>
                <a:t>打 </a:t>
              </a:r>
              <a:r>
                <a:rPr lang="zh-TW" altLang="en-US" dirty="0" smtClean="0"/>
                <a:t>　。</a:t>
              </a:r>
              <a:endParaRPr lang="zh-TW" altLang="en-US" dirty="0">
                <a:latin typeface="標楷體" pitchFamily="65" charset="-120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403350" y="549275"/>
              <a:ext cx="7054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TW" altLang="en-US" sz="3600" b="1" dirty="0">
                  <a:solidFill>
                    <a:srgbClr val="FF9933"/>
                  </a:solidFill>
                </a:rPr>
                <a:t>空氣的應用</a:t>
              </a:r>
            </a:p>
          </p:txBody>
        </p:sp>
        <p:pic>
          <p:nvPicPr>
            <p:cNvPr id="31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5203" y="551657"/>
              <a:ext cx="706437" cy="706437"/>
            </a:xfrm>
            <a:prstGeom prst="rect">
              <a:avLst/>
            </a:prstGeom>
            <a:noFill/>
          </p:spPr>
        </p:pic>
        <p:pic>
          <p:nvPicPr>
            <p:cNvPr id="32" name="Picture 8" descr="黑勾勾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55776" y="1967434"/>
              <a:ext cx="503237" cy="525462"/>
            </a:xfrm>
            <a:prstGeom prst="rect">
              <a:avLst/>
            </a:prstGeom>
            <a:noFill/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895426"/>
              <a:ext cx="573210" cy="59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9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7506766" cy="326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P33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25203" y="549275"/>
            <a:ext cx="7872685" cy="1940818"/>
            <a:chOff x="625203" y="549275"/>
            <a:chExt cx="7872685" cy="1940818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auto">
            <a:xfrm>
              <a:off x="646113" y="1412875"/>
              <a:ext cx="785177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57188" indent="-357188"/>
              <a:r>
                <a:rPr lang="en-US" altLang="zh-TW" dirty="0" smtClean="0"/>
                <a:t>7.</a:t>
              </a:r>
              <a:r>
                <a:rPr lang="zh-TW" altLang="en-US" dirty="0" smtClean="0"/>
                <a:t>空氣</a:t>
              </a:r>
              <a:r>
                <a:rPr lang="zh-TW" altLang="en-US" dirty="0"/>
                <a:t>的流動會形成風，從哪</a:t>
              </a:r>
              <a:r>
                <a:rPr lang="zh-TW" altLang="en-US" dirty="0" smtClean="0"/>
                <a:t>些現象</a:t>
              </a:r>
              <a:r>
                <a:rPr lang="zh-TW" altLang="en-US" dirty="0"/>
                <a:t>可以知道有風？請</a:t>
              </a:r>
              <a:r>
                <a:rPr lang="zh-TW" altLang="en-US" dirty="0" smtClean="0"/>
                <a:t>在　   </a:t>
              </a:r>
              <a:r>
                <a:rPr lang="zh-TW" altLang="en-US" dirty="0"/>
                <a:t>中</a:t>
              </a:r>
              <a:r>
                <a:rPr lang="zh-TW" altLang="en-US" dirty="0" smtClean="0"/>
                <a:t>打　。</a:t>
              </a:r>
              <a:endParaRPr lang="zh-TW" altLang="en-US" dirty="0">
                <a:latin typeface="標楷體" pitchFamily="65" charset="-12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>
              <a:off x="1403350" y="549275"/>
              <a:ext cx="7054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TW" altLang="en-US" sz="3600" b="1" dirty="0">
                  <a:solidFill>
                    <a:srgbClr val="FF9933"/>
                  </a:solidFill>
                </a:rPr>
                <a:t>察覺風吹來時的現象</a:t>
              </a:r>
            </a:p>
          </p:txBody>
        </p:sp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5203" y="551657"/>
              <a:ext cx="706437" cy="706437"/>
            </a:xfrm>
            <a:prstGeom prst="rect">
              <a:avLst/>
            </a:prstGeom>
            <a:noFill/>
          </p:spPr>
        </p:pic>
        <p:pic>
          <p:nvPicPr>
            <p:cNvPr id="6152" name="Picture 8" descr="黑勾勾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02075" y="1916832"/>
              <a:ext cx="503237" cy="525462"/>
            </a:xfrm>
            <a:prstGeom prst="rect">
              <a:avLst/>
            </a:prstGeom>
            <a:noFill/>
          </p:spPr>
        </p:pic>
        <p:sp>
          <p:nvSpPr>
            <p:cNvPr id="25" name="矩形 24"/>
            <p:cNvSpPr/>
            <p:nvPr/>
          </p:nvSpPr>
          <p:spPr>
            <a:xfrm>
              <a:off x="3697201" y="1988840"/>
              <a:ext cx="453454" cy="453454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6" name="Picture 8" descr="紅勾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92723" y="2904033"/>
            <a:ext cx="534987" cy="477838"/>
          </a:xfrm>
          <a:prstGeom prst="rect">
            <a:avLst/>
          </a:prstGeom>
          <a:noFill/>
        </p:spPr>
      </p:pic>
      <p:cxnSp>
        <p:nvCxnSpPr>
          <p:cNvPr id="4" name="直線接點 3"/>
          <p:cNvCxnSpPr/>
          <p:nvPr/>
        </p:nvCxnSpPr>
        <p:spPr>
          <a:xfrm>
            <a:off x="4637630" y="2688009"/>
            <a:ext cx="0" cy="33180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79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" b="50000"/>
          <a:stretch/>
        </p:blipFill>
        <p:spPr bwMode="auto">
          <a:xfrm>
            <a:off x="982092" y="2694758"/>
            <a:ext cx="7406332" cy="319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P33</a:t>
            </a:r>
            <a:endParaRPr lang="en-US" altLang="zh-TW" dirty="0"/>
          </a:p>
        </p:txBody>
      </p:sp>
      <p:pic>
        <p:nvPicPr>
          <p:cNvPr id="16" name="Picture 8" descr="紅勾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2532" y="2959474"/>
            <a:ext cx="534987" cy="477838"/>
          </a:xfrm>
          <a:prstGeom prst="rect">
            <a:avLst/>
          </a:prstGeom>
          <a:noFill/>
        </p:spPr>
      </p:pic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cxnSp>
        <p:nvCxnSpPr>
          <p:cNvPr id="22" name="直線接點 21"/>
          <p:cNvCxnSpPr/>
          <p:nvPr/>
        </p:nvCxnSpPr>
        <p:spPr>
          <a:xfrm>
            <a:off x="4685258" y="2708920"/>
            <a:ext cx="0" cy="33180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/>
          <p:cNvGrpSpPr/>
          <p:nvPr/>
        </p:nvGrpSpPr>
        <p:grpSpPr>
          <a:xfrm>
            <a:off x="625203" y="549275"/>
            <a:ext cx="7872685" cy="1940818"/>
            <a:chOff x="625203" y="549275"/>
            <a:chExt cx="7872685" cy="1940818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646113" y="1412875"/>
              <a:ext cx="785177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57188" indent="-357188"/>
              <a:r>
                <a:rPr lang="en-US" altLang="zh-TW" dirty="0" smtClean="0"/>
                <a:t>7.</a:t>
              </a:r>
              <a:r>
                <a:rPr lang="zh-TW" altLang="en-US" dirty="0" smtClean="0"/>
                <a:t>空氣</a:t>
              </a:r>
              <a:r>
                <a:rPr lang="zh-TW" altLang="en-US" dirty="0"/>
                <a:t>的流動會形成風，從哪</a:t>
              </a:r>
              <a:r>
                <a:rPr lang="zh-TW" altLang="en-US" dirty="0" smtClean="0"/>
                <a:t>些現象</a:t>
              </a:r>
              <a:r>
                <a:rPr lang="zh-TW" altLang="en-US" dirty="0"/>
                <a:t>可以知道有風？請</a:t>
              </a:r>
              <a:r>
                <a:rPr lang="zh-TW" altLang="en-US" dirty="0" smtClean="0"/>
                <a:t>在　   </a:t>
              </a:r>
              <a:r>
                <a:rPr lang="zh-TW" altLang="en-US" dirty="0"/>
                <a:t>中</a:t>
              </a:r>
              <a:r>
                <a:rPr lang="zh-TW" altLang="en-US" dirty="0" smtClean="0"/>
                <a:t>打　。</a:t>
              </a:r>
              <a:endParaRPr lang="zh-TW" altLang="en-US" dirty="0">
                <a:latin typeface="標楷體" pitchFamily="65" charset="-120"/>
              </a:endParaRPr>
            </a:p>
          </p:txBody>
        </p:sp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1403350" y="549275"/>
              <a:ext cx="7054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TW" altLang="en-US" sz="3600" b="1" dirty="0">
                  <a:solidFill>
                    <a:srgbClr val="FF9933"/>
                  </a:solidFill>
                </a:rPr>
                <a:t>察覺風吹來時的現象</a:t>
              </a:r>
            </a:p>
          </p:txBody>
        </p:sp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5203" y="551657"/>
              <a:ext cx="706437" cy="706437"/>
            </a:xfrm>
            <a:prstGeom prst="rect">
              <a:avLst/>
            </a:prstGeom>
            <a:noFill/>
          </p:spPr>
        </p:pic>
        <p:pic>
          <p:nvPicPr>
            <p:cNvPr id="27" name="Picture 8" descr="黑勾勾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02075" y="1916832"/>
              <a:ext cx="503237" cy="525462"/>
            </a:xfrm>
            <a:prstGeom prst="rect">
              <a:avLst/>
            </a:prstGeom>
            <a:noFill/>
          </p:spPr>
        </p:pic>
        <p:sp>
          <p:nvSpPr>
            <p:cNvPr id="28" name="矩形 27"/>
            <p:cNvSpPr/>
            <p:nvPr/>
          </p:nvSpPr>
          <p:spPr>
            <a:xfrm>
              <a:off x="3697201" y="1988840"/>
              <a:ext cx="453454" cy="453454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70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1507"/>
          <a:stretch/>
        </p:blipFill>
        <p:spPr bwMode="auto">
          <a:xfrm>
            <a:off x="838076" y="2750083"/>
            <a:ext cx="7406332" cy="319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P33</a:t>
            </a:r>
            <a:endParaRPr lang="en-US" altLang="zh-TW" dirty="0"/>
          </a:p>
        </p:txBody>
      </p:sp>
      <p:pic>
        <p:nvPicPr>
          <p:cNvPr id="17" name="Picture 8" descr="紅勾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177" y="3010173"/>
            <a:ext cx="534987" cy="477838"/>
          </a:xfrm>
          <a:prstGeom prst="rect">
            <a:avLst/>
          </a:prstGeom>
          <a:noFill/>
        </p:spPr>
      </p:pic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cxnSp>
        <p:nvCxnSpPr>
          <p:cNvPr id="22" name="直線接點 21"/>
          <p:cNvCxnSpPr/>
          <p:nvPr/>
        </p:nvCxnSpPr>
        <p:spPr>
          <a:xfrm>
            <a:off x="4548576" y="2708920"/>
            <a:ext cx="0" cy="33180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/>
          <p:cNvGrpSpPr/>
          <p:nvPr/>
        </p:nvGrpSpPr>
        <p:grpSpPr>
          <a:xfrm>
            <a:off x="625203" y="548680"/>
            <a:ext cx="7872685" cy="1940818"/>
            <a:chOff x="625203" y="549275"/>
            <a:chExt cx="7872685" cy="1940818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646113" y="1412875"/>
              <a:ext cx="785177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57188" indent="-357188"/>
              <a:r>
                <a:rPr lang="en-US" altLang="zh-TW" dirty="0" smtClean="0"/>
                <a:t>7.</a:t>
              </a:r>
              <a:r>
                <a:rPr lang="zh-TW" altLang="en-US" dirty="0" smtClean="0"/>
                <a:t>空氣</a:t>
              </a:r>
              <a:r>
                <a:rPr lang="zh-TW" altLang="en-US" dirty="0"/>
                <a:t>的流動會形成風，從哪</a:t>
              </a:r>
              <a:r>
                <a:rPr lang="zh-TW" altLang="en-US" dirty="0" smtClean="0"/>
                <a:t>些現象</a:t>
              </a:r>
              <a:r>
                <a:rPr lang="zh-TW" altLang="en-US" dirty="0"/>
                <a:t>可以知道有風？請</a:t>
              </a:r>
              <a:r>
                <a:rPr lang="zh-TW" altLang="en-US" dirty="0" smtClean="0"/>
                <a:t>在　   </a:t>
              </a:r>
              <a:r>
                <a:rPr lang="zh-TW" altLang="en-US" dirty="0"/>
                <a:t>中</a:t>
              </a:r>
              <a:r>
                <a:rPr lang="zh-TW" altLang="en-US" dirty="0" smtClean="0"/>
                <a:t>打　。</a:t>
              </a:r>
              <a:endParaRPr lang="zh-TW" altLang="en-US" dirty="0">
                <a:latin typeface="標楷體" pitchFamily="65" charset="-120"/>
              </a:endParaRPr>
            </a:p>
          </p:txBody>
        </p:sp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1403350" y="549275"/>
              <a:ext cx="7054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TW" altLang="en-US" sz="3600" b="1" dirty="0">
                  <a:solidFill>
                    <a:srgbClr val="FF9933"/>
                  </a:solidFill>
                </a:rPr>
                <a:t>察覺風吹來時的現象</a:t>
              </a:r>
            </a:p>
          </p:txBody>
        </p:sp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5203" y="551657"/>
              <a:ext cx="706437" cy="706437"/>
            </a:xfrm>
            <a:prstGeom prst="rect">
              <a:avLst/>
            </a:prstGeom>
            <a:noFill/>
          </p:spPr>
        </p:pic>
        <p:pic>
          <p:nvPicPr>
            <p:cNvPr id="27" name="Picture 8" descr="黑勾勾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02075" y="1916832"/>
              <a:ext cx="503237" cy="525462"/>
            </a:xfrm>
            <a:prstGeom prst="rect">
              <a:avLst/>
            </a:prstGeom>
            <a:noFill/>
          </p:spPr>
        </p:pic>
        <p:sp>
          <p:nvSpPr>
            <p:cNvPr id="28" name="矩形 27"/>
            <p:cNvSpPr/>
            <p:nvPr/>
          </p:nvSpPr>
          <p:spPr>
            <a:xfrm>
              <a:off x="3697201" y="1988840"/>
              <a:ext cx="453454" cy="453454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381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2-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20072" r="9068" b="54491"/>
          <a:stretch/>
        </p:blipFill>
        <p:spPr bwMode="auto">
          <a:xfrm>
            <a:off x="666916" y="2490093"/>
            <a:ext cx="8008771" cy="381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46113" y="1412875"/>
            <a:ext cx="78517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/>
            <a:r>
              <a:rPr lang="en-US" altLang="zh-TW" dirty="0" smtClean="0"/>
              <a:t>8.</a:t>
            </a:r>
            <a:r>
              <a:rPr lang="zh-TW" altLang="en-US" dirty="0" smtClean="0"/>
              <a:t>請用自製的風向風力計，測量兩天的風向與風力資料，並完成下面的紀錄表。</a:t>
            </a: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403350" y="549275"/>
            <a:ext cx="705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TW" altLang="en-US" sz="3600" b="1" dirty="0">
                <a:solidFill>
                  <a:srgbClr val="FF9933"/>
                </a:solidFill>
              </a:rPr>
              <a:t>測量風向與風力</a:t>
            </a: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203" y="551657"/>
            <a:ext cx="706437" cy="706437"/>
          </a:xfrm>
          <a:prstGeom prst="rect">
            <a:avLst/>
          </a:prstGeom>
          <a:noFill/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P34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043608" y="3051538"/>
            <a:ext cx="1080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地點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5874017" y="2834933"/>
            <a:ext cx="2658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 smtClean="0"/>
              <a:t>_</a:t>
            </a:r>
            <a:r>
              <a:rPr lang="en-US" altLang="zh-TW" sz="2800" dirty="0"/>
              <a:t>_</a:t>
            </a:r>
            <a:r>
              <a:rPr lang="en-US" altLang="zh-TW" sz="2800" dirty="0" smtClean="0"/>
              <a:t>_</a:t>
            </a:r>
            <a:r>
              <a:rPr lang="zh-TW" altLang="en-US" sz="2800" dirty="0" smtClean="0"/>
              <a:t>月 </a:t>
            </a:r>
            <a:r>
              <a:rPr lang="en-US" altLang="zh-TW" sz="2800" dirty="0" smtClean="0"/>
              <a:t>_</a:t>
            </a:r>
            <a:r>
              <a:rPr lang="en-US" altLang="zh-TW" sz="2800" dirty="0"/>
              <a:t>_</a:t>
            </a:r>
            <a:r>
              <a:rPr lang="en-US" altLang="zh-TW" sz="2800" dirty="0" smtClean="0"/>
              <a:t>_</a:t>
            </a:r>
            <a:r>
              <a:rPr lang="zh-TW" altLang="en-US" sz="2800" dirty="0" smtClean="0"/>
              <a:t>日</a:t>
            </a:r>
            <a:endParaRPr lang="zh-TW" altLang="en-US" sz="2800" dirty="0"/>
          </a:p>
          <a:p>
            <a:r>
              <a:rPr lang="en-US" altLang="zh-TW" sz="2800" dirty="0" smtClean="0"/>
              <a:t>_</a:t>
            </a:r>
            <a:r>
              <a:rPr lang="en-US" altLang="zh-TW" sz="2800" dirty="0"/>
              <a:t>_</a:t>
            </a:r>
            <a:r>
              <a:rPr lang="en-US" altLang="zh-TW" sz="2800" dirty="0" smtClean="0"/>
              <a:t>_</a:t>
            </a:r>
            <a:r>
              <a:rPr lang="zh-TW" altLang="en-US" sz="2800" dirty="0" smtClean="0"/>
              <a:t>時 </a:t>
            </a:r>
            <a:r>
              <a:rPr lang="en-US" altLang="zh-TW" sz="2800" dirty="0" smtClean="0"/>
              <a:t>_</a:t>
            </a:r>
            <a:r>
              <a:rPr lang="en-US" altLang="zh-TW" sz="2800" dirty="0"/>
              <a:t>_</a:t>
            </a:r>
            <a:r>
              <a:rPr lang="en-US" altLang="zh-TW" sz="2800" dirty="0" smtClean="0"/>
              <a:t>_</a:t>
            </a:r>
            <a:r>
              <a:rPr lang="zh-TW" altLang="en-US" sz="2800" dirty="0" smtClean="0"/>
              <a:t>分</a:t>
            </a:r>
            <a:endParaRPr lang="zh-TW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2771800" y="3060249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00FF"/>
                </a:solidFill>
              </a:rPr>
              <a:t>操場</a:t>
            </a:r>
          </a:p>
        </p:txBody>
      </p:sp>
      <p:sp>
        <p:nvSpPr>
          <p:cNvPr id="5" name="矩形 4"/>
          <p:cNvSpPr/>
          <p:nvPr/>
        </p:nvSpPr>
        <p:spPr>
          <a:xfrm>
            <a:off x="4716016" y="3060249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時間</a:t>
            </a:r>
          </a:p>
        </p:txBody>
      </p:sp>
      <p:sp>
        <p:nvSpPr>
          <p:cNvPr id="20" name="矩形 19"/>
          <p:cNvSpPr/>
          <p:nvPr/>
        </p:nvSpPr>
        <p:spPr>
          <a:xfrm>
            <a:off x="2168443" y="5148481"/>
            <a:ext cx="2547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（　　）風</a:t>
            </a:r>
            <a:endParaRPr lang="zh-TW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5840851" y="5148481"/>
            <a:ext cx="2547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（　　）風</a:t>
            </a:r>
            <a:endParaRPr lang="zh-TW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4716016" y="4572417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風向</a:t>
            </a:r>
            <a:endParaRPr lang="zh-TW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1058416" y="4572417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風力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6191210" y="3844890"/>
            <a:ext cx="1631217" cy="1528326"/>
            <a:chOff x="6191210" y="3697868"/>
            <a:chExt cx="1631217" cy="1528326"/>
          </a:xfrm>
        </p:grpSpPr>
        <p:sp>
          <p:nvSpPr>
            <p:cNvPr id="24" name="矩形 23"/>
            <p:cNvSpPr/>
            <p:nvPr/>
          </p:nvSpPr>
          <p:spPr>
            <a:xfrm>
              <a:off x="6734949" y="3697868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北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7278688" y="4221088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東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712724" y="470297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南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191210" y="421900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西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2824837" y="5148481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弱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444208" y="5148481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北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02807" y="2852936"/>
            <a:ext cx="558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0000FF"/>
                </a:solidFill>
              </a:rPr>
              <a:t>11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139286" y="285293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0000FF"/>
                </a:solidFill>
              </a:rPr>
              <a:t>4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002807" y="3284984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0000FF"/>
                </a:solidFill>
              </a:rPr>
              <a:t>10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020272" y="3284984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0000FF"/>
                </a:solidFill>
              </a:rPr>
              <a:t>10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7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5" b="4911"/>
          <a:stretch/>
        </p:blipFill>
        <p:spPr bwMode="auto">
          <a:xfrm>
            <a:off x="0" y="0"/>
            <a:ext cx="9159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508626" y="548680"/>
            <a:ext cx="8126748" cy="3046988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TW" altLang="en-US" dirty="0" smtClean="0"/>
              <a:t>　　</a:t>
            </a:r>
            <a:r>
              <a:rPr lang="zh-TW" altLang="en-US" dirty="0" smtClean="0">
                <a:solidFill>
                  <a:srgbClr val="0000FF"/>
                </a:solidFill>
              </a:rPr>
              <a:t>空氣</a:t>
            </a:r>
            <a:r>
              <a:rPr lang="zh-TW" altLang="en-US" dirty="0">
                <a:solidFill>
                  <a:srgbClr val="0000FF"/>
                </a:solidFill>
              </a:rPr>
              <a:t>流動會形成風</a:t>
            </a:r>
            <a:r>
              <a:rPr lang="zh-TW" altLang="en-US" dirty="0"/>
              <a:t>，風吹</a:t>
            </a:r>
            <a:r>
              <a:rPr lang="zh-TW" altLang="en-US" dirty="0" smtClean="0"/>
              <a:t>過來</a:t>
            </a:r>
            <a:r>
              <a:rPr lang="zh-TW" altLang="en-US" dirty="0"/>
              <a:t>的方向就是</a:t>
            </a:r>
            <a:r>
              <a:rPr lang="zh-TW" altLang="en-US" dirty="0">
                <a:solidFill>
                  <a:srgbClr val="0000FF"/>
                </a:solidFill>
              </a:rPr>
              <a:t>風向</a:t>
            </a:r>
            <a:r>
              <a:rPr lang="zh-TW" altLang="en-US" dirty="0"/>
              <a:t>，可以利用</a:t>
            </a:r>
            <a:r>
              <a:rPr lang="zh-TW" altLang="en-US" dirty="0" smtClean="0"/>
              <a:t>指北</a:t>
            </a:r>
            <a:r>
              <a:rPr lang="zh-TW" altLang="en-US" dirty="0"/>
              <a:t>針來找出風向。風車轉動的</a:t>
            </a:r>
            <a:r>
              <a:rPr lang="zh-TW" altLang="en-US" dirty="0" smtClean="0"/>
              <a:t>快慢</a:t>
            </a:r>
            <a:r>
              <a:rPr lang="zh-TW" altLang="en-US" dirty="0"/>
              <a:t>、旗子隨風飛舞的高低，都</a:t>
            </a:r>
            <a:r>
              <a:rPr lang="zh-TW" altLang="en-US" dirty="0" smtClean="0"/>
              <a:t>能讓</a:t>
            </a:r>
            <a:r>
              <a:rPr lang="zh-TW" altLang="en-US" dirty="0"/>
              <a:t>我們感覺到風的強弱，風的</a:t>
            </a:r>
            <a:r>
              <a:rPr lang="zh-TW" altLang="en-US" dirty="0" smtClean="0"/>
              <a:t>強弱</a:t>
            </a:r>
            <a:r>
              <a:rPr lang="zh-TW" altLang="en-US" dirty="0"/>
              <a:t>稱為</a:t>
            </a:r>
            <a:r>
              <a:rPr lang="zh-TW" altLang="en-US" dirty="0">
                <a:solidFill>
                  <a:srgbClr val="0000FF"/>
                </a:solidFill>
              </a:rPr>
              <a:t>風力</a:t>
            </a:r>
            <a:r>
              <a:rPr lang="zh-TW" altLang="en-US" dirty="0"/>
              <a:t>，利用風力可以</a:t>
            </a:r>
            <a:r>
              <a:rPr lang="zh-TW" altLang="en-US" dirty="0" smtClean="0"/>
              <a:t>轉動風車</a:t>
            </a:r>
            <a:r>
              <a:rPr lang="zh-TW" altLang="en-US" dirty="0"/>
              <a:t>、放風箏、玩風帆、進行</a:t>
            </a:r>
            <a:r>
              <a:rPr lang="zh-TW" altLang="en-US" dirty="0" smtClean="0"/>
              <a:t>風力發電</a:t>
            </a:r>
            <a:r>
              <a:rPr lang="zh-TW" altLang="en-US" dirty="0"/>
              <a:t>等活動。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P26</a:t>
            </a:r>
            <a:endParaRPr lang="en-US" altLang="zh-TW" dirty="0"/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1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4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95536" y="3836372"/>
            <a:ext cx="7488832" cy="1176804"/>
            <a:chOff x="1088616" y="1255827"/>
            <a:chExt cx="7488832" cy="1176804"/>
          </a:xfrm>
        </p:grpSpPr>
        <p:sp>
          <p:nvSpPr>
            <p:cNvPr id="16" name="矩形: 圓角 12">
              <a:extLst>
                <a:ext uri="{FF2B5EF4-FFF2-40B4-BE49-F238E27FC236}">
                  <a16:creationId xmlns="" xmlns:a16="http://schemas.microsoft.com/office/drawing/2014/main" id="{F5CB5404-1FCA-4827-B7F1-D62D9BBABF2A}"/>
                </a:ext>
              </a:extLst>
            </p:cNvPr>
            <p:cNvSpPr/>
            <p:nvPr/>
          </p:nvSpPr>
          <p:spPr>
            <a:xfrm>
              <a:off x="1923545" y="1255827"/>
              <a:ext cx="6653903" cy="1064966"/>
            </a:xfrm>
            <a:prstGeom prst="roundRect">
              <a:avLst>
                <a:gd name="adj" fmla="val 13290"/>
              </a:avLst>
            </a:prstGeom>
            <a:solidFill>
              <a:srgbClr val="FBD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dirty="0" smtClean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   在</a:t>
              </a:r>
              <a:r>
                <a:rPr lang="zh-TW" altLang="en-US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海邊，有時候</a:t>
              </a:r>
              <a:r>
                <a:rPr lang="zh-TW" altLang="en-US" dirty="0" smtClean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會看到</a:t>
              </a:r>
              <a:r>
                <a:rPr lang="zh-TW" altLang="en-US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大大的</a:t>
              </a:r>
              <a:r>
                <a:rPr lang="zh-TW" altLang="en-US" dirty="0" smtClean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風 </a:t>
              </a:r>
              <a:r>
                <a:rPr lang="en-US" altLang="zh-TW" dirty="0" smtClean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/>
              </a:r>
              <a:br>
                <a:rPr lang="en-US" altLang="zh-TW" dirty="0" smtClean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</a:br>
              <a:r>
                <a:rPr lang="zh-TW" altLang="en-US" dirty="0" smtClean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   力發電機</a:t>
              </a:r>
              <a:r>
                <a:rPr lang="zh-TW" altLang="en-US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在轉動。</a:t>
              </a:r>
              <a:endParaRPr lang="zh-TW" altLang="en-US" baseline="0" dirty="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17" name="Picture 4" descr="C:\Users\user\Desktop\02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207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340" b="67541"/>
            <a:stretch/>
          </p:blipFill>
          <p:spPr bwMode="auto">
            <a:xfrm>
              <a:off x="1088616" y="1271165"/>
              <a:ext cx="1366908" cy="116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群組 17"/>
          <p:cNvGrpSpPr/>
          <p:nvPr/>
        </p:nvGrpSpPr>
        <p:grpSpPr>
          <a:xfrm>
            <a:off x="2508697" y="4981394"/>
            <a:ext cx="5375671" cy="1111902"/>
            <a:chOff x="3281289" y="4275427"/>
            <a:chExt cx="5375671" cy="1111902"/>
          </a:xfrm>
        </p:grpSpPr>
        <p:sp>
          <p:nvSpPr>
            <p:cNvPr id="19" name="矩形: 圓角 13">
              <a:extLst>
                <a:ext uri="{FF2B5EF4-FFF2-40B4-BE49-F238E27FC236}">
                  <a16:creationId xmlns="" xmlns:a16="http://schemas.microsoft.com/office/drawing/2014/main" id="{B4E37D85-9798-49BC-ACB9-BAD2781DDCAC}"/>
                </a:ext>
              </a:extLst>
            </p:cNvPr>
            <p:cNvSpPr/>
            <p:nvPr/>
          </p:nvSpPr>
          <p:spPr>
            <a:xfrm>
              <a:off x="3281289" y="4343357"/>
              <a:ext cx="4675087" cy="1043972"/>
            </a:xfrm>
            <a:prstGeom prst="roundRect">
              <a:avLst>
                <a:gd name="adj" fmla="val 13290"/>
              </a:avLst>
            </a:prstGeom>
            <a:solidFill>
              <a:srgbClr val="FEE6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風力發電是</a:t>
              </a:r>
              <a:r>
                <a:rPr lang="zh-TW" altLang="en-US" dirty="0" smtClean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一種環保</a:t>
              </a:r>
              <a:r>
                <a:rPr lang="zh-TW" altLang="en-US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且沒有</a:t>
              </a:r>
              <a:r>
                <a:rPr lang="zh-TW" altLang="en-US" dirty="0" smtClean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汙染的</a:t>
              </a:r>
              <a:r>
                <a:rPr lang="zh-TW" altLang="en-US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能源。</a:t>
              </a:r>
              <a:endParaRPr lang="zh-TW" altLang="en-US" baseline="0" dirty="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20" name="Picture 4" descr="C:\Users\user\Desktop\02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207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50" r="86340"/>
            <a:stretch/>
          </p:blipFill>
          <p:spPr bwMode="auto">
            <a:xfrm flipH="1">
              <a:off x="7323379" y="4275427"/>
              <a:ext cx="1333581" cy="1111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445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P34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pic>
        <p:nvPicPr>
          <p:cNvPr id="13314" name="Picture 2" descr="C:\Users\user\Desktop\2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45335" r="9068" b="6566"/>
          <a:stretch/>
        </p:blipFill>
        <p:spPr bwMode="auto">
          <a:xfrm>
            <a:off x="395536" y="136527"/>
            <a:ext cx="7566084" cy="682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751406" y="376264"/>
            <a:ext cx="1020416" cy="55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地點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5314813" y="222278"/>
            <a:ext cx="2511478" cy="901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 smtClean="0"/>
              <a:t>_</a:t>
            </a:r>
            <a:r>
              <a:rPr lang="en-US" altLang="zh-TW" sz="2800" dirty="0"/>
              <a:t>_</a:t>
            </a:r>
            <a:r>
              <a:rPr lang="en-US" altLang="zh-TW" sz="2800" dirty="0" smtClean="0"/>
              <a:t>_</a:t>
            </a:r>
            <a:r>
              <a:rPr lang="zh-TW" altLang="en-US" sz="2800" dirty="0" smtClean="0"/>
              <a:t>月 </a:t>
            </a:r>
            <a:r>
              <a:rPr lang="en-US" altLang="zh-TW" sz="2800" dirty="0" smtClean="0"/>
              <a:t>_</a:t>
            </a:r>
            <a:r>
              <a:rPr lang="en-US" altLang="zh-TW" sz="2800" dirty="0"/>
              <a:t>_</a:t>
            </a:r>
            <a:r>
              <a:rPr lang="en-US" altLang="zh-TW" sz="2800" dirty="0" smtClean="0"/>
              <a:t>_</a:t>
            </a:r>
            <a:r>
              <a:rPr lang="zh-TW" altLang="en-US" sz="2800" dirty="0" smtClean="0"/>
              <a:t>日</a:t>
            </a:r>
            <a:endParaRPr lang="zh-TW" altLang="en-US" sz="2800" dirty="0"/>
          </a:p>
          <a:p>
            <a:r>
              <a:rPr lang="en-US" altLang="zh-TW" sz="2800" dirty="0" smtClean="0"/>
              <a:t>_</a:t>
            </a:r>
            <a:r>
              <a:rPr lang="en-US" altLang="zh-TW" sz="2800" dirty="0"/>
              <a:t>_</a:t>
            </a:r>
            <a:r>
              <a:rPr lang="en-US" altLang="zh-TW" sz="2800" dirty="0" smtClean="0"/>
              <a:t>_</a:t>
            </a:r>
            <a:r>
              <a:rPr lang="zh-TW" altLang="en-US" sz="2800" dirty="0" smtClean="0"/>
              <a:t>時 </a:t>
            </a:r>
            <a:r>
              <a:rPr lang="en-US" altLang="zh-TW" sz="2800" dirty="0" smtClean="0"/>
              <a:t>_</a:t>
            </a:r>
            <a:r>
              <a:rPr lang="en-US" altLang="zh-TW" sz="2800" dirty="0"/>
              <a:t>_</a:t>
            </a:r>
            <a:r>
              <a:rPr lang="en-US" altLang="zh-TW" sz="2800" dirty="0" smtClean="0"/>
              <a:t>_</a:t>
            </a:r>
            <a:r>
              <a:rPr lang="zh-TW" altLang="en-US" sz="2800" dirty="0" smtClean="0"/>
              <a:t>分</a:t>
            </a:r>
            <a:endParaRPr lang="zh-TW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2384072" y="384494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操場</a:t>
            </a:r>
          </a:p>
        </p:txBody>
      </p:sp>
      <p:sp>
        <p:nvSpPr>
          <p:cNvPr id="5" name="矩形 4"/>
          <p:cNvSpPr/>
          <p:nvPr/>
        </p:nvSpPr>
        <p:spPr>
          <a:xfrm>
            <a:off x="4139952" y="384494"/>
            <a:ext cx="949829" cy="55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時間</a:t>
            </a:r>
          </a:p>
        </p:txBody>
      </p:sp>
      <p:sp>
        <p:nvSpPr>
          <p:cNvPr id="20" name="矩形 19"/>
          <p:cNvSpPr/>
          <p:nvPr/>
        </p:nvSpPr>
        <p:spPr>
          <a:xfrm>
            <a:off x="1814066" y="2732533"/>
            <a:ext cx="2406755" cy="55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（　　）風</a:t>
            </a:r>
            <a:endParaRPr lang="zh-TW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5283480" y="2732533"/>
            <a:ext cx="2406755" cy="55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（　　）風</a:t>
            </a:r>
            <a:endParaRPr lang="zh-TW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4139952" y="1931530"/>
            <a:ext cx="949829" cy="55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風向</a:t>
            </a:r>
            <a:endParaRPr lang="zh-TW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765396" y="1931530"/>
            <a:ext cx="949829" cy="55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風力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5614473" y="1244218"/>
            <a:ext cx="1541051" cy="1443847"/>
            <a:chOff x="6191210" y="3697868"/>
            <a:chExt cx="1631217" cy="1528326"/>
          </a:xfrm>
        </p:grpSpPr>
        <p:sp>
          <p:nvSpPr>
            <p:cNvPr id="24" name="矩形 23"/>
            <p:cNvSpPr/>
            <p:nvPr/>
          </p:nvSpPr>
          <p:spPr>
            <a:xfrm>
              <a:off x="6734949" y="3697868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北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7278688" y="4221088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東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712724" y="470297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南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191210" y="421900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西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2434177" y="273253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強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24128" y="2732533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東</a:t>
            </a:r>
            <a:r>
              <a:rPr lang="zh-TW" altLang="en-US" dirty="0" smtClean="0">
                <a:solidFill>
                  <a:srgbClr val="FF0000"/>
                </a:solidFill>
              </a:rPr>
              <a:t>北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436484" y="222278"/>
            <a:ext cx="558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11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510144" y="2222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5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436484" y="63044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10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397709" y="63044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10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51406" y="3789040"/>
            <a:ext cx="1020416" cy="55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地點</a:t>
            </a:r>
            <a:endParaRPr lang="zh-TW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5314813" y="3573016"/>
            <a:ext cx="2511478" cy="901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 smtClean="0"/>
              <a:t>_</a:t>
            </a:r>
            <a:r>
              <a:rPr lang="en-US" altLang="zh-TW" sz="2800" dirty="0"/>
              <a:t>_</a:t>
            </a:r>
            <a:r>
              <a:rPr lang="en-US" altLang="zh-TW" sz="2800" dirty="0" smtClean="0"/>
              <a:t>_</a:t>
            </a:r>
            <a:r>
              <a:rPr lang="zh-TW" altLang="en-US" sz="2800" dirty="0" smtClean="0"/>
              <a:t>月 </a:t>
            </a:r>
            <a:r>
              <a:rPr lang="en-US" altLang="zh-TW" sz="2800" dirty="0" smtClean="0"/>
              <a:t>_</a:t>
            </a:r>
            <a:r>
              <a:rPr lang="en-US" altLang="zh-TW" sz="2800" dirty="0"/>
              <a:t>_</a:t>
            </a:r>
            <a:r>
              <a:rPr lang="en-US" altLang="zh-TW" sz="2800" dirty="0" smtClean="0"/>
              <a:t>_</a:t>
            </a:r>
            <a:r>
              <a:rPr lang="zh-TW" altLang="en-US" sz="2800" dirty="0" smtClean="0"/>
              <a:t>日</a:t>
            </a:r>
            <a:endParaRPr lang="zh-TW" altLang="en-US" sz="2800" dirty="0"/>
          </a:p>
          <a:p>
            <a:r>
              <a:rPr lang="en-US" altLang="zh-TW" sz="2800" dirty="0" smtClean="0"/>
              <a:t>_</a:t>
            </a:r>
            <a:r>
              <a:rPr lang="en-US" altLang="zh-TW" sz="2800" dirty="0"/>
              <a:t>_</a:t>
            </a:r>
            <a:r>
              <a:rPr lang="en-US" altLang="zh-TW" sz="2800" dirty="0" smtClean="0"/>
              <a:t>_</a:t>
            </a:r>
            <a:r>
              <a:rPr lang="zh-TW" altLang="en-US" sz="2800" dirty="0" smtClean="0"/>
              <a:t>時 </a:t>
            </a:r>
            <a:r>
              <a:rPr lang="en-US" altLang="zh-TW" sz="2800" dirty="0" smtClean="0"/>
              <a:t>_</a:t>
            </a:r>
            <a:r>
              <a:rPr lang="en-US" altLang="zh-TW" sz="2800" dirty="0"/>
              <a:t>_</a:t>
            </a:r>
            <a:r>
              <a:rPr lang="en-US" altLang="zh-TW" sz="2800" dirty="0" smtClean="0"/>
              <a:t>_</a:t>
            </a:r>
            <a:r>
              <a:rPr lang="zh-TW" altLang="en-US" sz="2800" dirty="0" smtClean="0"/>
              <a:t>分</a:t>
            </a:r>
            <a:endParaRPr lang="zh-TW" altLang="en-US" sz="2800" dirty="0"/>
          </a:p>
        </p:txBody>
      </p:sp>
      <p:sp>
        <p:nvSpPr>
          <p:cNvPr id="38" name="矩形 37"/>
          <p:cNvSpPr/>
          <p:nvPr/>
        </p:nvSpPr>
        <p:spPr>
          <a:xfrm>
            <a:off x="2384072" y="3789040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操場</a:t>
            </a:r>
          </a:p>
        </p:txBody>
      </p:sp>
      <p:sp>
        <p:nvSpPr>
          <p:cNvPr id="39" name="矩形 38"/>
          <p:cNvSpPr/>
          <p:nvPr/>
        </p:nvSpPr>
        <p:spPr>
          <a:xfrm>
            <a:off x="4139952" y="3797270"/>
            <a:ext cx="949829" cy="55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時間</a:t>
            </a:r>
          </a:p>
        </p:txBody>
      </p:sp>
      <p:sp>
        <p:nvSpPr>
          <p:cNvPr id="40" name="矩形 39"/>
          <p:cNvSpPr/>
          <p:nvPr/>
        </p:nvSpPr>
        <p:spPr>
          <a:xfrm>
            <a:off x="1814066" y="6087471"/>
            <a:ext cx="2406755" cy="55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（　　）風</a:t>
            </a:r>
            <a:endParaRPr lang="zh-TW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5283480" y="6087471"/>
            <a:ext cx="2406755" cy="55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（　　）風</a:t>
            </a:r>
            <a:endParaRPr lang="zh-TW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4139952" y="5286468"/>
            <a:ext cx="949829" cy="55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風向</a:t>
            </a:r>
            <a:endParaRPr lang="zh-TW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765396" y="5286468"/>
            <a:ext cx="949829" cy="55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風力</a:t>
            </a:r>
            <a:endParaRPr lang="zh-TW" altLang="en-US" dirty="0"/>
          </a:p>
        </p:txBody>
      </p:sp>
      <p:grpSp>
        <p:nvGrpSpPr>
          <p:cNvPr id="44" name="群組 43"/>
          <p:cNvGrpSpPr/>
          <p:nvPr/>
        </p:nvGrpSpPr>
        <p:grpSpPr>
          <a:xfrm>
            <a:off x="5614473" y="4599156"/>
            <a:ext cx="1541051" cy="1443847"/>
            <a:chOff x="6191210" y="3697868"/>
            <a:chExt cx="1631217" cy="1528326"/>
          </a:xfrm>
        </p:grpSpPr>
        <p:sp>
          <p:nvSpPr>
            <p:cNvPr id="45" name="矩形 44"/>
            <p:cNvSpPr/>
            <p:nvPr/>
          </p:nvSpPr>
          <p:spPr>
            <a:xfrm>
              <a:off x="6734949" y="3697868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北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7278688" y="4221088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東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6712724" y="470297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南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6191210" y="421900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西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>
            <a:off x="2434177" y="6087471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強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921181" y="6087471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北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436484" y="3590024"/>
            <a:ext cx="558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11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510144" y="35900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6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436484" y="399819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10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397709" y="399819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10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2886773" y="1491367"/>
            <a:ext cx="749123" cy="4942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/>
          <p:cNvCxnSpPr/>
          <p:nvPr/>
        </p:nvCxnSpPr>
        <p:spPr>
          <a:xfrm>
            <a:off x="2858807" y="4792169"/>
            <a:ext cx="749123" cy="4942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>
            <a:off x="6397709" y="1628800"/>
            <a:ext cx="292708" cy="3027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/>
          <p:nvPr/>
        </p:nvCxnSpPr>
        <p:spPr>
          <a:xfrm flipH="1">
            <a:off x="6374501" y="5013176"/>
            <a:ext cx="5249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9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/>
      <p:bldP spid="31" grpId="0"/>
      <p:bldP spid="32" grpId="0"/>
      <p:bldP spid="33" grpId="0"/>
      <p:bldP spid="34" grpId="0"/>
      <p:bldP spid="35" grpId="0"/>
      <p:bldP spid="3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92"/>
          <a:stretch/>
        </p:blipFill>
        <p:spPr bwMode="auto">
          <a:xfrm>
            <a:off x="467544" y="2496567"/>
            <a:ext cx="7447490" cy="44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46113" y="1412875"/>
            <a:ext cx="78517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/>
            <a:r>
              <a:rPr lang="en-US" altLang="zh-TW" dirty="0" smtClean="0"/>
              <a:t>9.</a:t>
            </a:r>
            <a:r>
              <a:rPr lang="zh-TW" altLang="en-US" dirty="0" smtClean="0"/>
              <a:t>請</a:t>
            </a:r>
            <a:r>
              <a:rPr lang="zh-TW" altLang="en-US" dirty="0"/>
              <a:t>根據下圖中紙條的飄動</a:t>
            </a:r>
            <a:r>
              <a:rPr lang="zh-TW" altLang="en-US" dirty="0" smtClean="0"/>
              <a:t>情形判斷</a:t>
            </a:r>
            <a:r>
              <a:rPr lang="zh-TW" altLang="en-US" dirty="0"/>
              <a:t>風向，並畫出風向紀錄。</a:t>
            </a: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403350" y="549275"/>
            <a:ext cx="705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TW" altLang="en-US" sz="3600" b="1" dirty="0">
                <a:solidFill>
                  <a:srgbClr val="FF9933"/>
                </a:solidFill>
              </a:rPr>
              <a:t>辨識風向和風力</a:t>
            </a: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203" y="551657"/>
            <a:ext cx="706437" cy="706437"/>
          </a:xfrm>
          <a:prstGeom prst="rect">
            <a:avLst/>
          </a:prstGeom>
          <a:noFill/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P35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4176464" y="278383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紙條飄向西北方，</a:t>
            </a:r>
          </a:p>
          <a:p>
            <a:r>
              <a:rPr lang="zh-TW" altLang="en-US" dirty="0"/>
              <a:t>風向是</a:t>
            </a:r>
            <a:r>
              <a:rPr lang="zh-TW" altLang="en-US" dirty="0" smtClean="0"/>
              <a:t>：</a:t>
            </a:r>
            <a:r>
              <a:rPr lang="en-US" altLang="zh-TW" dirty="0" smtClean="0"/>
              <a:t>_____ 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grpSp>
        <p:nvGrpSpPr>
          <p:cNvPr id="36" name="群組 35"/>
          <p:cNvGrpSpPr/>
          <p:nvPr/>
        </p:nvGrpSpPr>
        <p:grpSpPr>
          <a:xfrm>
            <a:off x="4572000" y="3857361"/>
            <a:ext cx="2520283" cy="2379951"/>
            <a:chOff x="5657659" y="3697868"/>
            <a:chExt cx="2667741" cy="2519199"/>
          </a:xfrm>
        </p:grpSpPr>
        <p:sp>
          <p:nvSpPr>
            <p:cNvPr id="37" name="矩形 36"/>
            <p:cNvSpPr/>
            <p:nvPr/>
          </p:nvSpPr>
          <p:spPr>
            <a:xfrm>
              <a:off x="6734949" y="3697868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北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781661" y="477919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東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6712724" y="5693847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南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657659" y="4777110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dirty="0" smtClean="0">
                  <a:solidFill>
                    <a:srgbClr val="0000FF"/>
                  </a:solidFill>
                </a:rPr>
                <a:t>西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5724128" y="3250431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東南風</a:t>
            </a:r>
          </a:p>
        </p:txBody>
      </p:sp>
      <p:cxnSp>
        <p:nvCxnSpPr>
          <p:cNvPr id="14" name="直線單箭頭接點 13"/>
          <p:cNvCxnSpPr/>
          <p:nvPr/>
        </p:nvCxnSpPr>
        <p:spPr>
          <a:xfrm flipH="1" flipV="1">
            <a:off x="5918594" y="5193586"/>
            <a:ext cx="381598" cy="3956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87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819348" y="2386374"/>
            <a:ext cx="7785100" cy="3359150"/>
            <a:chOff x="1407531" y="1393744"/>
            <a:chExt cx="7785100" cy="33591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7531" y="1393744"/>
              <a:ext cx="7785100" cy="3359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1619672" y="4077072"/>
              <a:ext cx="216024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4070653" y="4077072"/>
              <a:ext cx="2338159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6647599" y="4077072"/>
              <a:ext cx="2270233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46113" y="874266"/>
            <a:ext cx="78517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42925" indent="-542925"/>
            <a:r>
              <a:rPr lang="en-US" altLang="zh-TW" dirty="0" smtClean="0"/>
              <a:t>10.</a:t>
            </a:r>
            <a:r>
              <a:rPr lang="zh-TW" altLang="en-US" dirty="0" smtClean="0"/>
              <a:t>根據</a:t>
            </a:r>
            <a:r>
              <a:rPr lang="zh-TW" altLang="en-US" dirty="0"/>
              <a:t>紙條飄動的情形，將下</a:t>
            </a:r>
            <a:r>
              <a:rPr lang="zh-TW" altLang="en-US" dirty="0" smtClean="0"/>
              <a:t>圖的</a:t>
            </a:r>
            <a:r>
              <a:rPr lang="zh-TW" altLang="en-US" dirty="0"/>
              <a:t>風力大小寫出來</a:t>
            </a:r>
            <a:r>
              <a:rPr lang="zh-TW" altLang="en-US" dirty="0" smtClean="0"/>
              <a:t>。（</a:t>
            </a:r>
            <a:r>
              <a:rPr lang="zh-TW" altLang="en-US" dirty="0"/>
              <a:t>填入無風、弱風、強風）</a:t>
            </a: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P35</a:t>
            </a:r>
            <a:endParaRPr lang="en-US" altLang="zh-TW" dirty="0"/>
          </a:p>
        </p:txBody>
      </p:sp>
      <p:sp>
        <p:nvSpPr>
          <p:cNvPr id="2" name="矩形 1"/>
          <p:cNvSpPr/>
          <p:nvPr/>
        </p:nvSpPr>
        <p:spPr>
          <a:xfrm>
            <a:off x="899592" y="4941168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/>
            <a:r>
              <a:rPr lang="zh-TW" altLang="en-US" dirty="0" smtClean="0"/>
              <a:t>（　　　）</a:t>
            </a: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438128" y="4941168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/>
            <a:r>
              <a:rPr lang="zh-TW" altLang="en-US" dirty="0" smtClean="0"/>
              <a:t>（　　　）</a:t>
            </a: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102424" y="4941168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/>
            <a:r>
              <a:rPr lang="zh-TW" altLang="en-US" dirty="0" smtClean="0"/>
              <a:t>（　　　）</a:t>
            </a: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70653" y="4932457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無風</a:t>
            </a:r>
          </a:p>
        </p:txBody>
      </p:sp>
      <p:sp>
        <p:nvSpPr>
          <p:cNvPr id="24" name="矩形 23"/>
          <p:cNvSpPr/>
          <p:nvPr/>
        </p:nvSpPr>
        <p:spPr>
          <a:xfrm>
            <a:off x="1473227" y="4932457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強</a:t>
            </a:r>
            <a:r>
              <a:rPr lang="zh-TW" altLang="en-US" dirty="0" smtClean="0">
                <a:solidFill>
                  <a:srgbClr val="FF0000"/>
                </a:solidFill>
              </a:rPr>
              <a:t>風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774096" y="4932457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弱風</a:t>
            </a:r>
            <a:endParaRPr lang="zh-TW" altLang="en-US" dirty="0">
              <a:solidFill>
                <a:srgbClr val="FF0000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059683" y="2527442"/>
            <a:ext cx="5372858" cy="414666"/>
            <a:chOff x="516067" y="2514926"/>
            <a:chExt cx="5372858" cy="414666"/>
          </a:xfrm>
        </p:grpSpPr>
        <p:sp>
          <p:nvSpPr>
            <p:cNvPr id="16" name="橢圓 15"/>
            <p:cNvSpPr/>
            <p:nvPr/>
          </p:nvSpPr>
          <p:spPr>
            <a:xfrm>
              <a:off x="516067" y="2514926"/>
              <a:ext cx="414666" cy="414666"/>
            </a:xfrm>
            <a:prstGeom prst="ellipse">
              <a:avLst/>
            </a:prstGeom>
            <a:solidFill>
              <a:srgbClr val="874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 smtClean="0">
                  <a:latin typeface="+mj-lt"/>
                  <a:ea typeface="標楷體" pitchFamily="65" charset="-120"/>
                </a:rPr>
                <a:t>1</a:t>
              </a:r>
              <a:endParaRPr lang="zh-TW" altLang="en-US" sz="2800" dirty="0">
                <a:latin typeface="+mj-lt"/>
                <a:ea typeface="標楷體" pitchFamily="65" charset="-120"/>
              </a:endParaRPr>
            </a:p>
          </p:txBody>
        </p:sp>
        <p:sp>
          <p:nvSpPr>
            <p:cNvPr id="17" name="橢圓 16"/>
            <p:cNvSpPr/>
            <p:nvPr/>
          </p:nvSpPr>
          <p:spPr>
            <a:xfrm>
              <a:off x="2894512" y="2514926"/>
              <a:ext cx="414666" cy="414666"/>
            </a:xfrm>
            <a:prstGeom prst="ellipse">
              <a:avLst/>
            </a:prstGeom>
            <a:solidFill>
              <a:srgbClr val="874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 smtClean="0">
                  <a:latin typeface="+mj-lt"/>
                  <a:ea typeface="標楷體" pitchFamily="65" charset="-120"/>
                </a:rPr>
                <a:t>2</a:t>
              </a:r>
              <a:endParaRPr lang="zh-TW" altLang="en-US" sz="2800" dirty="0">
                <a:latin typeface="+mj-lt"/>
                <a:ea typeface="標楷體" pitchFamily="65" charset="-120"/>
              </a:endParaRPr>
            </a:p>
          </p:txBody>
        </p:sp>
        <p:sp>
          <p:nvSpPr>
            <p:cNvPr id="18" name="橢圓 17"/>
            <p:cNvSpPr/>
            <p:nvPr/>
          </p:nvSpPr>
          <p:spPr>
            <a:xfrm>
              <a:off x="5474259" y="2514926"/>
              <a:ext cx="414666" cy="414666"/>
            </a:xfrm>
            <a:prstGeom prst="ellipse">
              <a:avLst/>
            </a:prstGeom>
            <a:solidFill>
              <a:srgbClr val="874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 smtClean="0">
                  <a:latin typeface="+mj-lt"/>
                  <a:ea typeface="標楷體" pitchFamily="65" charset="-120"/>
                </a:rPr>
                <a:t>3</a:t>
              </a:r>
              <a:endParaRPr lang="zh-TW" altLang="en-US" sz="2800" dirty="0"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9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user\Desktop\4-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t="16413" r="8063" b="57844"/>
          <a:stretch/>
        </p:blipFill>
        <p:spPr bwMode="auto">
          <a:xfrm>
            <a:off x="340152" y="1997650"/>
            <a:ext cx="8463696" cy="354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</a:t>
            </a:r>
            <a:r>
              <a:rPr lang="en-US" altLang="zh-TW" sz="2000" dirty="0">
                <a:latin typeface="標楷體" pitchFamily="65" charset="-120"/>
              </a:rPr>
              <a:t>6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25203" y="549275"/>
            <a:ext cx="7872685" cy="1514707"/>
            <a:chOff x="625203" y="549275"/>
            <a:chExt cx="7872685" cy="1514707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auto">
            <a:xfrm>
              <a:off x="646113" y="1412875"/>
              <a:ext cx="785177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57188" indent="-357188"/>
              <a:r>
                <a:rPr lang="en-US" altLang="zh-TW" dirty="0" smtClean="0"/>
                <a:t>11.</a:t>
              </a:r>
              <a:r>
                <a:rPr lang="zh-TW" altLang="en-US" dirty="0" smtClean="0"/>
                <a:t>下列</a:t>
              </a:r>
              <a:r>
                <a:rPr lang="zh-TW" altLang="en-US" dirty="0"/>
                <a:t>哪些是風的應用？請</a:t>
              </a:r>
              <a:r>
                <a:rPr lang="zh-TW" altLang="en-US" dirty="0" smtClean="0"/>
                <a:t>在　　中</a:t>
              </a:r>
              <a:r>
                <a:rPr lang="zh-TW" altLang="en-US" dirty="0"/>
                <a:t>打 </a:t>
              </a:r>
              <a:r>
                <a:rPr lang="zh-TW" altLang="en-US" dirty="0" smtClean="0"/>
                <a:t>　。</a:t>
              </a:r>
              <a:endParaRPr lang="zh-TW" altLang="en-US" dirty="0">
                <a:latin typeface="標楷體" pitchFamily="65" charset="-12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>
              <a:off x="1403350" y="549275"/>
              <a:ext cx="7054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TW" altLang="en-US" sz="3600" b="1" dirty="0">
                  <a:solidFill>
                    <a:srgbClr val="FF9933"/>
                  </a:solidFill>
                </a:rPr>
                <a:t>風的應用</a:t>
              </a:r>
            </a:p>
          </p:txBody>
        </p:sp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5203" y="551657"/>
              <a:ext cx="706437" cy="706437"/>
            </a:xfrm>
            <a:prstGeom prst="rect">
              <a:avLst/>
            </a:prstGeom>
            <a:noFill/>
          </p:spPr>
        </p:pic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346541"/>
              <a:ext cx="792088" cy="717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8" descr="黑勾勾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756324" y="1442530"/>
              <a:ext cx="503237" cy="525462"/>
            </a:xfrm>
            <a:prstGeom prst="rect">
              <a:avLst/>
            </a:prstGeom>
            <a:noFill/>
          </p:spPr>
        </p:pic>
      </p:grpSp>
      <p:pic>
        <p:nvPicPr>
          <p:cNvPr id="23" name="Picture 8" descr="紅勾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8024" y="2495424"/>
            <a:ext cx="534987" cy="477838"/>
          </a:xfrm>
          <a:prstGeom prst="rect">
            <a:avLst/>
          </a:prstGeom>
          <a:noFill/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345653" y="2388487"/>
            <a:ext cx="3370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/>
            <a:r>
              <a:rPr lang="zh-TW" altLang="en-US" dirty="0"/>
              <a:t>游泳圈浮在</a:t>
            </a:r>
            <a:r>
              <a:rPr lang="zh-TW" altLang="en-US" dirty="0" smtClean="0"/>
              <a:t>水面</a:t>
            </a: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5378101" y="2388487"/>
            <a:ext cx="3370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/>
            <a:r>
              <a:rPr lang="zh-TW" altLang="en-US" dirty="0"/>
              <a:t>風箏飛上天空</a:t>
            </a:r>
            <a:endParaRPr lang="zh-TW" altLang="en-US" dirty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5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user\Desktop\4-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t="42249" r="8063" b="32938"/>
          <a:stretch/>
        </p:blipFill>
        <p:spPr bwMode="auto">
          <a:xfrm>
            <a:off x="179809" y="2341954"/>
            <a:ext cx="8352631" cy="337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</a:t>
            </a:r>
            <a:r>
              <a:rPr lang="en-US" altLang="zh-TW" sz="2000" dirty="0">
                <a:latin typeface="標楷體" pitchFamily="65" charset="-120"/>
              </a:rPr>
              <a:t>6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pic>
        <p:nvPicPr>
          <p:cNvPr id="23" name="Picture 8" descr="紅勾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858" y="2651218"/>
            <a:ext cx="534987" cy="477838"/>
          </a:xfrm>
          <a:prstGeom prst="rect">
            <a:avLst/>
          </a:prstGeom>
          <a:noFill/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129629" y="2544281"/>
            <a:ext cx="3370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/>
            <a:r>
              <a:rPr lang="zh-TW" altLang="en-US" dirty="0"/>
              <a:t>風力發電機</a:t>
            </a:r>
            <a:r>
              <a:rPr lang="zh-TW" altLang="en-US" dirty="0" smtClean="0"/>
              <a:t>轉</a:t>
            </a:r>
            <a:r>
              <a:rPr lang="zh-TW" altLang="en-US" dirty="0"/>
              <a:t>動</a:t>
            </a: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5162077" y="2544281"/>
            <a:ext cx="3370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/>
            <a:r>
              <a:rPr lang="zh-TW" altLang="en-US" dirty="0"/>
              <a:t>鯉魚旗飄動</a:t>
            </a:r>
            <a:endParaRPr lang="zh-TW" altLang="en-US" dirty="0">
              <a:latin typeface="標楷體" pitchFamily="65" charset="-120"/>
            </a:endParaRPr>
          </a:p>
        </p:txBody>
      </p:sp>
      <p:pic>
        <p:nvPicPr>
          <p:cNvPr id="18" name="Picture 8" descr="紅勾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9992" y="2665138"/>
            <a:ext cx="534987" cy="477838"/>
          </a:xfrm>
          <a:prstGeom prst="rect">
            <a:avLst/>
          </a:prstGeom>
          <a:noFill/>
        </p:spPr>
      </p:pic>
      <p:grpSp>
        <p:nvGrpSpPr>
          <p:cNvPr id="16" name="群組 15"/>
          <p:cNvGrpSpPr/>
          <p:nvPr/>
        </p:nvGrpSpPr>
        <p:grpSpPr>
          <a:xfrm>
            <a:off x="625203" y="549275"/>
            <a:ext cx="7872685" cy="1514707"/>
            <a:chOff x="625203" y="549275"/>
            <a:chExt cx="7872685" cy="1514707"/>
          </a:xfrm>
        </p:grpSpPr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646113" y="1412875"/>
              <a:ext cx="785177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57188" indent="-357188"/>
              <a:r>
                <a:rPr lang="en-US" altLang="zh-TW" dirty="0" smtClean="0"/>
                <a:t>11.</a:t>
              </a:r>
              <a:r>
                <a:rPr lang="zh-TW" altLang="en-US" dirty="0" smtClean="0"/>
                <a:t>下列</a:t>
              </a:r>
              <a:r>
                <a:rPr lang="zh-TW" altLang="en-US" dirty="0"/>
                <a:t>哪些是風的應用？請</a:t>
              </a:r>
              <a:r>
                <a:rPr lang="zh-TW" altLang="en-US" dirty="0" smtClean="0"/>
                <a:t>在　　中</a:t>
              </a:r>
              <a:r>
                <a:rPr lang="zh-TW" altLang="en-US" dirty="0"/>
                <a:t>打 </a:t>
              </a:r>
              <a:r>
                <a:rPr lang="zh-TW" altLang="en-US" dirty="0" smtClean="0"/>
                <a:t>　。</a:t>
              </a:r>
              <a:endParaRPr lang="zh-TW" altLang="en-US" dirty="0">
                <a:latin typeface="標楷體" pitchFamily="65" charset="-120"/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1403350" y="549275"/>
              <a:ext cx="7054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TW" altLang="en-US" sz="3600" b="1" dirty="0">
                  <a:solidFill>
                    <a:srgbClr val="FF9933"/>
                  </a:solidFill>
                </a:rPr>
                <a:t>風的應用</a:t>
              </a:r>
            </a:p>
          </p:txBody>
        </p:sp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5203" y="551657"/>
              <a:ext cx="706437" cy="706437"/>
            </a:xfrm>
            <a:prstGeom prst="rect">
              <a:avLst/>
            </a:prstGeom>
            <a:noFill/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346541"/>
              <a:ext cx="792088" cy="717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8" descr="黑勾勾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756324" y="1442530"/>
              <a:ext cx="503237" cy="52546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4956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user\Desktop\4-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t="67138" r="8063" b="6688"/>
          <a:stretch/>
        </p:blipFill>
        <p:spPr bwMode="auto">
          <a:xfrm>
            <a:off x="179809" y="2467848"/>
            <a:ext cx="8352631" cy="355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</a:t>
            </a:r>
            <a:r>
              <a:rPr lang="en-US" altLang="zh-TW" sz="2000" dirty="0">
                <a:latin typeface="標楷體" pitchFamily="65" charset="-120"/>
              </a:rPr>
              <a:t>6</a:t>
            </a:r>
            <a:endParaRPr lang="en-US" altLang="zh-TW" dirty="0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129629" y="2702099"/>
            <a:ext cx="3370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/>
            <a:r>
              <a:rPr lang="zh-TW" altLang="en-US" dirty="0"/>
              <a:t>划船</a:t>
            </a:r>
            <a:r>
              <a:rPr lang="zh-TW" altLang="en-US" dirty="0" smtClean="0"/>
              <a:t>前進</a:t>
            </a: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5076056" y="2702099"/>
            <a:ext cx="36763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/>
            <a:r>
              <a:rPr lang="zh-TW" altLang="en-US" spc="-300" dirty="0"/>
              <a:t>吹電風扇感覺涼快</a:t>
            </a:r>
            <a:endParaRPr lang="zh-TW" altLang="en-US" spc="-300" dirty="0">
              <a:latin typeface="標楷體" pitchFamily="65" charset="-120"/>
            </a:endParaRPr>
          </a:p>
        </p:txBody>
      </p:sp>
      <p:pic>
        <p:nvPicPr>
          <p:cNvPr id="21" name="Picture 8" descr="紅勾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2755880"/>
            <a:ext cx="534987" cy="477838"/>
          </a:xfrm>
          <a:prstGeom prst="rect">
            <a:avLst/>
          </a:prstGeom>
          <a:noFill/>
        </p:spPr>
      </p:pic>
      <p:grpSp>
        <p:nvGrpSpPr>
          <p:cNvPr id="16" name="群組 15"/>
          <p:cNvGrpSpPr/>
          <p:nvPr/>
        </p:nvGrpSpPr>
        <p:grpSpPr>
          <a:xfrm>
            <a:off x="625203" y="549275"/>
            <a:ext cx="7872685" cy="1514707"/>
            <a:chOff x="625203" y="549275"/>
            <a:chExt cx="7872685" cy="1514707"/>
          </a:xfrm>
        </p:grpSpPr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646113" y="1412875"/>
              <a:ext cx="785177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57188" indent="-357188"/>
              <a:r>
                <a:rPr lang="en-US" altLang="zh-TW" dirty="0" smtClean="0"/>
                <a:t>11.</a:t>
              </a:r>
              <a:r>
                <a:rPr lang="zh-TW" altLang="en-US" dirty="0" smtClean="0"/>
                <a:t>下列</a:t>
              </a:r>
              <a:r>
                <a:rPr lang="zh-TW" altLang="en-US" dirty="0"/>
                <a:t>哪些是風的應用？請</a:t>
              </a:r>
              <a:r>
                <a:rPr lang="zh-TW" altLang="en-US" dirty="0" smtClean="0"/>
                <a:t>在　　中</a:t>
              </a:r>
              <a:r>
                <a:rPr lang="zh-TW" altLang="en-US" dirty="0"/>
                <a:t>打 </a:t>
              </a:r>
              <a:r>
                <a:rPr lang="zh-TW" altLang="en-US" dirty="0" smtClean="0"/>
                <a:t>　。</a:t>
              </a:r>
              <a:endParaRPr lang="zh-TW" altLang="en-US" dirty="0">
                <a:latin typeface="標楷體" pitchFamily="65" charset="-120"/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1403350" y="549275"/>
              <a:ext cx="7054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TW" altLang="en-US" sz="3600" b="1" dirty="0">
                  <a:solidFill>
                    <a:srgbClr val="FF9933"/>
                  </a:solidFill>
                </a:rPr>
                <a:t>風的應用</a:t>
              </a:r>
            </a:p>
          </p:txBody>
        </p:sp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5203" y="551657"/>
              <a:ext cx="706437" cy="706437"/>
            </a:xfrm>
            <a:prstGeom prst="rect">
              <a:avLst/>
            </a:prstGeom>
            <a:noFill/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346541"/>
              <a:ext cx="792088" cy="717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8" descr="黑勾勾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756324" y="1442530"/>
              <a:ext cx="503237" cy="525462"/>
            </a:xfrm>
            <a:prstGeom prst="rect">
              <a:avLst/>
            </a:prstGeom>
            <a:noFill/>
          </p:spPr>
        </p:pic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42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5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50"/>
          <a:stretch/>
        </p:blipFill>
        <p:spPr bwMode="auto">
          <a:xfrm>
            <a:off x="0" y="-1"/>
            <a:ext cx="9142413" cy="44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P37</a:t>
            </a:r>
            <a:endParaRPr lang="en-US" altLang="zh-TW" dirty="0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95536" y="2049810"/>
            <a:ext cx="4824536" cy="353943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Arial" pitchFamily="34" charset="0"/>
              </a:rPr>
              <a:t>　　</a:t>
            </a:r>
            <a:r>
              <a:rPr lang="zh-TW" altLang="en-US" dirty="0"/>
              <a:t>每年農曆</a:t>
            </a:r>
            <a:r>
              <a:rPr lang="zh-TW" altLang="en-US" dirty="0" smtClean="0"/>
              <a:t>九月下旬</a:t>
            </a:r>
            <a:r>
              <a:rPr lang="zh-TW" altLang="en-US" dirty="0"/>
              <a:t>，桃園、新竹、</a:t>
            </a:r>
            <a:r>
              <a:rPr lang="zh-TW" altLang="en-US" dirty="0" smtClean="0"/>
              <a:t>苗栗</a:t>
            </a:r>
            <a:r>
              <a:rPr lang="zh-TW" altLang="en-US" dirty="0"/>
              <a:t>等地區，開始吹</a:t>
            </a:r>
            <a:r>
              <a:rPr lang="zh-TW" altLang="en-US" dirty="0" smtClean="0"/>
              <a:t>起風速</a:t>
            </a:r>
            <a:r>
              <a:rPr lang="zh-TW" altLang="en-US" dirty="0"/>
              <a:t>每秒可達</a:t>
            </a:r>
            <a:r>
              <a:rPr lang="en-US" altLang="zh-TW" dirty="0"/>
              <a:t>20</a:t>
            </a:r>
            <a:r>
              <a:rPr lang="zh-TW" altLang="en-US" dirty="0" smtClean="0"/>
              <a:t>公尺的</a:t>
            </a:r>
            <a:r>
              <a:rPr lang="zh-TW" altLang="en-US" dirty="0"/>
              <a:t>東北季風，這種</a:t>
            </a:r>
            <a:r>
              <a:rPr lang="zh-TW" altLang="en-US" dirty="0" smtClean="0"/>
              <a:t>強勁</a:t>
            </a:r>
            <a:r>
              <a:rPr lang="zh-TW" altLang="en-US" dirty="0"/>
              <a:t>且乾燥的風，會</a:t>
            </a:r>
            <a:r>
              <a:rPr lang="zh-TW" altLang="en-US" dirty="0" smtClean="0"/>
              <a:t>從九月</a:t>
            </a:r>
            <a:r>
              <a:rPr lang="zh-TW" altLang="en-US" dirty="0"/>
              <a:t>延續到十二月</a:t>
            </a:r>
            <a:r>
              <a:rPr lang="zh-TW" altLang="en-US" dirty="0" smtClean="0"/>
              <a:t>，稱為</a:t>
            </a:r>
            <a:r>
              <a:rPr lang="zh-TW" altLang="en-US" dirty="0"/>
              <a:t>「九降風」。</a:t>
            </a:r>
            <a:endParaRPr lang="zh-TW" altLang="en-US" dirty="0">
              <a:latin typeface="標楷體" pitchFamily="65" charset="-120"/>
            </a:endParaRPr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2699792" y="1053822"/>
            <a:ext cx="3168352" cy="646986"/>
          </a:xfrm>
          <a:prstGeom prst="round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="1" baseline="0" dirty="0">
                <a:solidFill>
                  <a:srgbClr val="0000FF"/>
                </a:solidFill>
                <a:ea typeface="標楷體" pitchFamily="65" charset="-120"/>
              </a:rPr>
              <a:t>九降風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51" y="1925543"/>
            <a:ext cx="346874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5990629" y="4792285"/>
            <a:ext cx="1690395" cy="584775"/>
            <a:chOff x="5990629" y="4792285"/>
            <a:chExt cx="1690395" cy="584775"/>
          </a:xfrm>
        </p:grpSpPr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228742" y="4792285"/>
              <a:ext cx="1452282" cy="584775"/>
            </a:xfrm>
            <a:prstGeom prst="round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風乾柿餅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0629" y="4916488"/>
              <a:ext cx="3095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81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P37</a:t>
            </a:r>
            <a:endParaRPr lang="en-US" altLang="zh-TW" dirty="0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90147" y="718825"/>
            <a:ext cx="7742666" cy="4524315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TW" altLang="en-US" dirty="0" smtClean="0"/>
              <a:t>　　九</a:t>
            </a:r>
            <a:r>
              <a:rPr lang="zh-TW" altLang="en-US" dirty="0"/>
              <a:t>降風為人們的生活帶來不便，</a:t>
            </a:r>
            <a:r>
              <a:rPr lang="zh-TW" altLang="en-US" dirty="0" smtClean="0"/>
              <a:t>但也</a:t>
            </a:r>
            <a:r>
              <a:rPr lang="zh-TW" altLang="en-US" dirty="0"/>
              <a:t>帶來益處。以新竹一帶為例，因為</a:t>
            </a:r>
            <a:r>
              <a:rPr lang="zh-TW" altLang="en-US" dirty="0" smtClean="0"/>
              <a:t>地形</a:t>
            </a:r>
            <a:r>
              <a:rPr lang="zh-TW" altLang="en-US" dirty="0"/>
              <a:t>的緣故，九降風尤其強烈；這些</a:t>
            </a:r>
            <a:r>
              <a:rPr lang="zh-TW" altLang="en-US" dirty="0" smtClean="0"/>
              <a:t>豐沛的</a:t>
            </a:r>
            <a:r>
              <a:rPr lang="zh-TW" altLang="en-US" dirty="0"/>
              <a:t>風力，一方面可提供風力發電，</a:t>
            </a:r>
            <a:r>
              <a:rPr lang="zh-TW" altLang="en-US" dirty="0" smtClean="0"/>
              <a:t>另一方面</a:t>
            </a:r>
            <a:r>
              <a:rPr lang="zh-TW" altLang="en-US" dirty="0"/>
              <a:t>，也促成了不少美食的產生。</a:t>
            </a:r>
            <a:r>
              <a:rPr lang="zh-TW" altLang="en-US" dirty="0" smtClean="0"/>
              <a:t>有人把</a:t>
            </a:r>
            <a:r>
              <a:rPr lang="zh-TW" altLang="en-US" dirty="0"/>
              <a:t>九降風形容是「一部天然的超大型</a:t>
            </a:r>
            <a:r>
              <a:rPr lang="zh-TW" altLang="en-US" dirty="0" smtClean="0"/>
              <a:t>烘乾機</a:t>
            </a:r>
            <a:r>
              <a:rPr lang="zh-TW" altLang="en-US" dirty="0"/>
              <a:t>」，新竹的米粉、柿餅、仙草和</a:t>
            </a:r>
            <a:r>
              <a:rPr lang="zh-TW" altLang="en-US" dirty="0" smtClean="0"/>
              <a:t>烏魚子</a:t>
            </a:r>
            <a:r>
              <a:rPr lang="zh-TW" altLang="en-US" dirty="0"/>
              <a:t>等名產，都是特殊的九降風幫忙</a:t>
            </a:r>
            <a:r>
              <a:rPr lang="zh-TW" altLang="en-US" dirty="0" smtClean="0"/>
              <a:t>乾燥</a:t>
            </a:r>
            <a:r>
              <a:rPr lang="zh-TW" altLang="en-US" dirty="0"/>
              <a:t>和脫水後，所造就出來的美食呢！</a:t>
            </a:r>
            <a:endParaRPr lang="en-US" altLang="zh-TW" dirty="0" smtClean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69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user\Desktop\5-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29" b="2426"/>
          <a:stretch/>
        </p:blipFill>
        <p:spPr bwMode="auto">
          <a:xfrm>
            <a:off x="-612576" y="620688"/>
            <a:ext cx="10153128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P37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673746" y="1292562"/>
            <a:ext cx="72907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（ 　）下面</a:t>
            </a:r>
            <a:r>
              <a:rPr lang="zh-TW" altLang="en-US" dirty="0"/>
              <a:t>有關九降風的敘述，哪</a:t>
            </a:r>
          </a:p>
          <a:p>
            <a:r>
              <a:rPr lang="zh-TW" altLang="en-US" dirty="0"/>
              <a:t>　　　一個是正確的呢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indent="1257300"/>
            <a:r>
              <a:rPr lang="en-US" altLang="zh-TW" dirty="0" smtClean="0"/>
              <a:t>①</a:t>
            </a:r>
            <a:r>
              <a:rPr lang="zh-TW" altLang="en-US" dirty="0"/>
              <a:t>發生在臺灣的</a:t>
            </a:r>
            <a:r>
              <a:rPr lang="zh-TW" altLang="en-US" dirty="0" smtClean="0"/>
              <a:t>春季</a:t>
            </a:r>
            <a:endParaRPr lang="en-US" altLang="zh-TW" dirty="0" smtClean="0"/>
          </a:p>
          <a:p>
            <a:pPr indent="1257300"/>
            <a:r>
              <a:rPr lang="en-US" altLang="zh-TW" dirty="0" smtClean="0"/>
              <a:t>②</a:t>
            </a:r>
            <a:r>
              <a:rPr lang="zh-TW" altLang="en-US" dirty="0"/>
              <a:t>在桃園地區最</a:t>
            </a:r>
            <a:r>
              <a:rPr lang="zh-TW" altLang="en-US" dirty="0" smtClean="0"/>
              <a:t>強烈</a:t>
            </a:r>
            <a:endParaRPr lang="en-US" altLang="zh-TW" dirty="0" smtClean="0"/>
          </a:p>
          <a:p>
            <a:pPr indent="1257300"/>
            <a:r>
              <a:rPr lang="en-US" altLang="zh-TW" dirty="0" smtClean="0"/>
              <a:t>③</a:t>
            </a:r>
            <a:r>
              <a:rPr lang="zh-TW" altLang="en-US" dirty="0"/>
              <a:t>對人類生活沒有</a:t>
            </a:r>
            <a:r>
              <a:rPr lang="zh-TW" altLang="en-US" dirty="0" smtClean="0"/>
              <a:t>幫助</a:t>
            </a:r>
            <a:endParaRPr lang="en-US" altLang="zh-TW" dirty="0" smtClean="0"/>
          </a:p>
          <a:p>
            <a:pPr indent="1257300"/>
            <a:r>
              <a:rPr lang="en-US" altLang="zh-TW" dirty="0" smtClean="0"/>
              <a:t>④</a:t>
            </a:r>
            <a:r>
              <a:rPr lang="zh-TW" altLang="en-US" dirty="0"/>
              <a:t>對製作柿餅有幫助</a:t>
            </a:r>
          </a:p>
        </p:txBody>
      </p:sp>
      <p:sp>
        <p:nvSpPr>
          <p:cNvPr id="3" name="矩形 2"/>
          <p:cNvSpPr/>
          <p:nvPr/>
        </p:nvSpPr>
        <p:spPr>
          <a:xfrm>
            <a:off x="2104757" y="1292562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④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46113" y="1412875"/>
            <a:ext cx="78517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5600" indent="-355600"/>
            <a:r>
              <a:rPr lang="en-US" altLang="zh-TW" dirty="0" smtClean="0"/>
              <a:t>1.</a:t>
            </a:r>
            <a:r>
              <a:rPr lang="zh-TW" altLang="en-US" dirty="0" smtClean="0"/>
              <a:t>空氣</a:t>
            </a:r>
            <a:r>
              <a:rPr lang="zh-TW" altLang="en-US" dirty="0"/>
              <a:t>存在我們的四周，也</a:t>
            </a:r>
            <a:r>
              <a:rPr lang="zh-TW" altLang="en-US" dirty="0" smtClean="0"/>
              <a:t>隱藏在</a:t>
            </a:r>
            <a:r>
              <a:rPr lang="zh-TW" altLang="en-US" dirty="0"/>
              <a:t>許多地方，下列關於空氣</a:t>
            </a:r>
            <a:r>
              <a:rPr lang="zh-TW" altLang="en-US" dirty="0" smtClean="0"/>
              <a:t>的敘述</a:t>
            </a:r>
            <a:r>
              <a:rPr lang="zh-TW" altLang="en-US" dirty="0"/>
              <a:t>，正確的請</a:t>
            </a:r>
            <a:r>
              <a:rPr lang="zh-TW" altLang="en-US" dirty="0" smtClean="0"/>
              <a:t>在　   中打　。</a:t>
            </a: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403350" y="549275"/>
            <a:ext cx="705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TW" altLang="en-US" sz="3600" b="1" dirty="0">
                <a:solidFill>
                  <a:srgbClr val="FF9933"/>
                </a:solidFill>
              </a:rPr>
              <a:t>察覺空氣的存在</a:t>
            </a: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203" y="551657"/>
            <a:ext cx="706437" cy="706437"/>
          </a:xfrm>
          <a:prstGeom prst="rect">
            <a:avLst/>
          </a:prstGeom>
          <a:noFill/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P27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pic>
        <p:nvPicPr>
          <p:cNvPr id="6152" name="Picture 8" descr="黑勾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664" y="2420888"/>
            <a:ext cx="503237" cy="525462"/>
          </a:xfrm>
          <a:prstGeom prst="rect">
            <a:avLst/>
          </a:prstGeom>
          <a:noFill/>
        </p:spPr>
      </p:pic>
      <p:pic>
        <p:nvPicPr>
          <p:cNvPr id="3074" name="Picture 2" descr="C:\Users\user\Desktop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988840"/>
            <a:ext cx="527793" cy="52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7762105" cy="632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P27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pic>
        <p:nvPicPr>
          <p:cNvPr id="3074" name="Picture 2" descr="C:\Users\user\Desktop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91" y="774823"/>
            <a:ext cx="527793" cy="52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044340" y="752212"/>
            <a:ext cx="5184576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dirty="0" smtClean="0"/>
              <a:t>(1)</a:t>
            </a:r>
            <a:r>
              <a:rPr lang="zh-TW" altLang="en-US" dirty="0" smtClean="0"/>
              <a:t>蓋起來</a:t>
            </a:r>
            <a:r>
              <a:rPr lang="zh-TW" altLang="en-US" dirty="0"/>
              <a:t>的鉛筆盒</a:t>
            </a:r>
            <a:r>
              <a:rPr lang="zh-TW" altLang="en-US" dirty="0" smtClean="0"/>
              <a:t>沒有空氣</a:t>
            </a:r>
            <a:r>
              <a:rPr lang="zh-TW" altLang="en-US" dirty="0"/>
              <a:t>。</a:t>
            </a:r>
          </a:p>
          <a:p>
            <a:pPr marL="539750" indent="-539750">
              <a:spcAft>
                <a:spcPts val="600"/>
              </a:spcAft>
            </a:pPr>
            <a:r>
              <a:rPr lang="en-US" altLang="zh-TW" dirty="0" smtClean="0"/>
              <a:t>(2)</a:t>
            </a:r>
            <a:r>
              <a:rPr lang="zh-TW" altLang="en-US" dirty="0" smtClean="0"/>
              <a:t>海綿</a:t>
            </a:r>
            <a:r>
              <a:rPr lang="zh-TW" altLang="en-US" dirty="0"/>
              <a:t>有很多空隙，</a:t>
            </a:r>
            <a:r>
              <a:rPr lang="zh-TW" altLang="en-US" dirty="0" smtClean="0"/>
              <a:t>裡面藏</a:t>
            </a:r>
            <a:r>
              <a:rPr lang="zh-TW" altLang="en-US" dirty="0"/>
              <a:t>有空氣。</a:t>
            </a:r>
          </a:p>
          <a:p>
            <a:pPr marL="539750" indent="-539750">
              <a:spcAft>
                <a:spcPts val="600"/>
              </a:spcAft>
            </a:pPr>
            <a:r>
              <a:rPr lang="en-US" altLang="zh-TW" dirty="0" smtClean="0"/>
              <a:t>(3)</a:t>
            </a:r>
            <a:r>
              <a:rPr lang="zh-TW" altLang="en-US" dirty="0" smtClean="0"/>
              <a:t>用</a:t>
            </a:r>
            <a:r>
              <a:rPr lang="zh-TW" altLang="en-US" dirty="0"/>
              <a:t>塑膠袋捕捉空氣，</a:t>
            </a:r>
            <a:r>
              <a:rPr lang="zh-TW" altLang="en-US" dirty="0" smtClean="0"/>
              <a:t>袋子</a:t>
            </a:r>
            <a:r>
              <a:rPr lang="zh-TW" altLang="en-US" dirty="0"/>
              <a:t>會鼓鼓的。</a:t>
            </a:r>
          </a:p>
          <a:p>
            <a:pPr>
              <a:spcAft>
                <a:spcPts val="600"/>
              </a:spcAft>
            </a:pPr>
            <a:r>
              <a:rPr lang="en-US" altLang="zh-TW" dirty="0" smtClean="0"/>
              <a:t>(4)</a:t>
            </a:r>
            <a:r>
              <a:rPr lang="zh-TW" altLang="en-US" dirty="0" smtClean="0"/>
              <a:t>抽屜</a:t>
            </a:r>
            <a:r>
              <a:rPr lang="zh-TW" altLang="en-US" dirty="0"/>
              <a:t>裡面沒有空氣。</a:t>
            </a:r>
          </a:p>
          <a:p>
            <a:pPr>
              <a:spcAft>
                <a:spcPts val="600"/>
              </a:spcAft>
            </a:pPr>
            <a:r>
              <a:rPr lang="en-US" altLang="zh-TW" dirty="0" smtClean="0"/>
              <a:t>(5)</a:t>
            </a:r>
            <a:r>
              <a:rPr lang="zh-TW" altLang="en-US" dirty="0" smtClean="0"/>
              <a:t>我們</a:t>
            </a:r>
            <a:r>
              <a:rPr lang="zh-TW" altLang="en-US" dirty="0"/>
              <a:t>呼吸的就是空氣。</a:t>
            </a:r>
          </a:p>
          <a:p>
            <a:pPr marL="533400" indent="-533400"/>
            <a:r>
              <a:rPr lang="en-US" altLang="zh-TW" dirty="0" smtClean="0"/>
              <a:t>(6)</a:t>
            </a:r>
            <a:r>
              <a:rPr lang="zh-TW" altLang="en-US" dirty="0" smtClean="0"/>
              <a:t>我們</a:t>
            </a:r>
            <a:r>
              <a:rPr lang="zh-TW" altLang="en-US" dirty="0"/>
              <a:t>知道空氣的存在</a:t>
            </a:r>
            <a:r>
              <a:rPr lang="zh-TW" altLang="en-US" dirty="0" smtClean="0"/>
              <a:t>是因為</a:t>
            </a:r>
            <a:r>
              <a:rPr lang="zh-TW" altLang="en-US" dirty="0"/>
              <a:t>看得見它。</a:t>
            </a:r>
          </a:p>
        </p:txBody>
      </p:sp>
      <p:pic>
        <p:nvPicPr>
          <p:cNvPr id="15" name="Picture 2" descr="C:\Users\user\Desktop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91" y="1377495"/>
            <a:ext cx="527793" cy="52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ser\Desktop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91" y="2437368"/>
            <a:ext cx="527793" cy="52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user\Desktop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91" y="3445286"/>
            <a:ext cx="527793" cy="52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user\Desktop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91" y="4027177"/>
            <a:ext cx="527793" cy="52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user\Desktop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91" y="4619459"/>
            <a:ext cx="527793" cy="52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紅勾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725" y="1425538"/>
            <a:ext cx="534987" cy="477838"/>
          </a:xfrm>
          <a:prstGeom prst="rect">
            <a:avLst/>
          </a:prstGeom>
          <a:noFill/>
        </p:spPr>
      </p:pic>
      <p:pic>
        <p:nvPicPr>
          <p:cNvPr id="21" name="Picture 8" descr="紅勾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725" y="2485411"/>
            <a:ext cx="534987" cy="477838"/>
          </a:xfrm>
          <a:prstGeom prst="rect">
            <a:avLst/>
          </a:prstGeom>
          <a:noFill/>
        </p:spPr>
      </p:pic>
      <p:pic>
        <p:nvPicPr>
          <p:cNvPr id="22" name="Picture 8" descr="紅勾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725" y="4064829"/>
            <a:ext cx="534987" cy="477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227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2" y="2179059"/>
            <a:ext cx="8082229" cy="472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46113" y="1412875"/>
            <a:ext cx="78517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/>
            <a:r>
              <a:rPr lang="en-US" altLang="zh-TW" dirty="0" smtClean="0"/>
              <a:t>2.</a:t>
            </a:r>
            <a:r>
              <a:rPr lang="zh-TW" altLang="en-US" dirty="0" smtClean="0"/>
              <a:t>將</a:t>
            </a:r>
            <a:r>
              <a:rPr lang="zh-TW" altLang="en-US" dirty="0"/>
              <a:t>紙團塞入杯中，垂直壓入</a:t>
            </a:r>
            <a:r>
              <a:rPr lang="zh-TW" altLang="en-US" dirty="0" smtClean="0"/>
              <a:t>水中</a:t>
            </a:r>
            <a:r>
              <a:rPr lang="zh-TW" altLang="en-US" dirty="0"/>
              <a:t>後再拿起杯子，觀察紙團</a:t>
            </a:r>
            <a:r>
              <a:rPr lang="zh-TW" altLang="en-US" dirty="0" smtClean="0"/>
              <a:t>的情形</a:t>
            </a:r>
            <a:r>
              <a:rPr lang="zh-TW" altLang="en-US" dirty="0"/>
              <a:t>，回答下列問題，並</a:t>
            </a:r>
            <a:r>
              <a:rPr lang="zh-TW" altLang="en-US" dirty="0" smtClean="0"/>
              <a:t>在　</a:t>
            </a:r>
            <a:r>
              <a:rPr lang="zh-TW" altLang="en-US" dirty="0"/>
              <a:t> </a:t>
            </a:r>
            <a:r>
              <a:rPr lang="zh-TW" altLang="en-US" dirty="0" smtClean="0"/>
              <a:t>中打　。</a:t>
            </a: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403350" y="549275"/>
            <a:ext cx="705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TW" altLang="en-US" sz="3600" b="1" dirty="0">
                <a:solidFill>
                  <a:srgbClr val="FF9933"/>
                </a:solidFill>
              </a:rPr>
              <a:t>空氣占有空間</a:t>
            </a: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203" y="551657"/>
            <a:ext cx="706437" cy="706437"/>
          </a:xfrm>
          <a:prstGeom prst="rect">
            <a:avLst/>
          </a:prstGeom>
          <a:noFill/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P28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pic>
        <p:nvPicPr>
          <p:cNvPr id="6152" name="Picture 8" descr="黑勾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5856" y="2457073"/>
            <a:ext cx="503237" cy="525462"/>
          </a:xfrm>
          <a:prstGeom prst="rect">
            <a:avLst/>
          </a:prstGeom>
          <a:noFill/>
        </p:spPr>
      </p:pic>
      <p:grpSp>
        <p:nvGrpSpPr>
          <p:cNvPr id="15" name="群組 14"/>
          <p:cNvGrpSpPr/>
          <p:nvPr/>
        </p:nvGrpSpPr>
        <p:grpSpPr>
          <a:xfrm>
            <a:off x="3656832" y="5301208"/>
            <a:ext cx="4104456" cy="1111902"/>
            <a:chOff x="2464272" y="4275427"/>
            <a:chExt cx="4104456" cy="1111902"/>
          </a:xfrm>
        </p:grpSpPr>
        <p:sp>
          <p:nvSpPr>
            <p:cNvPr id="16" name="矩形: 圓角 13">
              <a:extLst>
                <a:ext uri="{FF2B5EF4-FFF2-40B4-BE49-F238E27FC236}">
                  <a16:creationId xmlns="" xmlns:a16="http://schemas.microsoft.com/office/drawing/2014/main" id="{B4E37D85-9798-49BC-ACB9-BAD2781DDCAC}"/>
                </a:ext>
              </a:extLst>
            </p:cNvPr>
            <p:cNvSpPr/>
            <p:nvPr/>
          </p:nvSpPr>
          <p:spPr>
            <a:xfrm>
              <a:off x="3281289" y="4343357"/>
              <a:ext cx="3287439" cy="1043972"/>
            </a:xfrm>
            <a:prstGeom prst="roundRect">
              <a:avLst>
                <a:gd name="adj" fmla="val 13290"/>
              </a:avLst>
            </a:prstGeom>
            <a:solidFill>
              <a:srgbClr val="FEE6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dirty="0" smtClean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 手</a:t>
              </a:r>
              <a:r>
                <a:rPr lang="zh-TW" altLang="en-US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沾溼時，</a:t>
              </a:r>
              <a:r>
                <a:rPr lang="zh-TW" altLang="en-US" dirty="0" smtClean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不要 </a:t>
              </a:r>
              <a:r>
                <a:rPr lang="en-US" altLang="zh-TW" dirty="0" smtClean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/>
              </a:r>
              <a:br>
                <a:rPr lang="en-US" altLang="zh-TW" dirty="0" smtClean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</a:br>
              <a:r>
                <a:rPr lang="zh-TW" altLang="en-US" dirty="0" smtClean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 碰</a:t>
              </a:r>
              <a:r>
                <a:rPr lang="zh-TW" altLang="en-US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觸紙團。</a:t>
              </a:r>
              <a:endParaRPr lang="zh-TW" altLang="en-US" baseline="0" dirty="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pic>
          <p:nvPicPr>
            <p:cNvPr id="17" name="Picture 4" descr="C:\Users\user\Desktop\02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207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50" r="86340"/>
            <a:stretch/>
          </p:blipFill>
          <p:spPr bwMode="auto">
            <a:xfrm>
              <a:off x="2464272" y="4275427"/>
              <a:ext cx="1333581" cy="1111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65" y="2420888"/>
            <a:ext cx="612903" cy="61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78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P28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827584" y="804034"/>
            <a:ext cx="7882011" cy="481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>
              <a:lnSpc>
                <a:spcPts val="4300"/>
              </a:lnSpc>
            </a:pPr>
            <a:r>
              <a:rPr lang="en-US" altLang="zh-TW" dirty="0" smtClean="0"/>
              <a:t>(1)</a:t>
            </a:r>
            <a:r>
              <a:rPr lang="zh-TW" altLang="en-US" dirty="0" smtClean="0"/>
              <a:t>將</a:t>
            </a:r>
            <a:r>
              <a:rPr lang="zh-TW" altLang="en-US" dirty="0"/>
              <a:t>杯子拿出水面後，我們</a:t>
            </a:r>
            <a:r>
              <a:rPr lang="zh-TW" altLang="en-US" dirty="0" smtClean="0"/>
              <a:t>發現裡面</a:t>
            </a:r>
            <a:r>
              <a:rPr lang="zh-TW" altLang="en-US" dirty="0"/>
              <a:t>的紙團會不會溼？</a:t>
            </a:r>
          </a:p>
          <a:p>
            <a:pPr>
              <a:lnSpc>
                <a:spcPts val="4300"/>
              </a:lnSpc>
              <a:spcAft>
                <a:spcPts val="1200"/>
              </a:spcAft>
            </a:pPr>
            <a:r>
              <a:rPr lang="zh-TW" altLang="en-US" dirty="0" smtClean="0"/>
              <a:t>　　　會　　　　不會</a:t>
            </a:r>
            <a:endParaRPr lang="zh-TW" altLang="en-US" dirty="0"/>
          </a:p>
          <a:p>
            <a:pPr marL="446088" indent="-446088">
              <a:lnSpc>
                <a:spcPts val="4300"/>
              </a:lnSpc>
            </a:pPr>
            <a:r>
              <a:rPr lang="en-US" altLang="zh-TW" dirty="0" smtClean="0"/>
              <a:t>(2)</a:t>
            </a:r>
            <a:r>
              <a:rPr lang="zh-TW" altLang="en-US" dirty="0" smtClean="0"/>
              <a:t>杯子</a:t>
            </a:r>
            <a:r>
              <a:rPr lang="zh-TW" altLang="en-US" dirty="0"/>
              <a:t>裡除了紙團，還有</a:t>
            </a:r>
            <a:r>
              <a:rPr lang="zh-TW" altLang="en-US" dirty="0" smtClean="0"/>
              <a:t>什麼東西</a:t>
            </a:r>
            <a:r>
              <a:rPr lang="zh-TW" altLang="en-US" dirty="0"/>
              <a:t>存在？</a:t>
            </a:r>
          </a:p>
          <a:p>
            <a:pPr>
              <a:lnSpc>
                <a:spcPts val="4300"/>
              </a:lnSpc>
              <a:spcAft>
                <a:spcPts val="1200"/>
              </a:spcAft>
            </a:pPr>
            <a:r>
              <a:rPr lang="zh-TW" altLang="en-US" dirty="0" smtClean="0"/>
              <a:t>　　　空氣　　　水</a:t>
            </a:r>
            <a:endParaRPr lang="zh-TW" altLang="en-US" dirty="0"/>
          </a:p>
          <a:p>
            <a:pPr>
              <a:lnSpc>
                <a:spcPts val="4300"/>
              </a:lnSpc>
            </a:pPr>
            <a:r>
              <a:rPr lang="en-US" altLang="zh-TW" dirty="0" smtClean="0"/>
              <a:t>(3)</a:t>
            </a:r>
            <a:r>
              <a:rPr lang="zh-TW" altLang="en-US" dirty="0" smtClean="0"/>
              <a:t>根據</a:t>
            </a:r>
            <a:r>
              <a:rPr lang="zh-TW" altLang="en-US" dirty="0"/>
              <a:t>以上實驗，你發現空氣</a:t>
            </a:r>
            <a:r>
              <a:rPr lang="zh-TW" altLang="en-US" dirty="0" smtClean="0"/>
              <a:t>有什麼</a:t>
            </a:r>
            <a:r>
              <a:rPr lang="zh-TW" altLang="en-US" dirty="0"/>
              <a:t>特性？</a:t>
            </a:r>
          </a:p>
          <a:p>
            <a:pPr>
              <a:lnSpc>
                <a:spcPts val="4300"/>
              </a:lnSpc>
            </a:pPr>
            <a:r>
              <a:rPr lang="zh-TW" altLang="en-US" dirty="0" smtClean="0"/>
              <a:t>　　　空氣</a:t>
            </a:r>
            <a:r>
              <a:rPr lang="zh-TW" altLang="en-US" dirty="0"/>
              <a:t>占有空間　</a:t>
            </a:r>
          </a:p>
          <a:p>
            <a:pPr>
              <a:lnSpc>
                <a:spcPts val="4300"/>
              </a:lnSpc>
            </a:pPr>
            <a:r>
              <a:rPr lang="zh-TW" altLang="en-US" dirty="0" smtClean="0"/>
              <a:t>　　　空氣</a:t>
            </a:r>
            <a:r>
              <a:rPr lang="zh-TW" altLang="en-US" dirty="0"/>
              <a:t>不占有空間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87" y="1916832"/>
            <a:ext cx="612903" cy="61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87" y="3173338"/>
            <a:ext cx="612903" cy="61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87" y="4442873"/>
            <a:ext cx="612903" cy="61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87" y="5045546"/>
            <a:ext cx="612903" cy="61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360" y="1916832"/>
            <a:ext cx="612903" cy="61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360" y="3173338"/>
            <a:ext cx="612903" cy="61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 descr="紅勾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3276" y="1985764"/>
            <a:ext cx="534987" cy="477838"/>
          </a:xfrm>
          <a:prstGeom prst="rect">
            <a:avLst/>
          </a:prstGeom>
          <a:noFill/>
        </p:spPr>
      </p:pic>
      <p:pic>
        <p:nvPicPr>
          <p:cNvPr id="25" name="Picture 8" descr="紅勾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5744" y="3311202"/>
            <a:ext cx="534987" cy="477838"/>
          </a:xfrm>
          <a:prstGeom prst="rect">
            <a:avLst/>
          </a:prstGeom>
          <a:noFill/>
        </p:spPr>
      </p:pic>
      <p:pic>
        <p:nvPicPr>
          <p:cNvPr id="26" name="Picture 8" descr="紅勾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5744" y="4543655"/>
            <a:ext cx="534987" cy="477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589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3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4" y="1793792"/>
            <a:ext cx="8283392" cy="41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46113" y="476672"/>
            <a:ext cx="78517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3538" indent="-363538"/>
            <a:r>
              <a:rPr lang="en-US" altLang="zh-TW" dirty="0" smtClean="0"/>
              <a:t>3.</a:t>
            </a:r>
            <a:r>
              <a:rPr lang="zh-TW" altLang="en-US" dirty="0" smtClean="0"/>
              <a:t>利用</a:t>
            </a:r>
            <a:r>
              <a:rPr lang="zh-TW" altLang="en-US" dirty="0"/>
              <a:t>打氣筒將空氣打入裝滿</a:t>
            </a:r>
            <a:r>
              <a:rPr lang="zh-TW" altLang="en-US" dirty="0" smtClean="0"/>
              <a:t>水的</a:t>
            </a:r>
            <a:r>
              <a:rPr lang="zh-TW" altLang="en-US" dirty="0"/>
              <a:t>杯子中，你發現了</a:t>
            </a:r>
            <a:r>
              <a:rPr lang="zh-TW" altLang="en-US" dirty="0" smtClean="0"/>
              <a:t>什麼</a:t>
            </a:r>
            <a:r>
              <a:rPr lang="zh-TW" altLang="en-US" dirty="0"/>
              <a:t>？</a:t>
            </a:r>
            <a:r>
              <a:rPr lang="zh-TW" altLang="en-US" dirty="0" smtClean="0"/>
              <a:t>請在　   中</a:t>
            </a:r>
            <a:r>
              <a:rPr lang="zh-TW" altLang="en-US" dirty="0"/>
              <a:t>打 </a:t>
            </a:r>
            <a:r>
              <a:rPr lang="zh-TW" altLang="en-US" dirty="0" smtClean="0"/>
              <a:t>　。</a:t>
            </a: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P29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pic>
        <p:nvPicPr>
          <p:cNvPr id="6152" name="Picture 8" descr="黑勾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3019" y="995408"/>
            <a:ext cx="503237" cy="525462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51976"/>
            <a:ext cx="732903" cy="67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30304" y="3269009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新細明體"/>
                <a:ea typeface="新細明體"/>
                <a:sym typeface="Wingdings 2"/>
              </a:rPr>
              <a:t>①</a:t>
            </a:r>
            <a:endParaRPr lang="zh-TW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430304" y="5292497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Arial" pitchFamily="34" charset="0"/>
              </a:rPr>
              <a:t>③</a:t>
            </a:r>
            <a:endParaRPr lang="zh-TW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4628232" y="3269009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新細明體"/>
                <a:ea typeface="新細明體"/>
                <a:sym typeface="Wingdings 2"/>
              </a:rPr>
              <a:t>②</a:t>
            </a:r>
            <a:endParaRPr lang="zh-TW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4628232" y="5292497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新細明體"/>
                <a:ea typeface="新細明體"/>
                <a:sym typeface="Wingdings 2"/>
              </a:rPr>
              <a:t>④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49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5" y="3573016"/>
            <a:ext cx="732903" cy="67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88600"/>
            <a:ext cx="732903" cy="67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39552" y="323646"/>
            <a:ext cx="7975028" cy="620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>
              <a:spcAft>
                <a:spcPts val="0"/>
              </a:spcAft>
            </a:pPr>
            <a:r>
              <a:rPr lang="en-US" altLang="zh-TW" dirty="0" smtClean="0"/>
              <a:t>(1)</a:t>
            </a:r>
            <a:r>
              <a:rPr lang="zh-TW" altLang="en-US" dirty="0" smtClean="0"/>
              <a:t>將</a:t>
            </a:r>
            <a:r>
              <a:rPr lang="zh-TW" altLang="en-US" dirty="0"/>
              <a:t>空氣打入杯子中，杯子裡的</a:t>
            </a:r>
            <a:r>
              <a:rPr lang="zh-TW" altLang="en-US" dirty="0" smtClean="0"/>
              <a:t>水位</a:t>
            </a:r>
            <a:r>
              <a:rPr lang="zh-TW" altLang="en-US" dirty="0"/>
              <a:t>有</a:t>
            </a:r>
            <a:r>
              <a:rPr lang="zh-TW" altLang="en-US" dirty="0" smtClean="0"/>
              <a:t>什麼</a:t>
            </a:r>
            <a:r>
              <a:rPr lang="zh-TW" altLang="en-US" dirty="0"/>
              <a:t>變化？</a:t>
            </a:r>
          </a:p>
          <a:p>
            <a:pPr>
              <a:spcAft>
                <a:spcPts val="1200"/>
              </a:spcAft>
            </a:pPr>
            <a:r>
              <a:rPr lang="zh-TW" altLang="en-US" dirty="0" smtClean="0"/>
              <a:t>　　　上升　　   下降 　　 沒有</a:t>
            </a:r>
            <a:r>
              <a:rPr lang="zh-TW" altLang="en-US" dirty="0"/>
              <a:t>變化</a:t>
            </a:r>
          </a:p>
          <a:p>
            <a:pPr marL="539750" indent="-539750">
              <a:spcAft>
                <a:spcPts val="600"/>
              </a:spcAft>
            </a:pPr>
            <a:r>
              <a:rPr lang="en-US" altLang="zh-TW" dirty="0" smtClean="0"/>
              <a:t>(2)</a:t>
            </a:r>
            <a:r>
              <a:rPr lang="zh-TW" altLang="en-US" dirty="0" smtClean="0"/>
              <a:t>杯子</a:t>
            </a:r>
            <a:r>
              <a:rPr lang="zh-TW" altLang="en-US" dirty="0"/>
              <a:t>裡的水位產生變化，是</a:t>
            </a:r>
            <a:r>
              <a:rPr lang="zh-TW" altLang="en-US" dirty="0" smtClean="0"/>
              <a:t>什麼原因</a:t>
            </a:r>
            <a:r>
              <a:rPr lang="zh-TW" altLang="en-US" dirty="0"/>
              <a:t>造成的？</a:t>
            </a:r>
          </a:p>
          <a:p>
            <a:pPr>
              <a:spcAft>
                <a:spcPts val="600"/>
              </a:spcAft>
            </a:pPr>
            <a:r>
              <a:rPr lang="zh-TW" altLang="en-US" dirty="0" smtClean="0"/>
              <a:t>　　　水</a:t>
            </a:r>
            <a:r>
              <a:rPr lang="zh-TW" altLang="en-US" dirty="0"/>
              <a:t>把空氣擠出杯外</a:t>
            </a:r>
          </a:p>
          <a:p>
            <a:pPr>
              <a:spcAft>
                <a:spcPts val="600"/>
              </a:spcAft>
            </a:pPr>
            <a:r>
              <a:rPr lang="zh-TW" altLang="en-US" dirty="0" smtClean="0"/>
              <a:t>　　　空氣</a:t>
            </a:r>
            <a:r>
              <a:rPr lang="zh-TW" altLang="en-US" dirty="0"/>
              <a:t>把水擠出杯外</a:t>
            </a:r>
          </a:p>
          <a:p>
            <a:pPr>
              <a:spcAft>
                <a:spcPts val="1200"/>
              </a:spcAft>
            </a:pPr>
            <a:r>
              <a:rPr lang="zh-TW" altLang="en-US" dirty="0" smtClean="0"/>
              <a:t>　　　杯</a:t>
            </a:r>
            <a:r>
              <a:rPr lang="zh-TW" altLang="en-US" dirty="0"/>
              <a:t>中充滿水，所以空氣</a:t>
            </a:r>
            <a:r>
              <a:rPr lang="zh-TW" altLang="en-US" dirty="0" smtClean="0"/>
              <a:t>無法進入</a:t>
            </a:r>
            <a:endParaRPr lang="zh-TW" altLang="en-US" dirty="0"/>
          </a:p>
          <a:p>
            <a:pPr>
              <a:spcAft>
                <a:spcPts val="600"/>
              </a:spcAft>
            </a:pPr>
            <a:r>
              <a:rPr lang="en-US" altLang="zh-TW" dirty="0" smtClean="0"/>
              <a:t>(3)</a:t>
            </a:r>
            <a:r>
              <a:rPr lang="zh-TW" altLang="en-US" dirty="0" smtClean="0"/>
              <a:t>根據</a:t>
            </a:r>
            <a:r>
              <a:rPr lang="zh-TW" altLang="en-US" dirty="0"/>
              <a:t>以上實驗，你發現空氣有</a:t>
            </a:r>
            <a:r>
              <a:rPr lang="zh-TW" altLang="en-US" dirty="0" smtClean="0"/>
              <a:t>什麼</a:t>
            </a:r>
            <a:r>
              <a:rPr lang="zh-TW" altLang="en-US" dirty="0"/>
              <a:t>特性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r>
              <a:rPr lang="zh-TW" altLang="en-US" dirty="0" smtClean="0"/>
              <a:t>　 </a:t>
            </a:r>
            <a:r>
              <a:rPr lang="en-US" altLang="zh-TW" dirty="0" smtClean="0"/>
              <a:t>_____________________________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P29</a:t>
            </a:r>
            <a:endParaRPr lang="en-US" altLang="zh-TW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5" y="1315592"/>
            <a:ext cx="732903" cy="67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5" y="2924944"/>
            <a:ext cx="732903" cy="67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5" y="4195912"/>
            <a:ext cx="732903" cy="67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" descr="紅勾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0797" y="1413297"/>
            <a:ext cx="534987" cy="477838"/>
          </a:xfrm>
          <a:prstGeom prst="rect">
            <a:avLst/>
          </a:prstGeom>
          <a:noFill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88600"/>
            <a:ext cx="732903" cy="67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8" descr="紅勾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4382" y="3725063"/>
            <a:ext cx="534987" cy="477838"/>
          </a:xfrm>
          <a:prstGeom prst="rect">
            <a:avLst/>
          </a:prstGeom>
          <a:noFill/>
        </p:spPr>
      </p:pic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1043608" y="5292497"/>
            <a:ext cx="64640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" pitchFamily="34" charset="0"/>
              </a:rPr>
              <a:t>空氣占有空間。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1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46113" y="1412875"/>
            <a:ext cx="78517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/>
            <a:r>
              <a:rPr lang="en-US" altLang="zh-TW" dirty="0" smtClean="0"/>
              <a:t>4.</a:t>
            </a:r>
            <a:r>
              <a:rPr lang="zh-TW" altLang="en-US" dirty="0" smtClean="0"/>
              <a:t>把</a:t>
            </a:r>
            <a:r>
              <a:rPr lang="zh-TW" altLang="en-US" dirty="0"/>
              <a:t>注射筒口用橡皮擦堵住，將</a:t>
            </a:r>
            <a:r>
              <a:rPr lang="zh-TW" altLang="en-US" dirty="0" smtClean="0"/>
              <a:t>活塞</a:t>
            </a:r>
            <a:r>
              <a:rPr lang="zh-TW" altLang="en-US" dirty="0"/>
              <a:t>往下壓，會產生</a:t>
            </a:r>
            <a:r>
              <a:rPr lang="zh-TW" altLang="en-US" dirty="0" smtClean="0"/>
              <a:t>什麼</a:t>
            </a:r>
            <a:r>
              <a:rPr lang="zh-TW" altLang="en-US" dirty="0"/>
              <a:t>現象？</a:t>
            </a:r>
            <a:r>
              <a:rPr lang="zh-TW" altLang="en-US" dirty="0" smtClean="0"/>
              <a:t>請在　　中</a:t>
            </a:r>
            <a:r>
              <a:rPr lang="zh-TW" altLang="en-US" dirty="0"/>
              <a:t>打 </a:t>
            </a:r>
            <a:r>
              <a:rPr lang="zh-TW" altLang="en-US" dirty="0" smtClean="0"/>
              <a:t>　。</a:t>
            </a:r>
            <a:endParaRPr lang="zh-TW" altLang="en-US" dirty="0">
              <a:latin typeface="標楷體" pitchFamily="65" charset="-12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403350" y="549275"/>
            <a:ext cx="705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TW" altLang="en-US" sz="3600" b="1" dirty="0">
                <a:solidFill>
                  <a:srgbClr val="FF9933"/>
                </a:solidFill>
              </a:rPr>
              <a:t>空氣可以被擠壓</a:t>
            </a: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203" y="551657"/>
            <a:ext cx="706437" cy="706437"/>
          </a:xfrm>
          <a:prstGeom prst="rect">
            <a:avLst/>
          </a:prstGeom>
          <a:noFill/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itchFamily="65" charset="-120"/>
              </a:rPr>
              <a:t>習</a:t>
            </a:r>
            <a:r>
              <a:rPr lang="en-US" altLang="zh-TW" sz="2000" dirty="0" smtClean="0">
                <a:latin typeface="標楷體" pitchFamily="65" charset="-120"/>
              </a:rPr>
              <a:t>P30</a:t>
            </a:r>
            <a:endParaRPr lang="en-US" altLang="zh-TW" dirty="0"/>
          </a:p>
        </p:txBody>
      </p:sp>
      <p:pic>
        <p:nvPicPr>
          <p:cNvPr id="6152" name="Picture 8" descr="黑勾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256" y="1895426"/>
            <a:ext cx="503237" cy="525462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5364088" y="1967434"/>
            <a:ext cx="453454" cy="45345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11599"/>
            <a:ext cx="6758150" cy="369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10" name="Picture 12" descr="未命名 -3拷貝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  <p:sp>
          <p:nvSpPr>
            <p:cNvPr id="1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zh-TW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15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2069</TotalTime>
  <Words>816</Words>
  <Application>Microsoft Office PowerPoint</Application>
  <PresentationFormat>如螢幕大小 (4:3)</PresentationFormat>
  <Paragraphs>215</Paragraphs>
  <Slides>28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翰林出版事業股份有限公司</dc:title>
  <cp:lastModifiedBy>user</cp:lastModifiedBy>
  <cp:revision>319</cp:revision>
  <dcterms:created xsi:type="dcterms:W3CDTF">2011-08-25T02:03:39Z</dcterms:created>
  <dcterms:modified xsi:type="dcterms:W3CDTF">2019-06-19T22:47:46Z</dcterms:modified>
</cp:coreProperties>
</file>