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948" r:id="rId1"/>
  </p:sldMasterIdLst>
  <p:sldIdLst>
    <p:sldId id="256" r:id="rId2"/>
    <p:sldId id="257" r:id="rId3"/>
    <p:sldId id="269" r:id="rId4"/>
    <p:sldId id="258" r:id="rId5"/>
    <p:sldId id="259" r:id="rId6"/>
    <p:sldId id="260" r:id="rId7"/>
    <p:sldId id="261" r:id="rId8"/>
    <p:sldId id="262" r:id="rId9"/>
    <p:sldId id="263" r:id="rId10"/>
    <p:sldId id="264" r:id="rId11"/>
    <p:sldId id="265" r:id="rId12"/>
    <p:sldId id="266" r:id="rId13"/>
    <p:sldId id="267" r:id="rId14"/>
    <p:sldId id="268"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FF"/>
    <a:srgbClr val="00FF99"/>
    <a:srgbClr val="B5F3B8"/>
    <a:srgbClr val="2B1C6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888" autoAdjust="0"/>
    <p:restoredTop sz="94660"/>
  </p:normalViewPr>
  <p:slideViewPr>
    <p:cSldViewPr snapToGrid="0">
      <p:cViewPr varScale="1">
        <p:scale>
          <a:sx n="58" d="100"/>
          <a:sy n="58" d="100"/>
        </p:scale>
        <p:origin x="108" y="4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子 柚" userId="f8eda55c1b5fe793" providerId="Windows Live" clId="Web-{1ED889BF-1CA2-4A1B-8D06-8021D4101159}"/>
    <pc:docChg chg="addSld modSld">
      <pc:chgData name="子 柚" userId="f8eda55c1b5fe793" providerId="Windows Live" clId="Web-{1ED889BF-1CA2-4A1B-8D06-8021D4101159}" dt="2018-10-04T13:26:46.773" v="225" actId="20577"/>
      <pc:docMkLst>
        <pc:docMk/>
      </pc:docMkLst>
      <pc:sldChg chg="modSp modTransition">
        <pc:chgData name="子 柚" userId="f8eda55c1b5fe793" providerId="Windows Live" clId="Web-{1ED889BF-1CA2-4A1B-8D06-8021D4101159}" dt="2018-10-04T13:21:09.599" v="49"/>
        <pc:sldMkLst>
          <pc:docMk/>
          <pc:sldMk cId="3059316376" sldId="256"/>
        </pc:sldMkLst>
        <pc:spChg chg="mod">
          <ac:chgData name="子 柚" userId="f8eda55c1b5fe793" providerId="Windows Live" clId="Web-{1ED889BF-1CA2-4A1B-8D06-8021D4101159}" dt="2018-10-04T13:17:55.111" v="38" actId="20577"/>
          <ac:spMkLst>
            <pc:docMk/>
            <pc:sldMk cId="3059316376" sldId="256"/>
            <ac:spMk id="2" creationId="{00000000-0000-0000-0000-000000000000}"/>
          </ac:spMkLst>
        </pc:spChg>
        <pc:spChg chg="mod">
          <ac:chgData name="子 柚" userId="f8eda55c1b5fe793" providerId="Windows Live" clId="Web-{1ED889BF-1CA2-4A1B-8D06-8021D4101159}" dt="2018-10-04T13:19:02.517" v="46" actId="20577"/>
          <ac:spMkLst>
            <pc:docMk/>
            <pc:sldMk cId="3059316376" sldId="256"/>
            <ac:spMk id="3" creationId="{00000000-0000-0000-0000-000000000000}"/>
          </ac:spMkLst>
        </pc:spChg>
      </pc:sldChg>
      <pc:sldChg chg="modSp new">
        <pc:chgData name="子 柚" userId="f8eda55c1b5fe793" providerId="Windows Live" clId="Web-{1ED889BF-1CA2-4A1B-8D06-8021D4101159}" dt="2018-10-04T13:26:44.961" v="223" actId="20577"/>
        <pc:sldMkLst>
          <pc:docMk/>
          <pc:sldMk cId="236627132" sldId="257"/>
        </pc:sldMkLst>
        <pc:spChg chg="mod">
          <ac:chgData name="子 柚" userId="f8eda55c1b5fe793" providerId="Windows Live" clId="Web-{1ED889BF-1CA2-4A1B-8D06-8021D4101159}" dt="2018-10-04T13:24:45.085" v="112" actId="20577"/>
          <ac:spMkLst>
            <pc:docMk/>
            <pc:sldMk cId="236627132" sldId="257"/>
            <ac:spMk id="2" creationId="{A136889A-6ADC-4B70-A88D-068283187721}"/>
          </ac:spMkLst>
        </pc:spChg>
        <pc:spChg chg="mod">
          <ac:chgData name="子 柚" userId="f8eda55c1b5fe793" providerId="Windows Live" clId="Web-{1ED889BF-1CA2-4A1B-8D06-8021D4101159}" dt="2018-10-04T13:26:44.961" v="223" actId="20577"/>
          <ac:spMkLst>
            <pc:docMk/>
            <pc:sldMk cId="236627132" sldId="257"/>
            <ac:spMk id="3" creationId="{8A524337-7B0F-43A3-BEA5-5F49A08D8D47}"/>
          </ac:spMkLst>
        </pc:spChg>
      </pc:sld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zh-TW" altLang="en-US" smtClean="0"/>
              <a:t>按一下以編輯母片標題樣式</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5586B75A-687E-405C-8A0B-8D00578BA2C3}" type="datetimeFigureOut">
              <a:rPr lang="en-US" smtClean="0"/>
              <a:pPr/>
              <a:t>12/12/2018</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50476763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全景圖片 (含標題)">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zh-TW" altLang="en-US" smtClean="0"/>
              <a:t>按一下以編輯母片標題樣式</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smtClean="0"/>
              <a:t>按一下圖示以新增圖片</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編輯母片文字樣式</a:t>
            </a:r>
          </a:p>
        </p:txBody>
      </p:sp>
      <p:sp>
        <p:nvSpPr>
          <p:cNvPr id="5" name="Date Placeholder 4"/>
          <p:cNvSpPr>
            <a:spLocks noGrp="1"/>
          </p:cNvSpPr>
          <p:nvPr>
            <p:ph type="dt" sz="half" idx="10"/>
          </p:nvPr>
        </p:nvSpPr>
        <p:spPr/>
        <p:txBody>
          <a:bodyPr/>
          <a:lstStyle/>
          <a:p>
            <a:fld id="{5586B75A-687E-405C-8A0B-8D00578BA2C3}" type="datetimeFigureOut">
              <a:rPr lang="en-US" smtClean="0"/>
              <a:pPr/>
              <a:t>12/12/2018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95797981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標題與說明文字">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編輯母片文字樣式</a:t>
            </a:r>
          </a:p>
        </p:txBody>
      </p:sp>
      <p:sp>
        <p:nvSpPr>
          <p:cNvPr id="4" name="Date Placeholder 3"/>
          <p:cNvSpPr>
            <a:spLocks noGrp="1"/>
          </p:cNvSpPr>
          <p:nvPr>
            <p:ph type="dt" sz="half" idx="10"/>
          </p:nvPr>
        </p:nvSpPr>
        <p:spPr/>
        <p:txBody>
          <a:bodyPr/>
          <a:lstStyle/>
          <a:p>
            <a:fld id="{5586B75A-687E-405C-8A0B-8D00578BA2C3}" type="datetimeFigureOut">
              <a:rPr lang="en-US" smtClean="0"/>
              <a:pPr/>
              <a:t>12/12/2018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55432842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引述 (含標題)">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zh-TW" altLang="en-US" smtClean="0"/>
              <a:t>按一下以編輯母片標題樣式</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smtClean="0"/>
              <a:t>編輯母片文字樣式</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編輯母片文字樣式</a:t>
            </a:r>
          </a:p>
        </p:txBody>
      </p:sp>
      <p:sp>
        <p:nvSpPr>
          <p:cNvPr id="4" name="Date Placeholder 3"/>
          <p:cNvSpPr>
            <a:spLocks noGrp="1"/>
          </p:cNvSpPr>
          <p:nvPr>
            <p:ph type="dt" sz="half" idx="10"/>
          </p:nvPr>
        </p:nvSpPr>
        <p:spPr/>
        <p:txBody>
          <a:bodyPr/>
          <a:lstStyle/>
          <a:p>
            <a:fld id="{5586B75A-687E-405C-8A0B-8D00578BA2C3}" type="datetimeFigureOut">
              <a:rPr lang="en-US" smtClean="0"/>
              <a:pPr/>
              <a:t>12/12/2018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25895740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編輯母片文字樣式</a:t>
            </a:r>
          </a:p>
        </p:txBody>
      </p:sp>
      <p:sp>
        <p:nvSpPr>
          <p:cNvPr id="4" name="Date Placeholder 3"/>
          <p:cNvSpPr>
            <a:spLocks noGrp="1"/>
          </p:cNvSpPr>
          <p:nvPr>
            <p:ph type="dt" sz="half" idx="10"/>
          </p:nvPr>
        </p:nvSpPr>
        <p:spPr/>
        <p:txBody>
          <a:bodyPr/>
          <a:lstStyle/>
          <a:p>
            <a:fld id="{5586B75A-687E-405C-8A0B-8D00578BA2C3}" type="datetimeFigureOut">
              <a:rPr lang="en-US" smtClean="0"/>
              <a:pPr/>
              <a:t>12/12/2018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75348680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引述名片">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zh-TW" altLang="en-US" smtClean="0"/>
              <a:t>按一下以編輯母片標題樣式</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zh-TW" altLang="en-US" smtClean="0"/>
              <a:t>編輯母片文字樣式</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編輯母片文字樣式</a:t>
            </a:r>
          </a:p>
        </p:txBody>
      </p:sp>
      <p:sp>
        <p:nvSpPr>
          <p:cNvPr id="4" name="Date Placeholder 3"/>
          <p:cNvSpPr>
            <a:spLocks noGrp="1"/>
          </p:cNvSpPr>
          <p:nvPr>
            <p:ph type="dt" sz="half" idx="10"/>
          </p:nvPr>
        </p:nvSpPr>
        <p:spPr/>
        <p:txBody>
          <a:bodyPr/>
          <a:lstStyle/>
          <a:p>
            <a:fld id="{5586B75A-687E-405C-8A0B-8D00578BA2C3}" type="datetimeFigureOut">
              <a:rPr lang="en-US" smtClean="0"/>
              <a:pPr/>
              <a:t>12/12/2018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94505659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是非題">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zh-TW" altLang="en-US" smtClean="0"/>
              <a:t>按一下以編輯母片標題樣式</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zh-TW" altLang="en-US" smtClean="0"/>
              <a:t>編輯母片文字樣式</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編輯母片文字樣式</a:t>
            </a:r>
          </a:p>
        </p:txBody>
      </p:sp>
      <p:sp>
        <p:nvSpPr>
          <p:cNvPr id="4" name="Date Placeholder 3"/>
          <p:cNvSpPr>
            <a:spLocks noGrp="1"/>
          </p:cNvSpPr>
          <p:nvPr>
            <p:ph type="dt" sz="half" idx="10"/>
          </p:nvPr>
        </p:nvSpPr>
        <p:spPr/>
        <p:txBody>
          <a:bodyPr/>
          <a:lstStyle/>
          <a:p>
            <a:fld id="{5586B75A-687E-405C-8A0B-8D00578BA2C3}" type="datetimeFigureOut">
              <a:rPr lang="en-US" smtClean="0"/>
              <a:pPr/>
              <a:t>12/12/2018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10262217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12/12/2018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
        <p:nvSpPr>
          <p:cNvPr id="8" name="Title 1"/>
          <p:cNvSpPr>
            <a:spLocks noGrp="1"/>
          </p:cNvSpPr>
          <p:nvPr>
            <p:ph type="title"/>
          </p:nvPr>
        </p:nvSpPr>
        <p:spPr>
          <a:xfrm>
            <a:off x="685801" y="609600"/>
            <a:ext cx="10131425" cy="1456267"/>
          </a:xfrm>
        </p:spPr>
        <p:txBody>
          <a:bodyPr/>
          <a:lstStyle/>
          <a:p>
            <a:r>
              <a:rPr lang="zh-TW" altLang="en-US" smtClean="0"/>
              <a:t>按一下以編輯母片標題樣式</a:t>
            </a:r>
            <a:endParaRPr lang="en-US" dirty="0"/>
          </a:p>
        </p:txBody>
      </p:sp>
    </p:spTree>
    <p:extLst>
      <p:ext uri="{BB962C8B-B14F-4D97-AF65-F5344CB8AC3E}">
        <p14:creationId xmlns:p14="http://schemas.microsoft.com/office/powerpoint/2010/main" val="119335860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12/12/2018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61865319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Content Placeholder 2"/>
          <p:cNvSpPr>
            <a:spLocks noGrp="1"/>
          </p:cNvSpPr>
          <p:nvPr>
            <p:ph idx="1"/>
          </p:nvPr>
        </p:nvSpPr>
        <p:spPr/>
        <p:txBody>
          <a:bodyPr anchor="ct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12/12/2018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1849438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編輯母片文字樣式</a:t>
            </a:r>
          </a:p>
        </p:txBody>
      </p:sp>
      <p:sp>
        <p:nvSpPr>
          <p:cNvPr id="4" name="Date Placeholder 3"/>
          <p:cNvSpPr>
            <a:spLocks noGrp="1"/>
          </p:cNvSpPr>
          <p:nvPr>
            <p:ph type="dt" sz="half" idx="10"/>
          </p:nvPr>
        </p:nvSpPr>
        <p:spPr/>
        <p:txBody>
          <a:bodyPr/>
          <a:lstStyle/>
          <a:p>
            <a:fld id="{5586B75A-687E-405C-8A0B-8D00578BA2C3}" type="datetimeFigureOut">
              <a:rPr lang="en-US" smtClean="0"/>
              <a:pPr/>
              <a:t>12/12/2018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7017948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Date Placeholder 4"/>
          <p:cNvSpPr>
            <a:spLocks noGrp="1"/>
          </p:cNvSpPr>
          <p:nvPr>
            <p:ph type="dt" sz="half" idx="10"/>
          </p:nvPr>
        </p:nvSpPr>
        <p:spPr/>
        <p:txBody>
          <a:bodyPr/>
          <a:lstStyle/>
          <a:p>
            <a:fld id="{5586B75A-687E-405C-8A0B-8D00578BA2C3}" type="datetimeFigureOut">
              <a:rPr lang="en-US" smtClean="0"/>
              <a:pPr/>
              <a:t>12/12/2018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1014753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TW" altLang="en-US" smtClean="0"/>
              <a:t>按一下以編輯母片標題樣式</a:t>
            </a:r>
            <a:endParaRPr lang="en-US" dirty="0"/>
          </a:p>
        </p:txBody>
      </p:sp>
      <p:sp>
        <p:nvSpPr>
          <p:cNvPr id="3" name="Text Placeholder 2"/>
          <p:cNvSpPr>
            <a:spLocks noGrp="1"/>
          </p:cNvSpPr>
          <p:nvPr>
            <p:ph type="body" idx="1" hasCustomPrompt="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Text Placeholder 4"/>
          <p:cNvSpPr>
            <a:spLocks noGrp="1"/>
          </p:cNvSpPr>
          <p:nvPr>
            <p:ph type="body" sz="quarter" idx="3" hasCustomPrompt="1"/>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smtClean="0"/>
              <a:pPr/>
              <a:t>12/12/2018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6791415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Date Placeholder 2"/>
          <p:cNvSpPr>
            <a:spLocks noGrp="1"/>
          </p:cNvSpPr>
          <p:nvPr>
            <p:ph type="dt" sz="half" idx="10"/>
          </p:nvPr>
        </p:nvSpPr>
        <p:spPr/>
        <p:txBody>
          <a:bodyPr/>
          <a:lstStyle/>
          <a:p>
            <a:fld id="{5586B75A-687E-405C-8A0B-8D00578BA2C3}" type="datetimeFigureOut">
              <a:rPr lang="en-US" smtClean="0"/>
              <a:pPr/>
              <a:t>12/12/2018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14899136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5586B75A-687E-405C-8A0B-8D00578BA2C3}" type="datetimeFigureOut">
              <a:rPr lang="en-US" smtClean="0"/>
              <a:pPr/>
              <a:t>12/12/2018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96939561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zh-TW" altLang="en-US" smtClean="0"/>
              <a:t>按一下以編輯母片標題樣式</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編輯母片文字樣式</a:t>
            </a:r>
          </a:p>
        </p:txBody>
      </p:sp>
      <p:sp>
        <p:nvSpPr>
          <p:cNvPr id="5" name="Date Placeholder 4"/>
          <p:cNvSpPr>
            <a:spLocks noGrp="1"/>
          </p:cNvSpPr>
          <p:nvPr>
            <p:ph type="dt" sz="half" idx="10"/>
          </p:nvPr>
        </p:nvSpPr>
        <p:spPr/>
        <p:txBody>
          <a:bodyPr/>
          <a:lstStyle/>
          <a:p>
            <a:fld id="{5586B75A-687E-405C-8A0B-8D00578BA2C3}" type="datetimeFigureOut">
              <a:rPr lang="en-US" smtClean="0"/>
              <a:pPr/>
              <a:t>12/12/2018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14884741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zh-TW" altLang="en-US" smtClean="0"/>
              <a:t>按一下以編輯母片標題樣式</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smtClean="0"/>
              <a:t>按一下圖示以新增圖片</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編輯母片文字樣式</a:t>
            </a:r>
          </a:p>
        </p:txBody>
      </p:sp>
      <p:sp>
        <p:nvSpPr>
          <p:cNvPr id="5" name="Date Placeholder 4"/>
          <p:cNvSpPr>
            <a:spLocks noGrp="1"/>
          </p:cNvSpPr>
          <p:nvPr>
            <p:ph type="dt" sz="half" idx="10"/>
          </p:nvPr>
        </p:nvSpPr>
        <p:spPr/>
        <p:txBody>
          <a:bodyPr/>
          <a:lstStyle/>
          <a:p>
            <a:fld id="{5586B75A-687E-405C-8A0B-8D00578BA2C3}" type="datetimeFigureOut">
              <a:rPr lang="en-US" smtClean="0"/>
              <a:pPr/>
              <a:t>12/12/2018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67071195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586B75A-687E-405C-8A0B-8D00578BA2C3}" type="datetimeFigureOut">
              <a:rPr lang="en-US" smtClean="0"/>
              <a:pPr/>
              <a:t>12/12/2018</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59855214"/>
      </p:ext>
    </p:extLst>
  </p:cSld>
  <p:clrMap bg1="dk1" tx1="lt1" bg2="dk2" tx2="lt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 id="2147483960" r:id="rId12"/>
    <p:sldLayoutId id="2147483961" r:id="rId13"/>
    <p:sldLayoutId id="2147483962" r:id="rId14"/>
    <p:sldLayoutId id="2147483963" r:id="rId15"/>
    <p:sldLayoutId id="2147483964" r:id="rId16"/>
    <p:sldLayoutId id="2147483965" r:id="rId17"/>
  </p:sldLayoutIdLst>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hf sldNum="0" hdr="0" ftr="0" dt="0"/>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zh.wikipedia.org/wiki/%E6%B0%AB" TargetMode="External"/><Relationship Id="rId2" Type="http://schemas.openxmlformats.org/officeDocument/2006/relationships/hyperlink" Target="https://zh.wikipedia.org/wiki/%E6%9C%A8%E6%98%9F" TargetMode="External"/><Relationship Id="rId1" Type="http://schemas.openxmlformats.org/officeDocument/2006/relationships/slideLayout" Target="../slideLayouts/slideLayout2.xml"/><Relationship Id="rId6" Type="http://schemas.openxmlformats.org/officeDocument/2006/relationships/hyperlink" Target="https://zh.wikipedia.org/wiki/%E6%9C%A8%E6%98%9F%E7%9A%84%E8%A1%9B%E6%98%9F" TargetMode="External"/><Relationship Id="rId5" Type="http://schemas.openxmlformats.org/officeDocument/2006/relationships/hyperlink" Target="https://zh.wikipedia.org/wiki/%E5%A4%A7%E7%B4%85%E6%96%91" TargetMode="External"/><Relationship Id="rId4" Type="http://schemas.openxmlformats.org/officeDocument/2006/relationships/hyperlink" Target="https://zh.wikipedia.org/wiki/%E6%B0%A6"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zh.wikipedia.org/wiki/%E5%9C%9F%E6%98%9F%E7%92%B0" TargetMode="External"/><Relationship Id="rId2" Type="http://schemas.openxmlformats.org/officeDocument/2006/relationships/hyperlink" Target="https://zh.wikipedia.org/wiki/%E5%9C%9F%E6%98%9F" TargetMode="External"/><Relationship Id="rId1" Type="http://schemas.openxmlformats.org/officeDocument/2006/relationships/slideLayout" Target="../slideLayouts/slideLayout2.xml"/><Relationship Id="rId5" Type="http://schemas.openxmlformats.org/officeDocument/2006/relationships/hyperlink" Target="https://zh.wikipedia.org/wiki/%E5%9C%9F%E6%98%9F%E7%9A%84%E8%A1%9B%E6%98%9F" TargetMode="External"/><Relationship Id="rId4" Type="http://schemas.openxmlformats.org/officeDocument/2006/relationships/hyperlink" Target="https://zh.wikipedia.org/wiki/%E5%A4%AA%E9%98%B3%E7%B3%BB" TargetMode="External"/></Relationships>
</file>

<file path=ppt/slides/_rels/slide12.xml.rels><?xml version="1.0" encoding="UTF-8" standalone="yes"?>
<Relationships xmlns="http://schemas.openxmlformats.org/package/2006/relationships"><Relationship Id="rId8" Type="http://schemas.openxmlformats.org/officeDocument/2006/relationships/hyperlink" Target="https://zh.wikipedia.org/wiki/%E6%B6%B2%E6%80%81%E6%B0%AE" TargetMode="External"/><Relationship Id="rId3" Type="http://schemas.openxmlformats.org/officeDocument/2006/relationships/hyperlink" Target="https://zh.wikipedia.org/wiki/%E5%AF%86%E5%BA%A6" TargetMode="External"/><Relationship Id="rId7" Type="http://schemas.openxmlformats.org/officeDocument/2006/relationships/hyperlink" Target="https://zh.wikipedia.org/wiki/%E5%86%B0%E7%81%AB%E5%B1%B1" TargetMode="External"/><Relationship Id="rId2" Type="http://schemas.openxmlformats.org/officeDocument/2006/relationships/hyperlink" Target="https://zh.wikipedia.org/wiki/%E6%B5%B7%E7%8E%8B%E6%98%9F" TargetMode="External"/><Relationship Id="rId1" Type="http://schemas.openxmlformats.org/officeDocument/2006/relationships/slideLayout" Target="../slideLayouts/slideLayout2.xml"/><Relationship Id="rId6" Type="http://schemas.openxmlformats.org/officeDocument/2006/relationships/hyperlink" Target="https://zh.wikipedia.org/wiki/%E6%B5%B7%E8%A1%9B%E4%B8%80" TargetMode="External"/><Relationship Id="rId5" Type="http://schemas.openxmlformats.org/officeDocument/2006/relationships/hyperlink" Target="https://zh.wikipedia.org/wiki/%E6%B5%B7%E7%8E%8B%E6%98%9F%E7%9A%84%E8%A1%9B%E6%98%9F" TargetMode="External"/><Relationship Id="rId4" Type="http://schemas.openxmlformats.org/officeDocument/2006/relationships/hyperlink" Target="https://zh.wikipedia.org/wiki/%E5%A4%AA%E9%98%B3%E7%B3%BB"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zh.wikipedia.org/wiki/%E6%98%9F%E9%99%85%E7%89%A9%E8%B4%A8" TargetMode="External"/><Relationship Id="rId7" Type="http://schemas.openxmlformats.org/officeDocument/2006/relationships/hyperlink" Target="https://zh.wikipedia.org/wiki/%E9%95%BF%E5%91%A8%E6%9C%9F%E5%BD%97%E6%98%9F" TargetMode="External"/><Relationship Id="rId2" Type="http://schemas.openxmlformats.org/officeDocument/2006/relationships/hyperlink" Target="https://zh.wikipedia.org/wiki/%E5%A4%AA%E9%99%BD%E9%A2%A8" TargetMode="External"/><Relationship Id="rId1" Type="http://schemas.openxmlformats.org/officeDocument/2006/relationships/slideLayout" Target="../slideLayouts/slideLayout2.xml"/><Relationship Id="rId6" Type="http://schemas.openxmlformats.org/officeDocument/2006/relationships/hyperlink" Target="https://zh.wikipedia.org/wiki/%E6%AD%90%E7%89%B9%E9%9B%B2" TargetMode="External"/><Relationship Id="rId5" Type="http://schemas.openxmlformats.org/officeDocument/2006/relationships/hyperlink" Target="https://zh.wikipedia.org/wiki/%E9%9B%A2%E6%95%A3%E7%9B%A4" TargetMode="External"/><Relationship Id="rId4" Type="http://schemas.openxmlformats.org/officeDocument/2006/relationships/hyperlink" Target="https://zh.wikipedia.org/wiki/%E6%97%A5%E7%90%83%E5%B1%A4%E9%A0%82"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zh.wikipedia.org/wiki/%E5%A4%A9%E6%96%87%E5%8D%95%E4%BD%8D" TargetMode="External"/><Relationship Id="rId7" Type="http://schemas.openxmlformats.org/officeDocument/2006/relationships/hyperlink" Target="https://zh.wikipedia.org/wiki/%E6%B0%B4%E6%89%8B%E5%B3%BD%E8%B0%B7" TargetMode="External"/><Relationship Id="rId2" Type="http://schemas.openxmlformats.org/officeDocument/2006/relationships/hyperlink" Target="https://zh.wikipedia.org/wiki/%E7%81%AB%E6%98%9F" TargetMode="External"/><Relationship Id="rId1" Type="http://schemas.openxmlformats.org/officeDocument/2006/relationships/slideLayout" Target="../slideLayouts/slideLayout2.xml"/><Relationship Id="rId6" Type="http://schemas.openxmlformats.org/officeDocument/2006/relationships/hyperlink" Target="https://zh.wikipedia.org/wiki/%E5%A5%A5%E6%9E%97%E5%8C%B9%E6%96%AF%E5%B1%B1" TargetMode="External"/><Relationship Id="rId5" Type="http://schemas.openxmlformats.org/officeDocument/2006/relationships/hyperlink" Target="https://zh.wikipedia.org/wiki/%E5%A4%AA%E9%98%B3%E7%B3%BB" TargetMode="External"/><Relationship Id="rId4" Type="http://schemas.openxmlformats.org/officeDocument/2006/relationships/hyperlink" Target="https://zh.wikipedia.org/wiki/%E4%BA%8C%E6%B0%A7%E5%8C%96%E7%A2%B3"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zh.wikipedia.org/wiki/%E4%BA%8C%E6%B0%A7%E5%8C%96%E7%A2%B3" TargetMode="External"/><Relationship Id="rId2" Type="http://schemas.openxmlformats.org/officeDocument/2006/relationships/hyperlink" Target="https://zh.wikipedia.org/wiki/%E9%87%91%E6%98%9F" TargetMode="External"/><Relationship Id="rId1" Type="http://schemas.openxmlformats.org/officeDocument/2006/relationships/slideLayout" Target="../slideLayouts/slideLayout2.xml"/><Relationship Id="rId4" Type="http://schemas.openxmlformats.org/officeDocument/2006/relationships/hyperlink" Target="https://zh.wikipedia.org/wiki/%E6%B0%AE"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zh.wikipedia.org/wiki/%E5%A4%A9%E6%96%87%E5%96%AE%E4%BD%8D" TargetMode="External"/><Relationship Id="rId2" Type="http://schemas.openxmlformats.org/officeDocument/2006/relationships/hyperlink" Target="https://zh.wikipedia.org/wiki/%E6%B0%B4%E6%98%9F" TargetMode="External"/><Relationship Id="rId1" Type="http://schemas.openxmlformats.org/officeDocument/2006/relationships/slideLayout" Target="../slideLayouts/slideLayout2.xml"/><Relationship Id="rId4" Type="http://schemas.openxmlformats.org/officeDocument/2006/relationships/hyperlink" Target="https://zh.wikipedia.org/wiki/%E5%A4%AA%E9%98%B3%E7%B3%BB"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s://zh.wikipedia.org/wiki/%E5%9C%B0%E5%87%BD" TargetMode="External"/><Relationship Id="rId3" Type="http://schemas.openxmlformats.org/officeDocument/2006/relationships/hyperlink" Target="https://zh.wikipedia.org/wiki/%E5%A4%A9%E7%84%B6%E8%A1%9B%E6%98%9F" TargetMode="External"/><Relationship Id="rId7" Type="http://schemas.openxmlformats.org/officeDocument/2006/relationships/hyperlink" Target="https://zh.wikipedia.org/wiki/%E5%9C%B0%E6%AE%BC" TargetMode="External"/><Relationship Id="rId2" Type="http://schemas.openxmlformats.org/officeDocument/2006/relationships/hyperlink" Target="https://zh.wikipedia.org/wiki/%E5%B2%A9%E7%9F%B3" TargetMode="External"/><Relationship Id="rId1" Type="http://schemas.openxmlformats.org/officeDocument/2006/relationships/slideLayout" Target="../slideLayouts/slideLayout2.xml"/><Relationship Id="rId6" Type="http://schemas.openxmlformats.org/officeDocument/2006/relationships/hyperlink" Target="https://zh.wikipedia.org/wiki/%E7%9F%BD%E9%85%B8%E9%B9%BD" TargetMode="External"/><Relationship Id="rId11" Type="http://schemas.openxmlformats.org/officeDocument/2006/relationships/hyperlink" Target="https://zh.wikipedia.org/wiki/%E8%A1%8C%E6%98%9F%E6%A0%B8%E5%BF%83" TargetMode="External"/><Relationship Id="rId5" Type="http://schemas.openxmlformats.org/officeDocument/2006/relationships/hyperlink" Target="https://zh.wikipedia.org/w/index.php?title=%E8%80%90%E7%86%94%E8%B3%AA&amp;action=edit&amp;redlink=1" TargetMode="External"/><Relationship Id="rId10" Type="http://schemas.openxmlformats.org/officeDocument/2006/relationships/hyperlink" Target="https://zh.wikipedia.org/wiki/%E9%8E%B3" TargetMode="External"/><Relationship Id="rId4" Type="http://schemas.openxmlformats.org/officeDocument/2006/relationships/hyperlink" Target="https://zh.wikipedia.org/wiki/%E8%A1%8C%E6%98%9F%E7%92%B0" TargetMode="External"/><Relationship Id="rId9" Type="http://schemas.openxmlformats.org/officeDocument/2006/relationships/hyperlink" Target="https://zh.wikipedia.org/wiki/%E9%90%B5"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62399" y="1479665"/>
            <a:ext cx="7197726" cy="2906066"/>
          </a:xfrm>
        </p:spPr>
        <p:txBody>
          <a:bodyPr>
            <a:normAutofit/>
          </a:bodyPr>
          <a:lstStyle/>
          <a:p>
            <a:r>
              <a:rPr lang="zh-CN" altLang="en-US" sz="7200" dirty="0"/>
              <a:t>八大行星</a:t>
            </a:r>
            <a:r>
              <a:rPr lang="zh-CN" altLang="en-US" sz="7200" dirty="0">
                <a:latin typeface="幼圆"/>
                <a:ea typeface="幼圆"/>
              </a:rPr>
              <a:t>的介紹</a:t>
            </a:r>
            <a:br>
              <a:rPr lang="zh-CN" altLang="en-US" sz="7200" dirty="0">
                <a:latin typeface="幼圆"/>
                <a:ea typeface="幼圆"/>
              </a:rPr>
            </a:br>
            <a:endParaRPr lang="zh-CN" altLang="en-US" sz="7200" dirty="0">
              <a:latin typeface="幼圆"/>
              <a:ea typeface="幼圆"/>
            </a:endParaRPr>
          </a:p>
        </p:txBody>
      </p:sp>
      <p:sp>
        <p:nvSpPr>
          <p:cNvPr id="3" name="Subtitle 2"/>
          <p:cNvSpPr>
            <a:spLocks noGrp="1"/>
          </p:cNvSpPr>
          <p:nvPr>
            <p:ph type="subTitle" idx="1"/>
          </p:nvPr>
        </p:nvSpPr>
        <p:spPr>
          <a:xfrm>
            <a:off x="3078995" y="4602707"/>
            <a:ext cx="7444918" cy="1405467"/>
          </a:xfrm>
        </p:spPr>
        <p:txBody>
          <a:bodyPr>
            <a:normAutofit fontScale="25000" lnSpcReduction="20000"/>
          </a:bodyPr>
          <a:lstStyle/>
          <a:p>
            <a:r>
              <a:rPr lang="zh-TW" altLang="en-US" sz="19200" dirty="0" smtClean="0">
                <a:latin typeface="幼圆"/>
                <a:ea typeface="幼圆"/>
              </a:rPr>
              <a:t>組員。</a:t>
            </a:r>
            <a:endParaRPr lang="en-US" altLang="zh-TW" sz="19200" dirty="0" smtClean="0">
              <a:latin typeface="幼圆"/>
              <a:ea typeface="幼圆"/>
            </a:endParaRPr>
          </a:p>
          <a:p>
            <a:r>
              <a:rPr lang="zh-TW" altLang="en-US" sz="19200" dirty="0" smtClean="0">
                <a:latin typeface="幼圆"/>
                <a:ea typeface="幼圆"/>
              </a:rPr>
              <a:t>沈宥安，賴昀德，何璟德，</a:t>
            </a:r>
            <a:endParaRPr lang="en-US" altLang="zh-TW" sz="19200" dirty="0" smtClean="0">
              <a:latin typeface="幼圆"/>
              <a:ea typeface="幼圆"/>
            </a:endParaRPr>
          </a:p>
          <a:p>
            <a:r>
              <a:rPr lang="zh-TW" altLang="en-US" sz="19200" dirty="0" smtClean="0">
                <a:latin typeface="幼圆"/>
                <a:ea typeface="幼圆"/>
              </a:rPr>
              <a:t>呂宗錡</a:t>
            </a:r>
            <a:endParaRPr lang="en-US" altLang="zh-TW" sz="19200" dirty="0" smtClean="0">
              <a:latin typeface="幼圆"/>
              <a:ea typeface="幼圆"/>
            </a:endParaRPr>
          </a:p>
          <a:p>
            <a:endParaRPr lang="zh-CN" altLang="en-US" dirty="0">
              <a:latin typeface="幼圆"/>
              <a:ea typeface="幼圆"/>
            </a:endParaRPr>
          </a:p>
        </p:txBody>
      </p:sp>
    </p:spTree>
    <p:extLst>
      <p:ext uri="{BB962C8B-B14F-4D97-AF65-F5344CB8AC3E}">
        <p14:creationId xmlns:p14="http://schemas.microsoft.com/office/powerpoint/2010/main" val="30593163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additive="base">
                                        <p:cTn id="2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85801" y="349136"/>
            <a:ext cx="10131425" cy="1080654"/>
          </a:xfrm>
        </p:spPr>
        <p:txBody>
          <a:bodyPr>
            <a:normAutofit/>
          </a:bodyPr>
          <a:lstStyle/>
          <a:p>
            <a:pPr algn="ctr"/>
            <a:r>
              <a:rPr lang="zh-TW" altLang="en-US" sz="4800" dirty="0" smtClean="0"/>
              <a:t>木星</a:t>
            </a:r>
            <a:endParaRPr lang="zh-TW" altLang="en-US" sz="4800" dirty="0"/>
          </a:p>
        </p:txBody>
      </p:sp>
      <p:sp>
        <p:nvSpPr>
          <p:cNvPr id="3" name="內容版面配置區 2"/>
          <p:cNvSpPr>
            <a:spLocks noGrp="1"/>
          </p:cNvSpPr>
          <p:nvPr>
            <p:ph idx="1"/>
          </p:nvPr>
        </p:nvSpPr>
        <p:spPr/>
        <p:txBody>
          <a:bodyPr>
            <a:noAutofit/>
          </a:bodyPr>
          <a:lstStyle/>
          <a:p>
            <a:r>
              <a:rPr lang="zh-TW" altLang="en-US" sz="4800" dirty="0" smtClean="0">
                <a:latin typeface="華康談楷體W5" panose="03000509000000000000" pitchFamily="65" charset="-120"/>
                <a:ea typeface="華康談楷體W5" panose="03000509000000000000" pitchFamily="65" charset="-120"/>
                <a:hlinkClick r:id="rId2" tooltip="木星"/>
              </a:rPr>
              <a:t>木星</a:t>
            </a:r>
            <a:r>
              <a:rPr lang="zh-TW" altLang="en-US" sz="4800" dirty="0" smtClean="0">
                <a:latin typeface="華康談楷體W5" panose="03000509000000000000" pitchFamily="65" charset="-120"/>
                <a:ea typeface="華康談楷體W5" panose="03000509000000000000" pitchFamily="65" charset="-120"/>
              </a:rPr>
              <a:t>（距離太陽</a:t>
            </a:r>
            <a:r>
              <a:rPr lang="en-US" altLang="zh-TW" sz="4800" dirty="0" smtClean="0">
                <a:latin typeface="華康談楷體W5" panose="03000509000000000000" pitchFamily="65" charset="-120"/>
                <a:ea typeface="華康談楷體W5" panose="03000509000000000000" pitchFamily="65" charset="-120"/>
              </a:rPr>
              <a:t>5.2AU</a:t>
            </a:r>
            <a:r>
              <a:rPr lang="zh-TW" altLang="en-US" sz="4800" dirty="0" smtClean="0">
                <a:latin typeface="華康談楷體W5" panose="03000509000000000000" pitchFamily="65" charset="-120"/>
                <a:ea typeface="華康談楷體W5" panose="03000509000000000000" pitchFamily="65" charset="-120"/>
              </a:rPr>
              <a:t>），質量是地球的</a:t>
            </a:r>
            <a:r>
              <a:rPr lang="en-US" altLang="zh-TW" sz="4800" dirty="0" smtClean="0">
                <a:latin typeface="華康談楷體W5" panose="03000509000000000000" pitchFamily="65" charset="-120"/>
                <a:ea typeface="華康談楷體W5" panose="03000509000000000000" pitchFamily="65" charset="-120"/>
              </a:rPr>
              <a:t>318</a:t>
            </a:r>
            <a:r>
              <a:rPr lang="zh-TW" altLang="en-US" sz="4800" dirty="0" smtClean="0">
                <a:latin typeface="華康談楷體W5" panose="03000509000000000000" pitchFamily="65" charset="-120"/>
                <a:ea typeface="華康談楷體W5" panose="03000509000000000000" pitchFamily="65" charset="-120"/>
              </a:rPr>
              <a:t>倍，是其它行星質量總和的</a:t>
            </a:r>
            <a:r>
              <a:rPr lang="en-US" altLang="zh-TW" sz="4800" dirty="0" smtClean="0">
                <a:latin typeface="華康談楷體W5" panose="03000509000000000000" pitchFamily="65" charset="-120"/>
                <a:ea typeface="華康談楷體W5" panose="03000509000000000000" pitchFamily="65" charset="-120"/>
              </a:rPr>
              <a:t>2.5</a:t>
            </a:r>
            <a:r>
              <a:rPr lang="zh-TW" altLang="en-US" sz="4800" dirty="0" smtClean="0">
                <a:latin typeface="華康談楷體W5" panose="03000509000000000000" pitchFamily="65" charset="-120"/>
                <a:ea typeface="華康談楷體W5" panose="03000509000000000000" pitchFamily="65" charset="-120"/>
              </a:rPr>
              <a:t>倍，其組成絕大部分是</a:t>
            </a:r>
            <a:r>
              <a:rPr lang="zh-TW" altLang="en-US" sz="4800" dirty="0" smtClean="0">
                <a:latin typeface="華康談楷體W5" panose="03000509000000000000" pitchFamily="65" charset="-120"/>
                <a:ea typeface="華康談楷體W5" panose="03000509000000000000" pitchFamily="65" charset="-120"/>
                <a:hlinkClick r:id="rId3" tooltip="氫"/>
              </a:rPr>
              <a:t>氫</a:t>
            </a:r>
            <a:r>
              <a:rPr lang="zh-TW" altLang="en-US" sz="4800" dirty="0" smtClean="0">
                <a:latin typeface="華康談楷體W5" panose="03000509000000000000" pitchFamily="65" charset="-120"/>
                <a:ea typeface="華康談楷體W5" panose="03000509000000000000" pitchFamily="65" charset="-120"/>
              </a:rPr>
              <a:t>和</a:t>
            </a:r>
            <a:r>
              <a:rPr lang="zh-TW" altLang="en-US" sz="4800" dirty="0" smtClean="0">
                <a:latin typeface="華康談楷體W5" panose="03000509000000000000" pitchFamily="65" charset="-120"/>
                <a:ea typeface="華康談楷體W5" panose="03000509000000000000" pitchFamily="65" charset="-120"/>
                <a:hlinkClick r:id="rId4" tooltip="氦"/>
              </a:rPr>
              <a:t>氦</a:t>
            </a:r>
            <a:r>
              <a:rPr lang="zh-TW" altLang="en-US" sz="4800" dirty="0" smtClean="0">
                <a:latin typeface="華康談楷體W5" panose="03000509000000000000" pitchFamily="65" charset="-120"/>
                <a:ea typeface="華康談楷體W5" panose="03000509000000000000" pitchFamily="65" charset="-120"/>
              </a:rPr>
              <a:t>。木星內部豐沛的熱能在大氣層中創造出半永久性的特徵，例如雲帶和</a:t>
            </a:r>
            <a:r>
              <a:rPr lang="zh-TW" altLang="en-US" sz="4800" dirty="0" smtClean="0">
                <a:latin typeface="華康談楷體W5" panose="03000509000000000000" pitchFamily="65" charset="-120"/>
                <a:ea typeface="華康談楷體W5" panose="03000509000000000000" pitchFamily="65" charset="-120"/>
                <a:hlinkClick r:id="rId5" tooltip="大紅斑"/>
              </a:rPr>
              <a:t>大紅斑</a:t>
            </a:r>
            <a:r>
              <a:rPr lang="zh-TW" altLang="en-US" sz="4800" dirty="0" smtClean="0">
                <a:latin typeface="華康談楷體W5" panose="03000509000000000000" pitchFamily="65" charset="-120"/>
                <a:ea typeface="華康談楷體W5" panose="03000509000000000000" pitchFamily="65" charset="-120"/>
              </a:rPr>
              <a:t>。木星已知的</a:t>
            </a:r>
            <a:r>
              <a:rPr lang="zh-TW" altLang="en-US" sz="4800" dirty="0" smtClean="0">
                <a:latin typeface="華康談楷體W5" panose="03000509000000000000" pitchFamily="65" charset="-120"/>
                <a:ea typeface="華康談楷體W5" panose="03000509000000000000" pitchFamily="65" charset="-120"/>
                <a:hlinkClick r:id="rId6" tooltip="木星的衛星"/>
              </a:rPr>
              <a:t>衛星</a:t>
            </a:r>
            <a:r>
              <a:rPr lang="zh-TW" altLang="en-US" sz="4800" dirty="0" smtClean="0">
                <a:latin typeface="華康談楷體W5" panose="03000509000000000000" pitchFamily="65" charset="-120"/>
                <a:ea typeface="華康談楷體W5" panose="03000509000000000000" pitchFamily="65" charset="-120"/>
              </a:rPr>
              <a:t>有</a:t>
            </a:r>
            <a:r>
              <a:rPr lang="en-US" altLang="zh-TW" sz="4800" dirty="0" smtClean="0">
                <a:latin typeface="華康談楷體W5" panose="03000509000000000000" pitchFamily="65" charset="-120"/>
                <a:ea typeface="華康談楷體W5" panose="03000509000000000000" pitchFamily="65" charset="-120"/>
              </a:rPr>
              <a:t>67</a:t>
            </a:r>
            <a:r>
              <a:rPr lang="zh-TW" altLang="en-US" sz="4800" dirty="0" smtClean="0">
                <a:latin typeface="華康談楷體W5" panose="03000509000000000000" pitchFamily="65" charset="-120"/>
                <a:ea typeface="華康談楷體W5" panose="03000509000000000000" pitchFamily="65" charset="-120"/>
              </a:rPr>
              <a:t>顆，</a:t>
            </a:r>
            <a:r>
              <a:rPr lang="en-US" altLang="zh-TW" sz="4800" dirty="0" smtClean="0">
                <a:latin typeface="華康談楷體W5" panose="03000509000000000000" pitchFamily="65" charset="-120"/>
                <a:ea typeface="華康談楷體W5" panose="03000509000000000000" pitchFamily="65" charset="-120"/>
              </a:rPr>
              <a:t>4</a:t>
            </a:r>
            <a:r>
              <a:rPr lang="zh-TW" altLang="en-US" sz="4800" dirty="0" smtClean="0">
                <a:latin typeface="華康談楷體W5" panose="03000509000000000000" pitchFamily="65" charset="-120"/>
                <a:ea typeface="華康談楷體W5" panose="03000509000000000000" pitchFamily="65" charset="-120"/>
              </a:rPr>
              <a:t>顆最大的。</a:t>
            </a:r>
            <a:endParaRPr lang="zh-TW" altLang="en-US" sz="4800" dirty="0">
              <a:latin typeface="華康談楷體W5" panose="03000509000000000000" pitchFamily="65" charset="-120"/>
              <a:ea typeface="華康談楷體W5" panose="03000509000000000000" pitchFamily="65" charset="-120"/>
            </a:endParaRP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土星</a:t>
            </a:r>
            <a:endParaRPr lang="zh-TW" altLang="en-US" dirty="0"/>
          </a:p>
        </p:txBody>
      </p:sp>
      <p:sp>
        <p:nvSpPr>
          <p:cNvPr id="3" name="內容版面配置區 2"/>
          <p:cNvSpPr>
            <a:spLocks noGrp="1"/>
          </p:cNvSpPr>
          <p:nvPr>
            <p:ph idx="1"/>
          </p:nvPr>
        </p:nvSpPr>
        <p:spPr/>
        <p:txBody>
          <a:bodyPr>
            <a:noAutofit/>
          </a:bodyPr>
          <a:lstStyle/>
          <a:p>
            <a:r>
              <a:rPr lang="zh-TW" altLang="en-US" sz="4000" dirty="0" smtClean="0">
                <a:latin typeface="華康談楷體W5" panose="03000509000000000000" pitchFamily="65" charset="-120"/>
                <a:ea typeface="華康談楷體W5" panose="03000509000000000000" pitchFamily="65" charset="-120"/>
                <a:hlinkClick r:id="rId2" tooltip="土星"/>
              </a:rPr>
              <a:t>土星</a:t>
            </a:r>
            <a:r>
              <a:rPr lang="zh-TW" altLang="en-US" sz="4000" dirty="0" smtClean="0">
                <a:latin typeface="華康談楷體W5" panose="03000509000000000000" pitchFamily="65" charset="-120"/>
                <a:ea typeface="華康談楷體W5" panose="03000509000000000000" pitchFamily="65" charset="-120"/>
              </a:rPr>
              <a:t>（距離太陽</a:t>
            </a:r>
            <a:r>
              <a:rPr lang="en-US" altLang="zh-TW" sz="4000" dirty="0" smtClean="0">
                <a:latin typeface="華康談楷體W5" panose="03000509000000000000" pitchFamily="65" charset="-120"/>
                <a:ea typeface="華康談楷體W5" panose="03000509000000000000" pitchFamily="65" charset="-120"/>
              </a:rPr>
              <a:t>9.5 AU</a:t>
            </a:r>
            <a:r>
              <a:rPr lang="zh-TW" altLang="en-US" sz="4000" dirty="0" smtClean="0">
                <a:latin typeface="華康談楷體W5" panose="03000509000000000000" pitchFamily="65" charset="-120"/>
                <a:ea typeface="華康談楷體W5" panose="03000509000000000000" pitchFamily="65" charset="-120"/>
              </a:rPr>
              <a:t>），最大的特徵是寬闊</a:t>
            </a:r>
            <a:r>
              <a:rPr lang="zh-TW" altLang="en-US" sz="4000" dirty="0" smtClean="0">
                <a:latin typeface="華康談楷體W5" panose="03000509000000000000" pitchFamily="65" charset="-120"/>
                <a:ea typeface="華康談楷體W5" panose="03000509000000000000" pitchFamily="65" charset="-120"/>
                <a:hlinkClick r:id="rId3" tooltip="土星環"/>
              </a:rPr>
              <a:t>環系統</a:t>
            </a:r>
            <a:r>
              <a:rPr lang="zh-TW" altLang="en-US" sz="4000" dirty="0" smtClean="0">
                <a:latin typeface="華康談楷體W5" panose="03000509000000000000" pitchFamily="65" charset="-120"/>
                <a:ea typeface="華康談楷體W5" panose="03000509000000000000" pitchFamily="65" charset="-120"/>
              </a:rPr>
              <a:t>，有些與木星相似的性質，像是大氣成分和磁氣圈等。雖然土星的體積是</a:t>
            </a:r>
            <a:r>
              <a:rPr lang="zh-TW" altLang="en-US" sz="4000" dirty="0" smtClean="0">
                <a:solidFill>
                  <a:srgbClr val="FF0000"/>
                </a:solidFill>
                <a:latin typeface="華康談楷體W5" panose="03000509000000000000" pitchFamily="65" charset="-120"/>
                <a:ea typeface="華康談楷體W5" panose="03000509000000000000" pitchFamily="65" charset="-120"/>
              </a:rPr>
              <a:t>木星</a:t>
            </a:r>
            <a:r>
              <a:rPr lang="zh-TW" altLang="en-US" sz="4000" dirty="0" smtClean="0">
                <a:latin typeface="華康談楷體W5" panose="03000509000000000000" pitchFamily="65" charset="-120"/>
                <a:ea typeface="華康談楷體W5" panose="03000509000000000000" pitchFamily="65" charset="-120"/>
              </a:rPr>
              <a:t>的</a:t>
            </a:r>
            <a:r>
              <a:rPr lang="en-US" altLang="zh-TW" sz="4000" dirty="0" smtClean="0">
                <a:latin typeface="華康談楷體W5" panose="03000509000000000000" pitchFamily="65" charset="-120"/>
                <a:ea typeface="華康談楷體W5" panose="03000509000000000000" pitchFamily="65" charset="-120"/>
              </a:rPr>
              <a:t>60%</a:t>
            </a:r>
            <a:r>
              <a:rPr lang="zh-TW" altLang="en-US" sz="4000" dirty="0" smtClean="0">
                <a:latin typeface="華康談楷體W5" panose="03000509000000000000" pitchFamily="65" charset="-120"/>
                <a:ea typeface="華康談楷體W5" panose="03000509000000000000" pitchFamily="65" charset="-120"/>
              </a:rPr>
              <a:t>，但質量不到木星的三分之一，只是地球的</a:t>
            </a:r>
            <a:r>
              <a:rPr lang="en-US" altLang="zh-TW" sz="4000" dirty="0" smtClean="0">
                <a:latin typeface="華康談楷體W5" panose="03000509000000000000" pitchFamily="65" charset="-120"/>
                <a:ea typeface="華康談楷體W5" panose="03000509000000000000" pitchFamily="65" charset="-120"/>
              </a:rPr>
              <a:t>95</a:t>
            </a:r>
            <a:r>
              <a:rPr lang="zh-TW" altLang="en-US" sz="4000" dirty="0" smtClean="0">
                <a:latin typeface="華康談楷體W5" panose="03000509000000000000" pitchFamily="65" charset="-120"/>
                <a:ea typeface="華康談楷體W5" panose="03000509000000000000" pitchFamily="65" charset="-120"/>
              </a:rPr>
              <a:t>倍。土星是太陽系內唯一密度比水低的行星</a:t>
            </a:r>
            <a:r>
              <a:rPr lang="en-US" altLang="zh-TW" sz="4000" baseline="30000" dirty="0" smtClean="0">
                <a:latin typeface="華康談楷體W5" panose="03000509000000000000" pitchFamily="65" charset="-120"/>
                <a:ea typeface="華康談楷體W5" panose="03000509000000000000" pitchFamily="65" charset="-120"/>
                <a:hlinkClick r:id="rId4"/>
              </a:rPr>
              <a:t>[104]</a:t>
            </a:r>
            <a:r>
              <a:rPr lang="zh-TW" altLang="en-US" sz="4000" dirty="0" smtClean="0">
                <a:latin typeface="華康談楷體W5" panose="03000509000000000000" pitchFamily="65" charset="-120"/>
                <a:ea typeface="華康談楷體W5" panose="03000509000000000000" pitchFamily="65" charset="-120"/>
              </a:rPr>
              <a:t>。土星環由小冰塊和岩石顆粒組成；已知土星的</a:t>
            </a:r>
            <a:r>
              <a:rPr lang="zh-TW" altLang="en-US" sz="4000" dirty="0" smtClean="0">
                <a:latin typeface="華康談楷體W5" panose="03000509000000000000" pitchFamily="65" charset="-120"/>
                <a:ea typeface="華康談楷體W5" panose="03000509000000000000" pitchFamily="65" charset="-120"/>
                <a:hlinkClick r:id="rId5" tooltip="土星的衛星"/>
              </a:rPr>
              <a:t>衛星</a:t>
            </a:r>
            <a:r>
              <a:rPr lang="zh-TW" altLang="en-US" sz="4000" dirty="0" smtClean="0">
                <a:latin typeface="華康談楷體W5" panose="03000509000000000000" pitchFamily="65" charset="-120"/>
                <a:ea typeface="華康談楷體W5" panose="03000509000000000000" pitchFamily="65" charset="-120"/>
              </a:rPr>
              <a:t>有</a:t>
            </a:r>
            <a:r>
              <a:rPr lang="en-US" altLang="zh-TW" sz="4000" dirty="0" smtClean="0">
                <a:latin typeface="華康談楷體W5" panose="03000509000000000000" pitchFamily="65" charset="-120"/>
                <a:ea typeface="華康談楷體W5" panose="03000509000000000000" pitchFamily="65" charset="-120"/>
              </a:rPr>
              <a:t>62</a:t>
            </a:r>
            <a:r>
              <a:rPr lang="zh-TW" altLang="en-US" sz="4000" dirty="0" smtClean="0">
                <a:latin typeface="華康談楷體W5" panose="03000509000000000000" pitchFamily="65" charset="-120"/>
                <a:ea typeface="華康談楷體W5" panose="03000509000000000000" pitchFamily="65" charset="-120"/>
              </a:rPr>
              <a:t>顆。</a:t>
            </a:r>
            <a:endParaRPr lang="zh-TW" altLang="en-US" sz="4000" dirty="0">
              <a:latin typeface="華康談楷體W5" panose="03000509000000000000" pitchFamily="65" charset="-120"/>
              <a:ea typeface="華康談楷體W5" panose="03000509000000000000" pitchFamily="65" charset="-120"/>
            </a:endParaRP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circle(in)">
                                      <p:cBhvr>
                                        <p:cTn id="14"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034936" y="685800"/>
            <a:ext cx="10131425" cy="1456267"/>
          </a:xfrm>
        </p:spPr>
        <p:txBody>
          <a:bodyPr>
            <a:normAutofit/>
          </a:bodyPr>
          <a:lstStyle/>
          <a:p>
            <a:pPr algn="ctr"/>
            <a:r>
              <a:rPr lang="zh-TW" altLang="en-US" sz="8000" dirty="0" smtClean="0"/>
              <a:t>海王星</a:t>
            </a:r>
            <a:endParaRPr lang="zh-TW" altLang="en-US" sz="8000" dirty="0"/>
          </a:p>
        </p:txBody>
      </p:sp>
      <p:sp>
        <p:nvSpPr>
          <p:cNvPr id="3" name="內容版面配置區 2"/>
          <p:cNvSpPr>
            <a:spLocks noGrp="1"/>
          </p:cNvSpPr>
          <p:nvPr>
            <p:ph idx="1"/>
          </p:nvPr>
        </p:nvSpPr>
        <p:spPr/>
        <p:txBody>
          <a:bodyPr>
            <a:noAutofit/>
          </a:bodyPr>
          <a:lstStyle/>
          <a:p>
            <a:r>
              <a:rPr lang="zh-TW" altLang="en-US" sz="4000" dirty="0" smtClean="0">
                <a:solidFill>
                  <a:srgbClr val="00B0F0"/>
                </a:solidFill>
                <a:latin typeface="華康談楷體W5" panose="03000509000000000000" pitchFamily="65" charset="-120"/>
                <a:ea typeface="華康談楷體W5" panose="03000509000000000000" pitchFamily="65" charset="-120"/>
                <a:hlinkClick r:id="rId2" tooltip="海王星"/>
              </a:rPr>
              <a:t>海王星</a:t>
            </a:r>
            <a:r>
              <a:rPr lang="zh-TW" altLang="en-US" sz="4000" dirty="0" smtClean="0">
                <a:solidFill>
                  <a:srgbClr val="00B0F0"/>
                </a:solidFill>
                <a:latin typeface="華康談楷體W5" panose="03000509000000000000" pitchFamily="65" charset="-120"/>
                <a:ea typeface="華康談楷體W5" panose="03000509000000000000" pitchFamily="65" charset="-120"/>
              </a:rPr>
              <a:t>（距離太陽</a:t>
            </a:r>
            <a:r>
              <a:rPr lang="en-US" altLang="zh-TW" sz="4000" dirty="0" smtClean="0">
                <a:solidFill>
                  <a:srgbClr val="00B0F0"/>
                </a:solidFill>
                <a:latin typeface="華康談楷體W5" panose="03000509000000000000" pitchFamily="65" charset="-120"/>
                <a:ea typeface="華康談楷體W5" panose="03000509000000000000" pitchFamily="65" charset="-120"/>
              </a:rPr>
              <a:t>30.1 AU</a:t>
            </a:r>
            <a:r>
              <a:rPr lang="zh-TW" altLang="en-US" sz="4000" dirty="0" smtClean="0">
                <a:solidFill>
                  <a:srgbClr val="00B0F0"/>
                </a:solidFill>
                <a:latin typeface="華康談楷體W5" panose="03000509000000000000" pitchFamily="65" charset="-120"/>
                <a:ea typeface="華康談楷體W5" panose="03000509000000000000" pitchFamily="65" charset="-120"/>
              </a:rPr>
              <a:t>），雖然體積略小於天王星，但質量卻較大（相當於</a:t>
            </a:r>
            <a:r>
              <a:rPr lang="en-US" altLang="zh-TW" sz="4000" dirty="0" smtClean="0">
                <a:solidFill>
                  <a:srgbClr val="00B0F0"/>
                </a:solidFill>
                <a:latin typeface="華康談楷體W5" panose="03000509000000000000" pitchFamily="65" charset="-120"/>
                <a:ea typeface="華康談楷體W5" panose="03000509000000000000" pitchFamily="65" charset="-120"/>
              </a:rPr>
              <a:t>17</a:t>
            </a:r>
            <a:r>
              <a:rPr lang="zh-TW" altLang="en-US" sz="4000" dirty="0" smtClean="0">
                <a:solidFill>
                  <a:srgbClr val="00B0F0"/>
                </a:solidFill>
                <a:latin typeface="華康談楷體W5" panose="03000509000000000000" pitchFamily="65" charset="-120"/>
                <a:ea typeface="華康談楷體W5" panose="03000509000000000000" pitchFamily="65" charset="-120"/>
              </a:rPr>
              <a:t>倍的地球質量），因而有較高的</a:t>
            </a:r>
            <a:r>
              <a:rPr lang="zh-TW" altLang="en-US" sz="4000" dirty="0" smtClean="0">
                <a:solidFill>
                  <a:srgbClr val="00B0F0"/>
                </a:solidFill>
                <a:latin typeface="華康談楷體W5" panose="03000509000000000000" pitchFamily="65" charset="-120"/>
                <a:ea typeface="華康談楷體W5" panose="03000509000000000000" pitchFamily="65" charset="-120"/>
                <a:hlinkClick r:id="rId3" tooltip="密度"/>
              </a:rPr>
              <a:t>密度</a:t>
            </a:r>
            <a:r>
              <a:rPr lang="zh-TW" altLang="en-US" sz="4000" dirty="0" smtClean="0">
                <a:solidFill>
                  <a:srgbClr val="00B0F0"/>
                </a:solidFill>
                <a:latin typeface="華康談楷體W5" panose="03000509000000000000" pitchFamily="65" charset="-120"/>
                <a:ea typeface="華康談楷體W5" panose="03000509000000000000" pitchFamily="65" charset="-120"/>
              </a:rPr>
              <a:t>。它散發出較多的內熱，但沒有木星和土星的多</a:t>
            </a:r>
            <a:r>
              <a:rPr lang="en-US" altLang="zh-TW" sz="4000" baseline="30000" dirty="0" smtClean="0">
                <a:solidFill>
                  <a:srgbClr val="00B0F0"/>
                </a:solidFill>
                <a:latin typeface="華康談楷體W5" panose="03000509000000000000" pitchFamily="65" charset="-120"/>
                <a:ea typeface="華康談楷體W5" panose="03000509000000000000" pitchFamily="65" charset="-120"/>
                <a:hlinkClick r:id="rId4"/>
              </a:rPr>
              <a:t>[107]</a:t>
            </a:r>
            <a:r>
              <a:rPr lang="zh-TW" altLang="en-US" sz="4000" dirty="0" smtClean="0">
                <a:solidFill>
                  <a:srgbClr val="00B0F0"/>
                </a:solidFill>
                <a:latin typeface="華康談楷體W5" panose="03000509000000000000" pitchFamily="65" charset="-120"/>
                <a:ea typeface="華康談楷體W5" panose="03000509000000000000" pitchFamily="65" charset="-120"/>
              </a:rPr>
              <a:t>。已知的海王星</a:t>
            </a:r>
            <a:r>
              <a:rPr lang="zh-TW" altLang="en-US" sz="4000" dirty="0" smtClean="0">
                <a:solidFill>
                  <a:srgbClr val="00B0F0"/>
                </a:solidFill>
                <a:latin typeface="華康談楷體W5" panose="03000509000000000000" pitchFamily="65" charset="-120"/>
                <a:ea typeface="華康談楷體W5" panose="03000509000000000000" pitchFamily="65" charset="-120"/>
                <a:hlinkClick r:id="rId5" tooltip="海王星的衛星"/>
              </a:rPr>
              <a:t>衛星</a:t>
            </a:r>
            <a:r>
              <a:rPr lang="zh-TW" altLang="en-US" sz="4000" dirty="0" smtClean="0">
                <a:solidFill>
                  <a:srgbClr val="00B0F0"/>
                </a:solidFill>
                <a:latin typeface="華康談楷體W5" panose="03000509000000000000" pitchFamily="65" charset="-120"/>
                <a:ea typeface="華康談楷體W5" panose="03000509000000000000" pitchFamily="65" charset="-120"/>
              </a:rPr>
              <a:t>有</a:t>
            </a:r>
            <a:r>
              <a:rPr lang="en-US" altLang="zh-TW" sz="4000" dirty="0" smtClean="0">
                <a:solidFill>
                  <a:srgbClr val="00B0F0"/>
                </a:solidFill>
                <a:latin typeface="華康談楷體W5" panose="03000509000000000000" pitchFamily="65" charset="-120"/>
                <a:ea typeface="華康談楷體W5" panose="03000509000000000000" pitchFamily="65" charset="-120"/>
              </a:rPr>
              <a:t>14</a:t>
            </a:r>
            <a:r>
              <a:rPr lang="zh-TW" altLang="en-US" sz="4000" dirty="0" smtClean="0">
                <a:solidFill>
                  <a:srgbClr val="00B0F0"/>
                </a:solidFill>
                <a:latin typeface="華康談楷體W5" panose="03000509000000000000" pitchFamily="65" charset="-120"/>
                <a:ea typeface="華康談楷體W5" panose="03000509000000000000" pitchFamily="65" charset="-120"/>
              </a:rPr>
              <a:t>顆，最大的</a:t>
            </a:r>
            <a:r>
              <a:rPr lang="zh-TW" altLang="en-US" sz="4000" dirty="0" smtClean="0">
                <a:solidFill>
                  <a:srgbClr val="00B0F0"/>
                </a:solidFill>
                <a:latin typeface="華康談楷體W5" panose="03000509000000000000" pitchFamily="65" charset="-120"/>
                <a:ea typeface="華康談楷體W5" panose="03000509000000000000" pitchFamily="65" charset="-120"/>
                <a:hlinkClick r:id="rId6" tooltip="海衛一"/>
              </a:rPr>
              <a:t>崔頓</a:t>
            </a:r>
            <a:r>
              <a:rPr lang="zh-TW" altLang="en-US" sz="4000" dirty="0" smtClean="0">
                <a:solidFill>
                  <a:srgbClr val="00B0F0"/>
                </a:solidFill>
                <a:latin typeface="華康談楷體W5" panose="03000509000000000000" pitchFamily="65" charset="-120"/>
                <a:ea typeface="華康談楷體W5" panose="03000509000000000000" pitchFamily="65" charset="-120"/>
              </a:rPr>
              <a:t>地質異常活躍，有</a:t>
            </a:r>
            <a:r>
              <a:rPr lang="zh-TW" altLang="en-US" sz="4000" dirty="0" smtClean="0">
                <a:solidFill>
                  <a:srgbClr val="00B0F0"/>
                </a:solidFill>
                <a:latin typeface="華康談楷體W5" panose="03000509000000000000" pitchFamily="65" charset="-120"/>
                <a:ea typeface="華康談楷體W5" panose="03000509000000000000" pitchFamily="65" charset="-120"/>
                <a:hlinkClick r:id="rId7" tooltip="冰火山"/>
              </a:rPr>
              <a:t>冰火山</a:t>
            </a:r>
            <a:r>
              <a:rPr lang="zh-TW" altLang="en-US" sz="4000" dirty="0" smtClean="0">
                <a:solidFill>
                  <a:srgbClr val="00B0F0"/>
                </a:solidFill>
                <a:latin typeface="華康談楷體W5" panose="03000509000000000000" pitchFamily="65" charset="-120"/>
                <a:ea typeface="華康談楷體W5" panose="03000509000000000000" pitchFamily="65" charset="-120"/>
              </a:rPr>
              <a:t>和</a:t>
            </a:r>
            <a:r>
              <a:rPr lang="zh-TW" altLang="en-US" sz="4000" dirty="0" smtClean="0">
                <a:solidFill>
                  <a:srgbClr val="00B0F0"/>
                </a:solidFill>
                <a:latin typeface="華康談楷體W5" panose="03000509000000000000" pitchFamily="65" charset="-120"/>
                <a:ea typeface="華康談楷體W5" panose="03000509000000000000" pitchFamily="65" charset="-120"/>
                <a:hlinkClick r:id="rId8" tooltip="液態氮"/>
              </a:rPr>
              <a:t>液態氮</a:t>
            </a:r>
            <a:r>
              <a:rPr lang="en-US" altLang="zh-TW" sz="4000" baseline="30000" dirty="0" smtClean="0">
                <a:solidFill>
                  <a:srgbClr val="00B0F0"/>
                </a:solidFill>
                <a:latin typeface="華康談楷體W5" panose="03000509000000000000" pitchFamily="65" charset="-120"/>
                <a:ea typeface="華康談楷體W5" panose="03000509000000000000" pitchFamily="65" charset="-120"/>
                <a:hlinkClick r:id="rId4"/>
              </a:rPr>
              <a:t>[108]</a:t>
            </a:r>
            <a:r>
              <a:rPr lang="zh-TW" altLang="en-US" sz="4000" dirty="0" smtClean="0">
                <a:solidFill>
                  <a:srgbClr val="00B0F0"/>
                </a:solidFill>
              </a:rPr>
              <a:t>。</a:t>
            </a:r>
            <a:endParaRPr lang="zh-TW" altLang="en-US" sz="4000" dirty="0">
              <a:solidFill>
                <a:srgbClr val="00B0F0"/>
              </a:solidFill>
            </a:endParaRPr>
          </a:p>
        </p:txBody>
      </p:sp>
    </p:spTree>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down)">
                                      <p:cBhvr>
                                        <p:cTn id="14" dur="580">
                                          <p:stCondLst>
                                            <p:cond delay="0"/>
                                          </p:stCondLst>
                                        </p:cTn>
                                        <p:tgtEl>
                                          <p:spTgt spid="3">
                                            <p:txEl>
                                              <p:pRg st="0" end="0"/>
                                            </p:txEl>
                                          </p:spTgt>
                                        </p:tgtEl>
                                      </p:cBhvr>
                                    </p:animEffect>
                                    <p:anim calcmode="lin" valueType="num">
                                      <p:cBhvr>
                                        <p:cTn id="15"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20" dur="26">
                                          <p:stCondLst>
                                            <p:cond delay="650"/>
                                          </p:stCondLst>
                                        </p:cTn>
                                        <p:tgtEl>
                                          <p:spTgt spid="3">
                                            <p:txEl>
                                              <p:pRg st="0" end="0"/>
                                            </p:txEl>
                                          </p:spTgt>
                                        </p:tgtEl>
                                      </p:cBhvr>
                                      <p:to x="100000" y="60000"/>
                                    </p:animScale>
                                    <p:animScale>
                                      <p:cBhvr>
                                        <p:cTn id="21" dur="166" decel="50000">
                                          <p:stCondLst>
                                            <p:cond delay="676"/>
                                          </p:stCondLst>
                                        </p:cTn>
                                        <p:tgtEl>
                                          <p:spTgt spid="3">
                                            <p:txEl>
                                              <p:pRg st="0" end="0"/>
                                            </p:txEl>
                                          </p:spTgt>
                                        </p:tgtEl>
                                      </p:cBhvr>
                                      <p:to x="100000" y="100000"/>
                                    </p:animScale>
                                    <p:animScale>
                                      <p:cBhvr>
                                        <p:cTn id="22" dur="26">
                                          <p:stCondLst>
                                            <p:cond delay="1312"/>
                                          </p:stCondLst>
                                        </p:cTn>
                                        <p:tgtEl>
                                          <p:spTgt spid="3">
                                            <p:txEl>
                                              <p:pRg st="0" end="0"/>
                                            </p:txEl>
                                          </p:spTgt>
                                        </p:tgtEl>
                                      </p:cBhvr>
                                      <p:to x="100000" y="80000"/>
                                    </p:animScale>
                                    <p:animScale>
                                      <p:cBhvr>
                                        <p:cTn id="23" dur="166" decel="50000">
                                          <p:stCondLst>
                                            <p:cond delay="1338"/>
                                          </p:stCondLst>
                                        </p:cTn>
                                        <p:tgtEl>
                                          <p:spTgt spid="3">
                                            <p:txEl>
                                              <p:pRg st="0" end="0"/>
                                            </p:txEl>
                                          </p:spTgt>
                                        </p:tgtEl>
                                      </p:cBhvr>
                                      <p:to x="100000" y="100000"/>
                                    </p:animScale>
                                    <p:animScale>
                                      <p:cBhvr>
                                        <p:cTn id="24" dur="26">
                                          <p:stCondLst>
                                            <p:cond delay="1642"/>
                                          </p:stCondLst>
                                        </p:cTn>
                                        <p:tgtEl>
                                          <p:spTgt spid="3">
                                            <p:txEl>
                                              <p:pRg st="0" end="0"/>
                                            </p:txEl>
                                          </p:spTgt>
                                        </p:tgtEl>
                                      </p:cBhvr>
                                      <p:to x="100000" y="90000"/>
                                    </p:animScale>
                                    <p:animScale>
                                      <p:cBhvr>
                                        <p:cTn id="25" dur="166" decel="50000">
                                          <p:stCondLst>
                                            <p:cond delay="1668"/>
                                          </p:stCondLst>
                                        </p:cTn>
                                        <p:tgtEl>
                                          <p:spTgt spid="3">
                                            <p:txEl>
                                              <p:pRg st="0" end="0"/>
                                            </p:txEl>
                                          </p:spTgt>
                                        </p:tgtEl>
                                      </p:cBhvr>
                                      <p:to x="100000" y="100000"/>
                                    </p:animScale>
                                    <p:animScale>
                                      <p:cBhvr>
                                        <p:cTn id="26" dur="26">
                                          <p:stCondLst>
                                            <p:cond delay="1808"/>
                                          </p:stCondLst>
                                        </p:cTn>
                                        <p:tgtEl>
                                          <p:spTgt spid="3">
                                            <p:txEl>
                                              <p:pRg st="0" end="0"/>
                                            </p:txEl>
                                          </p:spTgt>
                                        </p:tgtEl>
                                      </p:cBhvr>
                                      <p:to x="100000" y="95000"/>
                                    </p:animScale>
                                    <p:animScale>
                                      <p:cBhvr>
                                        <p:cTn id="27" dur="166" decel="50000">
                                          <p:stCondLst>
                                            <p:cond delay="1834"/>
                                          </p:stCondLst>
                                        </p:cTn>
                                        <p:tgtEl>
                                          <p:spTgt spid="3">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gn="ctr"/>
            <a:r>
              <a:rPr lang="zh-TW" altLang="en-US" sz="4400" dirty="0" smtClean="0">
                <a:solidFill>
                  <a:srgbClr val="00FFFF"/>
                </a:solidFill>
              </a:rPr>
              <a:t>研究後的</a:t>
            </a:r>
            <a:r>
              <a:rPr lang="zh-TW" altLang="en-US" sz="4400" dirty="0">
                <a:solidFill>
                  <a:srgbClr val="00FFFF"/>
                </a:solidFill>
              </a:rPr>
              <a:t>心得</a:t>
            </a:r>
          </a:p>
        </p:txBody>
      </p:sp>
      <p:sp>
        <p:nvSpPr>
          <p:cNvPr id="3" name="內容版面配置區 2"/>
          <p:cNvSpPr>
            <a:spLocks noGrp="1"/>
          </p:cNvSpPr>
          <p:nvPr>
            <p:ph idx="1"/>
          </p:nvPr>
        </p:nvSpPr>
        <p:spPr/>
        <p:txBody>
          <a:bodyPr>
            <a:noAutofit/>
          </a:bodyPr>
          <a:lstStyle/>
          <a:p>
            <a:r>
              <a:rPr lang="zh-TW" altLang="en-US" sz="4000" dirty="0" smtClean="0">
                <a:solidFill>
                  <a:srgbClr val="00FF99"/>
                </a:solidFill>
                <a:latin typeface="華康新綜藝體(P)" panose="040B0700000000000000" pitchFamily="82" charset="-120"/>
                <a:ea typeface="華康新綜藝體(P)" panose="040B0700000000000000" pitchFamily="82" charset="-120"/>
              </a:rPr>
              <a:t>我們想要透過這次的報告，來更瞭解太陽系中的八大行星，因為我們覺得這些行星很重要，</a:t>
            </a:r>
            <a:endParaRPr lang="en-US" altLang="zh-TW" sz="4000" dirty="0" smtClean="0">
              <a:solidFill>
                <a:srgbClr val="00FF99"/>
              </a:solidFill>
              <a:latin typeface="華康新綜藝體(P)" panose="040B0700000000000000" pitchFamily="82" charset="-120"/>
              <a:ea typeface="華康新綜藝體(P)" panose="040B0700000000000000" pitchFamily="82" charset="-120"/>
            </a:endParaRPr>
          </a:p>
          <a:p>
            <a:r>
              <a:rPr lang="zh-TW" altLang="en-US" sz="4000" dirty="0" smtClean="0">
                <a:solidFill>
                  <a:srgbClr val="00FFFF"/>
                </a:solidFill>
                <a:latin typeface="華康新綜藝體(P)" panose="040B0700000000000000" pitchFamily="82" charset="-120"/>
                <a:ea typeface="華康新綜藝體(P)" panose="040B0700000000000000" pitchFamily="82" charset="-120"/>
              </a:rPr>
              <a:t>如果少了一個可能會受到引力的影響，這樣的話我們的地球可能會撞到其他的衛星和行星或恆星，</a:t>
            </a:r>
            <a:endParaRPr lang="en-US" altLang="zh-TW" sz="4000" dirty="0" smtClean="0">
              <a:solidFill>
                <a:srgbClr val="00FFFF"/>
              </a:solidFill>
              <a:latin typeface="華康新綜藝體(P)" panose="040B0700000000000000" pitchFamily="82" charset="-120"/>
              <a:ea typeface="華康新綜藝體(P)" panose="040B0700000000000000" pitchFamily="82" charset="-120"/>
            </a:endParaRPr>
          </a:p>
          <a:p>
            <a:r>
              <a:rPr lang="zh-TW" altLang="en-US" sz="4000" dirty="0" smtClean="0">
                <a:solidFill>
                  <a:srgbClr val="00B0F0"/>
                </a:solidFill>
                <a:latin typeface="華康新綜藝體(P)" panose="040B0700000000000000" pitchFamily="82" charset="-120"/>
                <a:ea typeface="華康新綜藝體(P)" panose="040B0700000000000000" pitchFamily="82" charset="-120"/>
              </a:rPr>
              <a:t>所以我們想要更了解這些行星。</a:t>
            </a:r>
            <a:endParaRPr lang="en-US" altLang="zh-TW" sz="4000" dirty="0" smtClean="0">
              <a:solidFill>
                <a:srgbClr val="00B0F0"/>
              </a:solidFill>
              <a:latin typeface="華康新綜藝體(P)" panose="040B0700000000000000" pitchFamily="82" charset="-120"/>
              <a:ea typeface="華康新綜藝體(P)" panose="040B0700000000000000" pitchFamily="82" charset="-120"/>
            </a:endParaRPr>
          </a:p>
        </p:txBody>
      </p:sp>
    </p:spTree>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500"/>
                                        <p:tgtEl>
                                          <p:spTgt spid="3">
                                            <p:txEl>
                                              <p:pRg st="0" end="0"/>
                                            </p:txEl>
                                          </p:spTgt>
                                        </p:tgtEl>
                                      </p:cBhvr>
                                    </p:animEffect>
                                  </p:childTnLst>
                                </p:cTn>
                              </p:par>
                              <p:par>
                                <p:cTn id="15" presetID="10" presetClass="entr" presetSubtype="0"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106487" y="609600"/>
            <a:ext cx="6710739" cy="1456267"/>
          </a:xfrm>
        </p:spPr>
        <p:txBody>
          <a:bodyPr>
            <a:normAutofit/>
          </a:bodyPr>
          <a:lstStyle/>
          <a:p>
            <a:r>
              <a:rPr lang="zh-TW" altLang="en-US" sz="8000" dirty="0" smtClean="0">
                <a:solidFill>
                  <a:srgbClr val="FFFF00"/>
                </a:solidFill>
              </a:rPr>
              <a:t>謝謝大家</a:t>
            </a:r>
            <a:endParaRPr lang="zh-TW" altLang="en-US" sz="8000" dirty="0">
              <a:solidFill>
                <a:srgbClr val="FFFF00"/>
              </a:solidFill>
            </a:endParaRPr>
          </a:p>
        </p:txBody>
      </p:sp>
      <p:sp>
        <p:nvSpPr>
          <p:cNvPr id="3" name="內容版面配置區 2"/>
          <p:cNvSpPr>
            <a:spLocks noGrp="1"/>
          </p:cNvSpPr>
          <p:nvPr>
            <p:ph idx="1"/>
          </p:nvPr>
        </p:nvSpPr>
        <p:spPr>
          <a:xfrm>
            <a:off x="2510444" y="2142067"/>
            <a:ext cx="8306782" cy="3649133"/>
          </a:xfrm>
        </p:spPr>
        <p:txBody>
          <a:bodyPr>
            <a:normAutofit/>
          </a:bodyPr>
          <a:lstStyle/>
          <a:p>
            <a:pPr lvl="3" algn="ctr"/>
            <a:r>
              <a:rPr lang="en-US" altLang="zh-TW" sz="9000" dirty="0" smtClean="0">
                <a:solidFill>
                  <a:srgbClr val="FFFF00"/>
                </a:solidFill>
              </a:rPr>
              <a:t>THE END</a:t>
            </a:r>
            <a:endParaRPr lang="zh-TW" altLang="en-US" sz="9000" dirty="0">
              <a:solidFill>
                <a:srgbClr val="FFFF00"/>
              </a:solidFill>
            </a:endParaRPr>
          </a:p>
        </p:txBody>
      </p:sp>
    </p:spTree>
    <p:extLst>
      <p:ext uri="{BB962C8B-B14F-4D97-AF65-F5344CB8AC3E}">
        <p14:creationId xmlns:p14="http://schemas.microsoft.com/office/powerpoint/2010/main" val="181716758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136889A-6ADC-4B70-A88D-068283187721}"/>
              </a:ext>
            </a:extLst>
          </p:cNvPr>
          <p:cNvSpPr>
            <a:spLocks noGrp="1"/>
          </p:cNvSpPr>
          <p:nvPr>
            <p:ph type="title"/>
          </p:nvPr>
        </p:nvSpPr>
        <p:spPr>
          <a:xfrm>
            <a:off x="4222865" y="731520"/>
            <a:ext cx="2576945" cy="1234594"/>
          </a:xfrm>
        </p:spPr>
        <p:txBody>
          <a:bodyPr>
            <a:normAutofit/>
          </a:bodyPr>
          <a:lstStyle/>
          <a:p>
            <a:r>
              <a:rPr lang="zh-TW" altLang="en-US" dirty="0" smtClean="0">
                <a:latin typeface="新細明體"/>
                <a:ea typeface="新細明體"/>
              </a:rPr>
              <a:t>研究動機</a:t>
            </a:r>
            <a:r>
              <a:rPr lang="zh-TW" altLang="en-US" dirty="0">
                <a:latin typeface="新細明體"/>
                <a:ea typeface="新細明體"/>
              </a:rPr>
              <a:t/>
            </a:r>
            <a:br>
              <a:rPr lang="zh-TW" altLang="en-US" dirty="0">
                <a:latin typeface="新細明體"/>
                <a:ea typeface="新細明體"/>
              </a:rPr>
            </a:br>
            <a:endParaRPr lang="zh-TW" altLang="en-US" dirty="0">
              <a:latin typeface="新細明體"/>
              <a:ea typeface="新細明體"/>
            </a:endParaRPr>
          </a:p>
        </p:txBody>
      </p:sp>
      <p:sp>
        <p:nvSpPr>
          <p:cNvPr id="3" name="內容版面配置區 2">
            <a:extLst>
              <a:ext uri="{FF2B5EF4-FFF2-40B4-BE49-F238E27FC236}">
                <a16:creationId xmlns:a16="http://schemas.microsoft.com/office/drawing/2014/main" id="{8A524337-7B0F-43A3-BEA5-5F49A08D8D47}"/>
              </a:ext>
            </a:extLst>
          </p:cNvPr>
          <p:cNvSpPr>
            <a:spLocks noGrp="1"/>
          </p:cNvSpPr>
          <p:nvPr>
            <p:ph idx="1"/>
          </p:nvPr>
        </p:nvSpPr>
        <p:spPr/>
        <p:txBody>
          <a:bodyPr vert="horz" lIns="91440" tIns="45720" rIns="91440" bIns="45720" rtlCol="0" anchor="t">
            <a:noAutofit/>
          </a:bodyPr>
          <a:lstStyle/>
          <a:p>
            <a:r>
              <a:rPr lang="zh-TW" altLang="en-US" sz="4800" dirty="0">
                <a:solidFill>
                  <a:srgbClr val="00B050"/>
                </a:solidFill>
                <a:latin typeface="新細明體"/>
                <a:ea typeface="新細明體"/>
              </a:rPr>
              <a:t>因為我們覺得行星很神秘，如果以後我們的地球不在用了可以找一個星球來住或許可以探索到外太空的秘密。</a:t>
            </a:r>
            <a:endParaRPr lang="zh-TW" altLang="en-US" sz="4800" dirty="0">
              <a:solidFill>
                <a:srgbClr val="00B050"/>
              </a:solidFill>
            </a:endParaRPr>
          </a:p>
        </p:txBody>
      </p:sp>
    </p:spTree>
    <p:extLst>
      <p:ext uri="{BB962C8B-B14F-4D97-AF65-F5344CB8AC3E}">
        <p14:creationId xmlns:p14="http://schemas.microsoft.com/office/powerpoint/2010/main" val="2366271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down)">
                                      <p:cBhvr>
                                        <p:cTn id="14" dur="580">
                                          <p:stCondLst>
                                            <p:cond delay="0"/>
                                          </p:stCondLst>
                                        </p:cTn>
                                        <p:tgtEl>
                                          <p:spTgt spid="3">
                                            <p:txEl>
                                              <p:pRg st="0" end="0"/>
                                            </p:txEl>
                                          </p:spTgt>
                                        </p:tgtEl>
                                      </p:cBhvr>
                                    </p:animEffect>
                                    <p:anim calcmode="lin" valueType="num">
                                      <p:cBhvr>
                                        <p:cTn id="15"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20" dur="26">
                                          <p:stCondLst>
                                            <p:cond delay="650"/>
                                          </p:stCondLst>
                                        </p:cTn>
                                        <p:tgtEl>
                                          <p:spTgt spid="3">
                                            <p:txEl>
                                              <p:pRg st="0" end="0"/>
                                            </p:txEl>
                                          </p:spTgt>
                                        </p:tgtEl>
                                      </p:cBhvr>
                                      <p:to x="100000" y="60000"/>
                                    </p:animScale>
                                    <p:animScale>
                                      <p:cBhvr>
                                        <p:cTn id="21" dur="166" decel="50000">
                                          <p:stCondLst>
                                            <p:cond delay="676"/>
                                          </p:stCondLst>
                                        </p:cTn>
                                        <p:tgtEl>
                                          <p:spTgt spid="3">
                                            <p:txEl>
                                              <p:pRg st="0" end="0"/>
                                            </p:txEl>
                                          </p:spTgt>
                                        </p:tgtEl>
                                      </p:cBhvr>
                                      <p:to x="100000" y="100000"/>
                                    </p:animScale>
                                    <p:animScale>
                                      <p:cBhvr>
                                        <p:cTn id="22" dur="26">
                                          <p:stCondLst>
                                            <p:cond delay="1312"/>
                                          </p:stCondLst>
                                        </p:cTn>
                                        <p:tgtEl>
                                          <p:spTgt spid="3">
                                            <p:txEl>
                                              <p:pRg st="0" end="0"/>
                                            </p:txEl>
                                          </p:spTgt>
                                        </p:tgtEl>
                                      </p:cBhvr>
                                      <p:to x="100000" y="80000"/>
                                    </p:animScale>
                                    <p:animScale>
                                      <p:cBhvr>
                                        <p:cTn id="23" dur="166" decel="50000">
                                          <p:stCondLst>
                                            <p:cond delay="1338"/>
                                          </p:stCondLst>
                                        </p:cTn>
                                        <p:tgtEl>
                                          <p:spTgt spid="3">
                                            <p:txEl>
                                              <p:pRg st="0" end="0"/>
                                            </p:txEl>
                                          </p:spTgt>
                                        </p:tgtEl>
                                      </p:cBhvr>
                                      <p:to x="100000" y="100000"/>
                                    </p:animScale>
                                    <p:animScale>
                                      <p:cBhvr>
                                        <p:cTn id="24" dur="26">
                                          <p:stCondLst>
                                            <p:cond delay="1642"/>
                                          </p:stCondLst>
                                        </p:cTn>
                                        <p:tgtEl>
                                          <p:spTgt spid="3">
                                            <p:txEl>
                                              <p:pRg st="0" end="0"/>
                                            </p:txEl>
                                          </p:spTgt>
                                        </p:tgtEl>
                                      </p:cBhvr>
                                      <p:to x="100000" y="90000"/>
                                    </p:animScale>
                                    <p:animScale>
                                      <p:cBhvr>
                                        <p:cTn id="25" dur="166" decel="50000">
                                          <p:stCondLst>
                                            <p:cond delay="1668"/>
                                          </p:stCondLst>
                                        </p:cTn>
                                        <p:tgtEl>
                                          <p:spTgt spid="3">
                                            <p:txEl>
                                              <p:pRg st="0" end="0"/>
                                            </p:txEl>
                                          </p:spTgt>
                                        </p:tgtEl>
                                      </p:cBhvr>
                                      <p:to x="100000" y="100000"/>
                                    </p:animScale>
                                    <p:animScale>
                                      <p:cBhvr>
                                        <p:cTn id="26" dur="26">
                                          <p:stCondLst>
                                            <p:cond delay="1808"/>
                                          </p:stCondLst>
                                        </p:cTn>
                                        <p:tgtEl>
                                          <p:spTgt spid="3">
                                            <p:txEl>
                                              <p:pRg st="0" end="0"/>
                                            </p:txEl>
                                          </p:spTgt>
                                        </p:tgtEl>
                                      </p:cBhvr>
                                      <p:to x="100000" y="95000"/>
                                    </p:animScale>
                                    <p:animScale>
                                      <p:cBhvr>
                                        <p:cTn id="27" dur="166" decel="50000">
                                          <p:stCondLst>
                                            <p:cond delay="1834"/>
                                          </p:stCondLst>
                                        </p:cTn>
                                        <p:tgtEl>
                                          <p:spTgt spid="3">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8000" dirty="0" smtClean="0">
                <a:solidFill>
                  <a:schemeClr val="accent4">
                    <a:lumMod val="40000"/>
                    <a:lumOff val="60000"/>
                  </a:schemeClr>
                </a:solidFill>
              </a:rPr>
              <a:t>硏</a:t>
            </a:r>
            <a:r>
              <a:rPr lang="zh-TW" altLang="en-US" sz="8000" dirty="0" smtClean="0">
                <a:solidFill>
                  <a:schemeClr val="accent4">
                    <a:lumMod val="40000"/>
                    <a:lumOff val="60000"/>
                  </a:schemeClr>
                </a:solidFill>
              </a:rPr>
              <a:t>究</a:t>
            </a:r>
            <a:r>
              <a:rPr lang="zh-TW" altLang="en-US" sz="8000" dirty="0" smtClean="0">
                <a:solidFill>
                  <a:schemeClr val="accent4">
                    <a:lumMod val="40000"/>
                    <a:lumOff val="60000"/>
                  </a:schemeClr>
                </a:solidFill>
              </a:rPr>
              <a:t>方</a:t>
            </a:r>
            <a:r>
              <a:rPr lang="zh-TW" altLang="en-US" sz="8000" dirty="0">
                <a:solidFill>
                  <a:schemeClr val="accent4">
                    <a:lumMod val="40000"/>
                    <a:lumOff val="60000"/>
                  </a:schemeClr>
                </a:solidFill>
              </a:rPr>
              <a:t>法</a:t>
            </a:r>
            <a:endParaRPr lang="zh-TW" altLang="en-US" sz="8000" dirty="0">
              <a:solidFill>
                <a:schemeClr val="accent4">
                  <a:lumMod val="40000"/>
                  <a:lumOff val="60000"/>
                </a:schemeClr>
              </a:solidFill>
            </a:endParaRPr>
          </a:p>
        </p:txBody>
      </p:sp>
      <p:sp>
        <p:nvSpPr>
          <p:cNvPr id="3" name="內容版面配置區 2"/>
          <p:cNvSpPr>
            <a:spLocks noGrp="1"/>
          </p:cNvSpPr>
          <p:nvPr>
            <p:ph idx="1"/>
          </p:nvPr>
        </p:nvSpPr>
        <p:spPr>
          <a:xfrm>
            <a:off x="232756" y="3773977"/>
            <a:ext cx="10023362" cy="2009353"/>
          </a:xfrm>
        </p:spPr>
        <p:txBody>
          <a:bodyPr>
            <a:normAutofit fontScale="85000" lnSpcReduction="20000"/>
          </a:bodyPr>
          <a:lstStyle/>
          <a:p>
            <a:pPr marL="0" indent="0">
              <a:buNone/>
            </a:pPr>
            <a:endParaRPr lang="en-US" altLang="zh-TW" sz="4800" dirty="0" smtClean="0">
              <a:solidFill>
                <a:srgbClr val="00FFFF"/>
              </a:solidFill>
            </a:endParaRPr>
          </a:p>
          <a:p>
            <a:pPr marL="0" indent="0">
              <a:buNone/>
            </a:pPr>
            <a:r>
              <a:rPr lang="en-US" altLang="zh-TW" sz="4800" dirty="0" smtClean="0">
                <a:solidFill>
                  <a:srgbClr val="00FFFF"/>
                </a:solidFill>
              </a:rPr>
              <a:t>(2)</a:t>
            </a:r>
            <a:r>
              <a:rPr lang="zh-TW" altLang="en-US" sz="4800" dirty="0" smtClean="0">
                <a:solidFill>
                  <a:srgbClr val="00FFFF"/>
                </a:solidFill>
              </a:rPr>
              <a:t>查詢相關書籍</a:t>
            </a:r>
            <a:endParaRPr lang="en-US" altLang="zh-TW" sz="4800" dirty="0">
              <a:solidFill>
                <a:srgbClr val="00FFFF"/>
              </a:solidFill>
            </a:endParaRPr>
          </a:p>
          <a:p>
            <a:pPr marL="0" indent="0">
              <a:buNone/>
            </a:pPr>
            <a:r>
              <a:rPr lang="en-US" altLang="zh-TW" sz="5200" dirty="0">
                <a:solidFill>
                  <a:schemeClr val="accent3">
                    <a:lumMod val="60000"/>
                    <a:lumOff val="40000"/>
                  </a:schemeClr>
                </a:solidFill>
              </a:rPr>
              <a:t>(</a:t>
            </a:r>
            <a:r>
              <a:rPr lang="en-US" altLang="zh-TW" sz="5200" dirty="0" smtClean="0">
                <a:solidFill>
                  <a:schemeClr val="accent3">
                    <a:lumMod val="60000"/>
                    <a:lumOff val="40000"/>
                  </a:schemeClr>
                </a:solidFill>
              </a:rPr>
              <a:t>3)</a:t>
            </a:r>
            <a:r>
              <a:rPr lang="zh-TW" altLang="en-US" sz="5200" dirty="0" smtClean="0">
                <a:solidFill>
                  <a:schemeClr val="accent3">
                    <a:lumMod val="60000"/>
                    <a:lumOff val="40000"/>
                  </a:schemeClr>
                </a:solidFill>
              </a:rPr>
              <a:t>詢問專業人士</a:t>
            </a:r>
            <a:endParaRPr lang="en-US" altLang="zh-TW" sz="5200" dirty="0" smtClean="0">
              <a:solidFill>
                <a:schemeClr val="accent3">
                  <a:lumMod val="60000"/>
                  <a:lumOff val="40000"/>
                </a:schemeClr>
              </a:solidFill>
            </a:endParaRPr>
          </a:p>
          <a:p>
            <a:pPr marL="0" indent="0">
              <a:buNone/>
            </a:pPr>
            <a:endParaRPr lang="en-US" altLang="zh-TW" sz="3600" dirty="0" smtClean="0"/>
          </a:p>
          <a:p>
            <a:pPr marL="0" indent="0">
              <a:buNone/>
            </a:pPr>
            <a:endParaRPr lang="en-US" altLang="zh-TW" sz="3600" dirty="0" smtClean="0"/>
          </a:p>
        </p:txBody>
      </p:sp>
      <p:pic>
        <p:nvPicPr>
          <p:cNvPr id="4" name="圖片 3"/>
          <p:cNvPicPr>
            <a:picLocks noChangeAspect="1"/>
          </p:cNvPicPr>
          <p:nvPr/>
        </p:nvPicPr>
        <p:blipFill>
          <a:blip r:embed="rId2"/>
          <a:stretch>
            <a:fillRect/>
          </a:stretch>
        </p:blipFill>
        <p:spPr>
          <a:xfrm>
            <a:off x="5071949" y="1529543"/>
            <a:ext cx="6466116" cy="2427316"/>
          </a:xfrm>
          <a:prstGeom prst="rect">
            <a:avLst/>
          </a:prstGeom>
        </p:spPr>
      </p:pic>
    </p:spTree>
    <p:extLst>
      <p:ext uri="{BB962C8B-B14F-4D97-AF65-F5344CB8AC3E}">
        <p14:creationId xmlns:p14="http://schemas.microsoft.com/office/powerpoint/2010/main" val="319213294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7200" dirty="0" smtClean="0">
                <a:solidFill>
                  <a:srgbClr val="00FFFF"/>
                </a:solidFill>
              </a:rPr>
              <a:t>八大行星的基本認識</a:t>
            </a:r>
            <a:endParaRPr lang="zh-TW" altLang="en-US" sz="7200" dirty="0">
              <a:solidFill>
                <a:srgbClr val="00FFFF"/>
              </a:solidFill>
            </a:endParaRPr>
          </a:p>
        </p:txBody>
      </p:sp>
      <p:pic>
        <p:nvPicPr>
          <p:cNvPr id="4" name="內容版面配置區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2327564"/>
            <a:ext cx="12192000" cy="4530436"/>
          </a:xfrm>
        </p:spPr>
      </p:pic>
    </p:spTree>
    <p:extLst>
      <p:ext uri="{BB962C8B-B14F-4D97-AF65-F5344CB8AC3E}">
        <p14:creationId xmlns:p14="http://schemas.microsoft.com/office/powerpoint/2010/main" val="38247113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solidFill>
                  <a:srgbClr val="00FFFF"/>
                </a:solidFill>
              </a:rPr>
              <a:t>八大行星的基本認識</a:t>
            </a:r>
            <a:r>
              <a:rPr lang="en-US" altLang="zh-TW" dirty="0">
                <a:solidFill>
                  <a:srgbClr val="00B0F0"/>
                </a:solidFill>
              </a:rPr>
              <a:t/>
            </a:r>
            <a:br>
              <a:rPr lang="en-US" altLang="zh-TW" dirty="0">
                <a:solidFill>
                  <a:srgbClr val="00B0F0"/>
                </a:solidFill>
              </a:rPr>
            </a:br>
            <a:endParaRPr lang="zh-TW" altLang="en-US" dirty="0">
              <a:solidFill>
                <a:srgbClr val="00B0F0"/>
              </a:solidFill>
            </a:endParaRPr>
          </a:p>
        </p:txBody>
      </p:sp>
      <p:sp>
        <p:nvSpPr>
          <p:cNvPr id="3" name="內容版面配置區 2"/>
          <p:cNvSpPr>
            <a:spLocks noGrp="1"/>
          </p:cNvSpPr>
          <p:nvPr>
            <p:ph idx="1"/>
          </p:nvPr>
        </p:nvSpPr>
        <p:spPr/>
        <p:txBody>
          <a:bodyPr>
            <a:normAutofit/>
          </a:bodyPr>
          <a:lstStyle/>
          <a:p>
            <a:r>
              <a:rPr lang="zh-TW" altLang="en-US" sz="3200" dirty="0" smtClean="0">
                <a:solidFill>
                  <a:srgbClr val="B5F3B8"/>
                </a:solidFill>
                <a:hlinkClick r:id="rId2" tooltip="太陽風"/>
              </a:rPr>
              <a:t>太陽風</a:t>
            </a:r>
            <a:r>
              <a:rPr lang="zh-TW" altLang="en-US" sz="3200" dirty="0" smtClean="0">
                <a:solidFill>
                  <a:srgbClr val="B5F3B8"/>
                </a:solidFill>
              </a:rPr>
              <a:t>是向太陽外流出的帶電粒子流，在</a:t>
            </a:r>
            <a:r>
              <a:rPr lang="zh-TW" altLang="en-US" sz="3200" dirty="0" smtClean="0">
                <a:solidFill>
                  <a:srgbClr val="B5F3B8"/>
                </a:solidFill>
                <a:hlinkClick r:id="rId3" tooltip="星際物質"/>
              </a:rPr>
              <a:t>星際物質</a:t>
            </a:r>
            <a:r>
              <a:rPr lang="zh-TW" altLang="en-US" sz="3200" dirty="0" smtClean="0">
                <a:solidFill>
                  <a:srgbClr val="B5F3B8"/>
                </a:solidFill>
              </a:rPr>
              <a:t>中形成了一個氣泡狀區域，被稱為太陽圈</a:t>
            </a:r>
            <a:r>
              <a:rPr lang="en-US" altLang="zh-TW" sz="3200" dirty="0" smtClean="0">
                <a:solidFill>
                  <a:srgbClr val="B5F3B8"/>
                </a:solidFill>
              </a:rPr>
              <a:t>(</a:t>
            </a:r>
            <a:r>
              <a:rPr lang="zh-TW" altLang="en-US" sz="3200" dirty="0" smtClean="0">
                <a:solidFill>
                  <a:srgbClr val="B5F3B8"/>
                </a:solidFill>
              </a:rPr>
              <a:t>或日球層</a:t>
            </a:r>
            <a:r>
              <a:rPr lang="en-US" altLang="zh-TW" sz="3200" dirty="0" smtClean="0">
                <a:solidFill>
                  <a:srgbClr val="B5F3B8"/>
                </a:solidFill>
              </a:rPr>
              <a:t>)</a:t>
            </a:r>
            <a:r>
              <a:rPr lang="zh-TW" altLang="en-US" sz="3200" dirty="0" smtClean="0">
                <a:solidFill>
                  <a:srgbClr val="B5F3B8"/>
                </a:solidFill>
              </a:rPr>
              <a:t>。</a:t>
            </a:r>
            <a:r>
              <a:rPr lang="zh-TW" altLang="en-US" sz="3200" dirty="0" smtClean="0">
                <a:solidFill>
                  <a:srgbClr val="B5F3B8"/>
                </a:solidFill>
                <a:hlinkClick r:id="rId4" tooltip="日球層頂"/>
              </a:rPr>
              <a:t>日球層頂</a:t>
            </a:r>
            <a:r>
              <a:rPr lang="zh-TW" altLang="en-US" sz="3200" dirty="0" smtClean="0">
                <a:solidFill>
                  <a:srgbClr val="B5F3B8"/>
                </a:solidFill>
              </a:rPr>
              <a:t>是太陽風和</a:t>
            </a:r>
            <a:r>
              <a:rPr lang="zh-TW" altLang="en-US" sz="3200" dirty="0" smtClean="0">
                <a:solidFill>
                  <a:srgbClr val="B5F3B8"/>
                </a:solidFill>
                <a:hlinkClick r:id="rId3" tooltip="星際物質"/>
              </a:rPr>
              <a:t>星際物質</a:t>
            </a:r>
            <a:r>
              <a:rPr lang="zh-TW" altLang="en-US" sz="3200" dirty="0" smtClean="0">
                <a:solidFill>
                  <a:srgbClr val="B5F3B8"/>
                </a:solidFill>
              </a:rPr>
              <a:t>的壓力達到平衡的位置，它延伸到</a:t>
            </a:r>
            <a:r>
              <a:rPr lang="zh-TW" altLang="en-US" sz="3200" dirty="0" smtClean="0">
                <a:solidFill>
                  <a:srgbClr val="B5F3B8"/>
                </a:solidFill>
                <a:hlinkClick r:id="rId5" tooltip="離散盤"/>
              </a:rPr>
              <a:t>離散盤</a:t>
            </a:r>
            <a:r>
              <a:rPr lang="zh-TW" altLang="en-US" sz="3200" dirty="0" smtClean="0">
                <a:solidFill>
                  <a:srgbClr val="B5F3B8"/>
                </a:solidFill>
              </a:rPr>
              <a:t>的邊緣。</a:t>
            </a:r>
            <a:r>
              <a:rPr lang="zh-TW" altLang="en-US" sz="3200" dirty="0" smtClean="0">
                <a:solidFill>
                  <a:srgbClr val="B5F3B8"/>
                </a:solidFill>
                <a:hlinkClick r:id="rId6" tooltip="歐特雲"/>
              </a:rPr>
              <a:t>歐特雲</a:t>
            </a:r>
            <a:r>
              <a:rPr lang="zh-TW" altLang="en-US" sz="3200" dirty="0" smtClean="0">
                <a:solidFill>
                  <a:srgbClr val="B5F3B8"/>
                </a:solidFill>
              </a:rPr>
              <a:t>，被認為是</a:t>
            </a:r>
            <a:r>
              <a:rPr lang="zh-TW" altLang="en-US" sz="3200" dirty="0" smtClean="0">
                <a:solidFill>
                  <a:srgbClr val="B5F3B8"/>
                </a:solidFill>
                <a:hlinkClick r:id="rId7" tooltip="長週期彗星"/>
              </a:rPr>
              <a:t>長週期彗星</a:t>
            </a:r>
            <a:r>
              <a:rPr lang="zh-TW" altLang="en-US" sz="3200" dirty="0" smtClean="0">
                <a:solidFill>
                  <a:srgbClr val="B5F3B8"/>
                </a:solidFill>
              </a:rPr>
              <a:t>的來源地，其位置可能比日球層頂還要遠</a:t>
            </a:r>
            <a:r>
              <a:rPr lang="en-US" altLang="zh-TW" sz="3200" dirty="0" smtClean="0">
                <a:solidFill>
                  <a:srgbClr val="B5F3B8"/>
                </a:solidFill>
              </a:rPr>
              <a:t>1000</a:t>
            </a:r>
            <a:r>
              <a:rPr lang="zh-TW" altLang="en-US" sz="3200" dirty="0" smtClean="0">
                <a:solidFill>
                  <a:srgbClr val="B5F3B8"/>
                </a:solidFill>
              </a:rPr>
              <a:t>多倍</a:t>
            </a:r>
            <a:endParaRPr lang="en-US" altLang="zh-TW" sz="3200" dirty="0" smtClean="0">
              <a:solidFill>
                <a:srgbClr val="B5F3B8"/>
              </a:solidFill>
            </a:endParaRPr>
          </a:p>
          <a:p>
            <a:r>
              <a:rPr lang="zh-TW" altLang="en-US" sz="3200" dirty="0" smtClean="0"/>
              <a:t>。</a:t>
            </a:r>
            <a:endParaRPr lang="zh-TW" altLang="en-US" sz="3200" dirty="0"/>
          </a:p>
        </p:txBody>
      </p:sp>
    </p:spTree>
    <p:extLst>
      <p:ext uri="{BB962C8B-B14F-4D97-AF65-F5344CB8AC3E}">
        <p14:creationId xmlns:p14="http://schemas.microsoft.com/office/powerpoint/2010/main" val="304514140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heel(1)">
                                      <p:cBhvr>
                                        <p:cTn id="14" dur="20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wheel(1)">
                                      <p:cBhvr>
                                        <p:cTn id="19"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230284" y="-166254"/>
            <a:ext cx="9586942" cy="1911927"/>
          </a:xfrm>
        </p:spPr>
        <p:txBody>
          <a:bodyPr>
            <a:normAutofit/>
          </a:bodyPr>
          <a:lstStyle/>
          <a:p>
            <a:pPr algn="ctr"/>
            <a:r>
              <a:rPr lang="zh-TW" altLang="en-US" sz="6600" dirty="0" smtClean="0"/>
              <a:t>火星的認識</a:t>
            </a:r>
            <a:endParaRPr lang="zh-TW" altLang="en-US" sz="6600" dirty="0"/>
          </a:p>
        </p:txBody>
      </p:sp>
      <p:sp>
        <p:nvSpPr>
          <p:cNvPr id="3" name="內容版面配置區 2"/>
          <p:cNvSpPr>
            <a:spLocks noGrp="1"/>
          </p:cNvSpPr>
          <p:nvPr>
            <p:ph idx="1"/>
          </p:nvPr>
        </p:nvSpPr>
        <p:spPr/>
        <p:txBody>
          <a:bodyPr>
            <a:noAutofit/>
          </a:bodyPr>
          <a:lstStyle/>
          <a:p>
            <a:r>
              <a:rPr lang="zh-TW" altLang="en-US" sz="4000" dirty="0" smtClean="0">
                <a:latin typeface="華康談楷體W5" panose="03000509000000000000" pitchFamily="65" charset="-120"/>
                <a:ea typeface="華康談楷體W5" panose="03000509000000000000" pitchFamily="65" charset="-120"/>
                <a:hlinkClick r:id="rId2" tooltip="火星"/>
              </a:rPr>
              <a:t>火星</a:t>
            </a:r>
            <a:r>
              <a:rPr lang="zh-TW" altLang="en-US" sz="4000" dirty="0" smtClean="0">
                <a:solidFill>
                  <a:srgbClr val="00B0F0"/>
                </a:solidFill>
                <a:latin typeface="華康談楷體W5" panose="03000509000000000000" pitchFamily="65" charset="-120"/>
                <a:ea typeface="華康談楷體W5" panose="03000509000000000000" pitchFamily="65" charset="-120"/>
              </a:rPr>
              <a:t>（距太陽</a:t>
            </a:r>
            <a:r>
              <a:rPr lang="en-US" altLang="zh-TW" sz="4000" dirty="0" smtClean="0">
                <a:solidFill>
                  <a:srgbClr val="00B0F0"/>
                </a:solidFill>
                <a:latin typeface="華康談楷體W5" panose="03000509000000000000" pitchFamily="65" charset="-120"/>
                <a:ea typeface="華康談楷體W5" panose="03000509000000000000" pitchFamily="65" charset="-120"/>
              </a:rPr>
              <a:t>1.5</a:t>
            </a:r>
            <a:r>
              <a:rPr lang="zh-TW" altLang="en-US" sz="4000" dirty="0" smtClean="0">
                <a:solidFill>
                  <a:srgbClr val="00B0F0"/>
                </a:solidFill>
                <a:latin typeface="華康談楷體W5" panose="03000509000000000000" pitchFamily="65" charset="-120"/>
                <a:ea typeface="華康談楷體W5" panose="03000509000000000000" pitchFamily="65" charset="-120"/>
                <a:hlinkClick r:id="rId3" tooltip="天文單位"/>
              </a:rPr>
              <a:t>天文單位</a:t>
            </a:r>
            <a:r>
              <a:rPr lang="zh-TW" altLang="en-US" sz="4000" dirty="0" smtClean="0">
                <a:solidFill>
                  <a:srgbClr val="00B0F0"/>
                </a:solidFill>
                <a:latin typeface="華康談楷體W5" panose="03000509000000000000" pitchFamily="65" charset="-120"/>
                <a:ea typeface="華康談楷體W5" panose="03000509000000000000" pitchFamily="65" charset="-120"/>
              </a:rPr>
              <a:t>）比地球和金星小，其質量為地球的</a:t>
            </a:r>
            <a:r>
              <a:rPr lang="en-US" altLang="zh-TW" sz="4000" dirty="0" smtClean="0">
                <a:solidFill>
                  <a:srgbClr val="00B0F0"/>
                </a:solidFill>
                <a:latin typeface="華康談楷體W5" panose="03000509000000000000" pitchFamily="65" charset="-120"/>
                <a:ea typeface="華康談楷體W5" panose="03000509000000000000" pitchFamily="65" charset="-120"/>
              </a:rPr>
              <a:t>10.7%</a:t>
            </a:r>
            <a:r>
              <a:rPr lang="zh-TW" altLang="en-US" sz="4000" dirty="0" smtClean="0">
                <a:solidFill>
                  <a:srgbClr val="00B0F0"/>
                </a:solidFill>
                <a:latin typeface="華康談楷體W5" panose="03000509000000000000" pitchFamily="65" charset="-120"/>
                <a:ea typeface="華康談楷體W5" panose="03000509000000000000" pitchFamily="65" charset="-120"/>
              </a:rPr>
              <a:t>。火星大氣主要由</a:t>
            </a:r>
            <a:r>
              <a:rPr lang="zh-TW" altLang="en-US" sz="4000" dirty="0" smtClean="0">
                <a:solidFill>
                  <a:srgbClr val="00B0F0"/>
                </a:solidFill>
                <a:latin typeface="華康談楷體W5" panose="03000509000000000000" pitchFamily="65" charset="-120"/>
                <a:ea typeface="華康談楷體W5" panose="03000509000000000000" pitchFamily="65" charset="-120"/>
                <a:hlinkClick r:id="rId4" tooltip="二氧化碳"/>
              </a:rPr>
              <a:t>二氧化碳</a:t>
            </a:r>
            <a:r>
              <a:rPr lang="zh-TW" altLang="en-US" sz="4000" dirty="0" smtClean="0">
                <a:solidFill>
                  <a:srgbClr val="00B0F0"/>
                </a:solidFill>
                <a:latin typeface="華康談楷體W5" panose="03000509000000000000" pitchFamily="65" charset="-120"/>
                <a:ea typeface="華康談楷體W5" panose="03000509000000000000" pitchFamily="65" charset="-120"/>
              </a:rPr>
              <a:t>構成，火星表面的氣壓為</a:t>
            </a:r>
            <a:r>
              <a:rPr lang="en-US" altLang="zh-TW" sz="4000" dirty="0" smtClean="0">
                <a:solidFill>
                  <a:srgbClr val="00B0F0"/>
                </a:solidFill>
                <a:latin typeface="華康談楷體W5" panose="03000509000000000000" pitchFamily="65" charset="-120"/>
                <a:ea typeface="華康談楷體W5" panose="03000509000000000000" pitchFamily="65" charset="-120"/>
              </a:rPr>
              <a:t>6.1</a:t>
            </a:r>
            <a:r>
              <a:rPr lang="zh-TW" altLang="en-US" sz="4000" dirty="0" smtClean="0">
                <a:solidFill>
                  <a:srgbClr val="00B0F0"/>
                </a:solidFill>
                <a:latin typeface="華康談楷體W5" panose="03000509000000000000" pitchFamily="65" charset="-120"/>
                <a:ea typeface="華康談楷體W5" panose="03000509000000000000" pitchFamily="65" charset="-120"/>
              </a:rPr>
              <a:t>毫巴（大約是地球大氣壓的</a:t>
            </a:r>
            <a:r>
              <a:rPr lang="en-US" altLang="zh-TW" sz="4000" dirty="0" smtClean="0">
                <a:solidFill>
                  <a:srgbClr val="00B0F0"/>
                </a:solidFill>
                <a:latin typeface="華康談楷體W5" panose="03000509000000000000" pitchFamily="65" charset="-120"/>
                <a:ea typeface="華康談楷體W5" panose="03000509000000000000" pitchFamily="65" charset="-120"/>
              </a:rPr>
              <a:t>0.6%</a:t>
            </a:r>
            <a:r>
              <a:rPr lang="zh-TW" altLang="en-US" sz="4000" dirty="0" smtClean="0">
                <a:solidFill>
                  <a:srgbClr val="00B0F0"/>
                </a:solidFill>
                <a:latin typeface="華康談楷體W5" panose="03000509000000000000" pitchFamily="65" charset="-120"/>
                <a:ea typeface="華康談楷體W5" panose="03000509000000000000" pitchFamily="65" charset="-120"/>
              </a:rPr>
              <a:t>）</a:t>
            </a:r>
            <a:r>
              <a:rPr lang="en-US" altLang="zh-TW" sz="4000" baseline="30000" dirty="0" smtClean="0">
                <a:solidFill>
                  <a:srgbClr val="00B0F0"/>
                </a:solidFill>
                <a:latin typeface="華康談楷體W5" panose="03000509000000000000" pitchFamily="65" charset="-120"/>
                <a:ea typeface="華康談楷體W5" panose="03000509000000000000" pitchFamily="65" charset="-120"/>
                <a:hlinkClick r:id="rId5"/>
              </a:rPr>
              <a:t>[91]</a:t>
            </a:r>
            <a:r>
              <a:rPr lang="zh-TW" altLang="en-US" sz="4000" dirty="0" smtClean="0">
                <a:solidFill>
                  <a:srgbClr val="00B0F0"/>
                </a:solidFill>
                <a:latin typeface="華康談楷體W5" panose="03000509000000000000" pitchFamily="65" charset="-120"/>
                <a:ea typeface="華康談楷體W5" panose="03000509000000000000" pitchFamily="65" charset="-120"/>
              </a:rPr>
              <a:t>。其表面有大量火山和裂谷，比如</a:t>
            </a:r>
            <a:r>
              <a:rPr lang="zh-TW" altLang="en-US" sz="4000" dirty="0" smtClean="0">
                <a:solidFill>
                  <a:srgbClr val="00B0F0"/>
                </a:solidFill>
                <a:latin typeface="華康談楷體W5" panose="03000509000000000000" pitchFamily="65" charset="-120"/>
                <a:ea typeface="華康談楷體W5" panose="03000509000000000000" pitchFamily="65" charset="-120"/>
                <a:hlinkClick r:id="rId6" tooltip="奧林匹斯山"/>
              </a:rPr>
              <a:t>奧林匹斯山</a:t>
            </a:r>
            <a:r>
              <a:rPr lang="zh-TW" altLang="en-US" sz="4000" dirty="0" smtClean="0">
                <a:solidFill>
                  <a:srgbClr val="00B0F0"/>
                </a:solidFill>
                <a:latin typeface="華康談楷體W5" panose="03000509000000000000" pitchFamily="65" charset="-120"/>
                <a:ea typeface="華康談楷體W5" panose="03000509000000000000" pitchFamily="65" charset="-120"/>
              </a:rPr>
              <a:t>和</a:t>
            </a:r>
            <a:r>
              <a:rPr lang="zh-TW" altLang="en-US" sz="4000" dirty="0" smtClean="0">
                <a:solidFill>
                  <a:srgbClr val="00B0F0"/>
                </a:solidFill>
                <a:latin typeface="華康談楷體W5" panose="03000509000000000000" pitchFamily="65" charset="-120"/>
                <a:ea typeface="華康談楷體W5" panose="03000509000000000000" pitchFamily="65" charset="-120"/>
                <a:hlinkClick r:id="rId7" tooltip="水手峽谷"/>
              </a:rPr>
              <a:t>水手峽谷</a:t>
            </a:r>
            <a:r>
              <a:rPr lang="zh-TW" altLang="en-US" sz="4000" dirty="0" smtClean="0">
                <a:solidFill>
                  <a:srgbClr val="00B0F0"/>
                </a:solidFill>
                <a:latin typeface="華康談楷體W5" panose="03000509000000000000" pitchFamily="65" charset="-120"/>
                <a:ea typeface="華康談楷體W5" panose="03000509000000000000" pitchFamily="65" charset="-120"/>
              </a:rPr>
              <a:t>，火星在過去</a:t>
            </a:r>
            <a:r>
              <a:rPr lang="en-US" altLang="zh-TW" sz="4000" dirty="0" smtClean="0">
                <a:solidFill>
                  <a:srgbClr val="00B0F0"/>
                </a:solidFill>
                <a:latin typeface="華康談楷體W5" panose="03000509000000000000" pitchFamily="65" charset="-120"/>
                <a:ea typeface="華康談楷體W5" panose="03000509000000000000" pitchFamily="65" charset="-120"/>
              </a:rPr>
              <a:t>200</a:t>
            </a:r>
            <a:r>
              <a:rPr lang="zh-TW" altLang="en-US" sz="4000" dirty="0" smtClean="0">
                <a:solidFill>
                  <a:srgbClr val="00B0F0"/>
                </a:solidFill>
                <a:latin typeface="華康談楷體W5" panose="03000509000000000000" pitchFamily="65" charset="-120"/>
                <a:ea typeface="華康談楷體W5" panose="03000509000000000000" pitchFamily="65" charset="-120"/>
              </a:rPr>
              <a:t>萬年間都有火山活動。</a:t>
            </a:r>
            <a:endParaRPr lang="zh-TW" altLang="en-US" sz="4000" dirty="0">
              <a:solidFill>
                <a:srgbClr val="00B0F0"/>
              </a:solidFill>
              <a:latin typeface="華康談楷體W5" panose="03000509000000000000" pitchFamily="65" charset="-120"/>
              <a:ea typeface="華康談楷體W5" panose="03000509000000000000" pitchFamily="65" charset="-12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mph" presetSubtype="0" fill="hold" grpId="0" nodeType="clickEffect">
                                  <p:stCondLst>
                                    <p:cond delay="0"/>
                                  </p:stCondLst>
                                  <p:childTnLst>
                                    <p:anim calcmode="discrete" valueType="str">
                                      <p:cBhvr override="childStyle">
                                        <p:cTn id="6" dur="2000" fill="hold"/>
                                        <p:tgtEl>
                                          <p:spTgt spid="2"/>
                                        </p:tgtEl>
                                        <p:attrNameLst>
                                          <p:attrName>style.fontWeight</p:attrName>
                                        </p:attrNameLst>
                                      </p:cBhvr>
                                      <p:tavLst>
                                        <p:tav tm="0">
                                          <p:val>
                                            <p:strVal val="normal"/>
                                          </p:val>
                                        </p:tav>
                                        <p:tav tm="50000">
                                          <p:val>
                                            <p:strVal val="bold"/>
                                          </p:val>
                                        </p:tav>
                                        <p:tav tm="60000">
                                          <p:val>
                                            <p:strVal val="normal"/>
                                          </p:val>
                                        </p:tav>
                                        <p:tav tm="100000">
                                          <p:val>
                                            <p:strVal val="normal"/>
                                          </p:val>
                                        </p:tav>
                                      </p:tavLst>
                                    </p:anim>
                                  </p:childTnLst>
                                </p:cTn>
                              </p:par>
                            </p:childTnLst>
                          </p:cTn>
                        </p:par>
                      </p:childTnLst>
                    </p:cTn>
                  </p:par>
                  <p:par>
                    <p:cTn id="7" fill="hold">
                      <p:stCondLst>
                        <p:cond delay="indefinite"/>
                      </p:stCondLst>
                      <p:childTnLst>
                        <p:par>
                          <p:cTn id="8" fill="hold">
                            <p:stCondLst>
                              <p:cond delay="0"/>
                            </p:stCondLst>
                            <p:childTnLst>
                              <p:par>
                                <p:cTn id="9" presetID="6" presetClass="emph" presetSubtype="0" fill="hold" nodeType="clickEffect">
                                  <p:stCondLst>
                                    <p:cond delay="0"/>
                                  </p:stCondLst>
                                  <p:childTnLst>
                                    <p:animScale>
                                      <p:cBhvr>
                                        <p:cTn id="10" dur="2000" fill="hold"/>
                                        <p:tgtEl>
                                          <p:spTgt spid="3">
                                            <p:txEl>
                                              <p:pRg st="0" end="0"/>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solidFill>
                  <a:srgbClr val="00B0F0"/>
                </a:solidFill>
              </a:rPr>
              <a:t>金星</a:t>
            </a:r>
            <a:endParaRPr lang="zh-TW" altLang="en-US" dirty="0">
              <a:solidFill>
                <a:srgbClr val="00B0F0"/>
              </a:solidFill>
            </a:endParaRPr>
          </a:p>
        </p:txBody>
      </p:sp>
      <p:sp>
        <p:nvSpPr>
          <p:cNvPr id="3" name="內容版面配置區 2"/>
          <p:cNvSpPr>
            <a:spLocks noGrp="1"/>
          </p:cNvSpPr>
          <p:nvPr>
            <p:ph idx="1"/>
          </p:nvPr>
        </p:nvSpPr>
        <p:spPr/>
        <p:txBody>
          <a:bodyPr>
            <a:noAutofit/>
          </a:bodyPr>
          <a:lstStyle/>
          <a:p>
            <a:r>
              <a:rPr lang="zh-TW" altLang="en-US" sz="3600" dirty="0" smtClean="0">
                <a:solidFill>
                  <a:srgbClr val="00FFFF"/>
                </a:solidFill>
                <a:latin typeface="華康談楷體W5" panose="03000509000000000000" pitchFamily="65" charset="-120"/>
                <a:ea typeface="華康談楷體W5" panose="03000509000000000000" pitchFamily="65" charset="-120"/>
                <a:hlinkClick r:id="rId2" tooltip="金星"/>
              </a:rPr>
              <a:t>金星</a:t>
            </a:r>
            <a:r>
              <a:rPr lang="zh-TW" altLang="en-US" sz="3600" dirty="0" smtClean="0">
                <a:solidFill>
                  <a:srgbClr val="00FFFF"/>
                </a:solidFill>
                <a:latin typeface="華康談楷體W5" panose="03000509000000000000" pitchFamily="65" charset="-120"/>
                <a:ea typeface="華康談楷體W5" panose="03000509000000000000" pitchFamily="65" charset="-120"/>
              </a:rPr>
              <a:t>（距太陽</a:t>
            </a:r>
            <a:r>
              <a:rPr lang="en-US" altLang="zh-TW" sz="3600" dirty="0" smtClean="0">
                <a:solidFill>
                  <a:srgbClr val="00FFFF"/>
                </a:solidFill>
                <a:latin typeface="華康談楷體W5" panose="03000509000000000000" pitchFamily="65" charset="-120"/>
                <a:ea typeface="華康談楷體W5" panose="03000509000000000000" pitchFamily="65" charset="-120"/>
              </a:rPr>
              <a:t>0.7 </a:t>
            </a:r>
            <a:r>
              <a:rPr lang="zh-TW" altLang="en-US" sz="3600" dirty="0" smtClean="0">
                <a:solidFill>
                  <a:srgbClr val="00FFFF"/>
                </a:solidFill>
                <a:latin typeface="華康談楷體W5" panose="03000509000000000000" pitchFamily="65" charset="-120"/>
                <a:ea typeface="華康談楷體W5" panose="03000509000000000000" pitchFamily="65" charset="-120"/>
              </a:rPr>
              <a:t>天文單位）的體積與地球相似（</a:t>
            </a:r>
            <a:r>
              <a:rPr lang="en-US" altLang="zh-TW" sz="3600" dirty="0" smtClean="0">
                <a:solidFill>
                  <a:srgbClr val="00FFFF"/>
                </a:solidFill>
                <a:latin typeface="華康談楷體W5" panose="03000509000000000000" pitchFamily="65" charset="-120"/>
                <a:ea typeface="華康談楷體W5" panose="03000509000000000000" pitchFamily="65" charset="-120"/>
              </a:rPr>
              <a:t>0.815</a:t>
            </a:r>
            <a:r>
              <a:rPr lang="zh-TW" altLang="en-US" sz="3600" dirty="0" smtClean="0">
                <a:solidFill>
                  <a:srgbClr val="00FFFF"/>
                </a:solidFill>
                <a:latin typeface="華康談楷體W5" panose="03000509000000000000" pitchFamily="65" charset="-120"/>
                <a:ea typeface="華康談楷體W5" panose="03000509000000000000" pitchFamily="65" charset="-120"/>
              </a:rPr>
              <a:t>地球質量），沒有天然的衛星。它和地球一樣有厚厚的矽酸鹽地函包圍著鐵的核心，還有內部地質活動的證據。它有濃厚的大氣層，但是非常乾燥，而且密度比地球高</a:t>
            </a:r>
            <a:r>
              <a:rPr lang="en-US" altLang="zh-TW" sz="3600" dirty="0" smtClean="0">
                <a:solidFill>
                  <a:srgbClr val="00FFFF"/>
                </a:solidFill>
                <a:latin typeface="華康談楷體W5" panose="03000509000000000000" pitchFamily="65" charset="-120"/>
                <a:ea typeface="華康談楷體W5" panose="03000509000000000000" pitchFamily="65" charset="-120"/>
              </a:rPr>
              <a:t>90</a:t>
            </a:r>
            <a:r>
              <a:rPr lang="zh-TW" altLang="en-US" sz="3600" dirty="0" smtClean="0">
                <a:solidFill>
                  <a:srgbClr val="00FFFF"/>
                </a:solidFill>
                <a:latin typeface="華康談楷體W5" panose="03000509000000000000" pitchFamily="65" charset="-120"/>
                <a:ea typeface="華康談楷體W5" panose="03000509000000000000" pitchFamily="65" charset="-120"/>
              </a:rPr>
              <a:t>倍，其主要成份是</a:t>
            </a:r>
            <a:r>
              <a:rPr lang="zh-TW" altLang="en-US" sz="3600" dirty="0" smtClean="0">
                <a:solidFill>
                  <a:srgbClr val="00FFFF"/>
                </a:solidFill>
                <a:latin typeface="華康談楷體W5" panose="03000509000000000000" pitchFamily="65" charset="-120"/>
                <a:ea typeface="華康談楷體W5" panose="03000509000000000000" pitchFamily="65" charset="-120"/>
                <a:hlinkClick r:id="rId3" tooltip="二氧化碳"/>
              </a:rPr>
              <a:t>二氧化碳</a:t>
            </a:r>
            <a:r>
              <a:rPr lang="zh-TW" altLang="en-US" sz="3600" dirty="0" smtClean="0">
                <a:solidFill>
                  <a:srgbClr val="00FFFF"/>
                </a:solidFill>
                <a:latin typeface="華康談楷體W5" panose="03000509000000000000" pitchFamily="65" charset="-120"/>
                <a:ea typeface="華康談楷體W5" panose="03000509000000000000" pitchFamily="65" charset="-120"/>
              </a:rPr>
              <a:t>，還有極少量的</a:t>
            </a:r>
            <a:r>
              <a:rPr lang="zh-TW" altLang="en-US" sz="3600" dirty="0" smtClean="0">
                <a:solidFill>
                  <a:srgbClr val="00FFFF"/>
                </a:solidFill>
                <a:latin typeface="華康談楷體W5" panose="03000509000000000000" pitchFamily="65" charset="-120"/>
                <a:ea typeface="華康談楷體W5" panose="03000509000000000000" pitchFamily="65" charset="-120"/>
                <a:hlinkClick r:id="rId4" tooltip="氮"/>
              </a:rPr>
              <a:t>氮</a:t>
            </a:r>
            <a:r>
              <a:rPr lang="zh-TW" altLang="en-US" sz="3600" dirty="0" smtClean="0">
                <a:solidFill>
                  <a:srgbClr val="00FFFF"/>
                </a:solidFill>
                <a:latin typeface="華康談楷體W5" panose="03000509000000000000" pitchFamily="65" charset="-120"/>
                <a:ea typeface="華康談楷體W5" panose="03000509000000000000" pitchFamily="65" charset="-120"/>
              </a:rPr>
              <a:t>。</a:t>
            </a:r>
            <a:endParaRPr lang="en-US" altLang="zh-TW" sz="3600" baseline="30000" dirty="0">
              <a:solidFill>
                <a:srgbClr val="00FFFF"/>
              </a:solidFill>
              <a:latin typeface="華康談楷體W5" panose="03000509000000000000" pitchFamily="65" charset="-120"/>
              <a:ea typeface="華康談楷體W5" panose="03000509000000000000" pitchFamily="65" charset="-120"/>
            </a:endParaRP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2"/>
                                        </p:tgtEl>
                                      </p:cBhvr>
                                    </p:animEffect>
                                    <p:animScale>
                                      <p:cBhvr>
                                        <p:cTn id="7" dur="250" autoRev="1" fill="hold"/>
                                        <p:tgtEl>
                                          <p:spTgt spid="2"/>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32" presetClass="emph" presetSubtype="0" fill="hold" nodeType="clickEffect">
                                  <p:stCondLst>
                                    <p:cond delay="0"/>
                                  </p:stCondLst>
                                  <p:childTnLst>
                                    <p:animRot by="120000">
                                      <p:cBhvr>
                                        <p:cTn id="11" dur="100" fill="hold">
                                          <p:stCondLst>
                                            <p:cond delay="0"/>
                                          </p:stCondLst>
                                        </p:cTn>
                                        <p:tgtEl>
                                          <p:spTgt spid="3">
                                            <p:txEl>
                                              <p:pRg st="0" end="0"/>
                                            </p:txEl>
                                          </p:spTgt>
                                        </p:tgtEl>
                                        <p:attrNameLst>
                                          <p:attrName>r</p:attrName>
                                        </p:attrNameLst>
                                      </p:cBhvr>
                                    </p:animRot>
                                    <p:animRot by="-240000">
                                      <p:cBhvr>
                                        <p:cTn id="12" dur="200" fill="hold">
                                          <p:stCondLst>
                                            <p:cond delay="200"/>
                                          </p:stCondLst>
                                        </p:cTn>
                                        <p:tgtEl>
                                          <p:spTgt spid="3">
                                            <p:txEl>
                                              <p:pRg st="0" end="0"/>
                                            </p:txEl>
                                          </p:spTgt>
                                        </p:tgtEl>
                                        <p:attrNameLst>
                                          <p:attrName>r</p:attrName>
                                        </p:attrNameLst>
                                      </p:cBhvr>
                                    </p:animRot>
                                    <p:animRot by="240000">
                                      <p:cBhvr>
                                        <p:cTn id="13" dur="200" fill="hold">
                                          <p:stCondLst>
                                            <p:cond delay="400"/>
                                          </p:stCondLst>
                                        </p:cTn>
                                        <p:tgtEl>
                                          <p:spTgt spid="3">
                                            <p:txEl>
                                              <p:pRg st="0" end="0"/>
                                            </p:txEl>
                                          </p:spTgt>
                                        </p:tgtEl>
                                        <p:attrNameLst>
                                          <p:attrName>r</p:attrName>
                                        </p:attrNameLst>
                                      </p:cBhvr>
                                    </p:animRot>
                                    <p:animRot by="-240000">
                                      <p:cBhvr>
                                        <p:cTn id="14" dur="200" fill="hold">
                                          <p:stCondLst>
                                            <p:cond delay="600"/>
                                          </p:stCondLst>
                                        </p:cTn>
                                        <p:tgtEl>
                                          <p:spTgt spid="3">
                                            <p:txEl>
                                              <p:pRg st="0" end="0"/>
                                            </p:txEl>
                                          </p:spTgt>
                                        </p:tgtEl>
                                        <p:attrNameLst>
                                          <p:attrName>r</p:attrName>
                                        </p:attrNameLst>
                                      </p:cBhvr>
                                    </p:animRot>
                                    <p:animRot by="120000">
                                      <p:cBhvr>
                                        <p:cTn id="15" dur="200" fill="hold">
                                          <p:stCondLst>
                                            <p:cond delay="800"/>
                                          </p:stCondLst>
                                        </p:cTn>
                                        <p:tgtEl>
                                          <p:spTgt spid="3">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gn="ctr"/>
            <a:r>
              <a:rPr lang="zh-TW" altLang="en-US" sz="4400" dirty="0" smtClean="0"/>
              <a:t>水</a:t>
            </a:r>
            <a:r>
              <a:rPr lang="zh-TW" altLang="en-US" sz="4400" dirty="0"/>
              <a:t>星</a:t>
            </a:r>
          </a:p>
        </p:txBody>
      </p:sp>
      <p:sp>
        <p:nvSpPr>
          <p:cNvPr id="3" name="內容版面配置區 2"/>
          <p:cNvSpPr>
            <a:spLocks noGrp="1"/>
          </p:cNvSpPr>
          <p:nvPr>
            <p:ph idx="1"/>
          </p:nvPr>
        </p:nvSpPr>
        <p:spPr/>
        <p:txBody>
          <a:bodyPr>
            <a:noAutofit/>
          </a:bodyPr>
          <a:lstStyle/>
          <a:p>
            <a:r>
              <a:rPr lang="zh-TW" altLang="en-US" sz="4400" dirty="0" smtClean="0">
                <a:latin typeface="華康談楷體W5" panose="03000509000000000000" pitchFamily="65" charset="-120"/>
                <a:ea typeface="華康談楷體W5" panose="03000509000000000000" pitchFamily="65" charset="-120"/>
                <a:hlinkClick r:id="rId2" tooltip="水星"/>
              </a:rPr>
              <a:t>水星</a:t>
            </a:r>
            <a:r>
              <a:rPr lang="zh-TW" altLang="en-US" sz="4400" dirty="0" smtClean="0">
                <a:latin typeface="華康談楷體W5" panose="03000509000000000000" pitchFamily="65" charset="-120"/>
                <a:ea typeface="華康談楷體W5" panose="03000509000000000000" pitchFamily="65" charset="-120"/>
              </a:rPr>
              <a:t>是最靠近太陽（距離太陽</a:t>
            </a:r>
            <a:r>
              <a:rPr lang="en-US" altLang="zh-TW" sz="4400" dirty="0" smtClean="0">
                <a:latin typeface="華康談楷體W5" panose="03000509000000000000" pitchFamily="65" charset="-120"/>
                <a:ea typeface="華康談楷體W5" panose="03000509000000000000" pitchFamily="65" charset="-120"/>
              </a:rPr>
              <a:t>0.4</a:t>
            </a:r>
            <a:r>
              <a:rPr lang="zh-TW" altLang="en-US" sz="4400" dirty="0" smtClean="0">
                <a:latin typeface="華康談楷體W5" panose="03000509000000000000" pitchFamily="65" charset="-120"/>
                <a:ea typeface="華康談楷體W5" panose="03000509000000000000" pitchFamily="65" charset="-120"/>
                <a:hlinkClick r:id="rId3" tooltip="天文單位"/>
              </a:rPr>
              <a:t>天文單位</a:t>
            </a:r>
            <a:r>
              <a:rPr lang="zh-TW" altLang="en-US" sz="4400" dirty="0" smtClean="0">
                <a:latin typeface="華康談楷體W5" panose="03000509000000000000" pitchFamily="65" charset="-120"/>
                <a:ea typeface="華康談楷體W5" panose="03000509000000000000" pitchFamily="65" charset="-120"/>
              </a:rPr>
              <a:t>），也是太陽系內最小（</a:t>
            </a:r>
            <a:r>
              <a:rPr lang="en-US" altLang="zh-TW" sz="4400" dirty="0" smtClean="0">
                <a:latin typeface="華康談楷體W5" panose="03000509000000000000" pitchFamily="65" charset="-120"/>
                <a:ea typeface="華康談楷體W5" panose="03000509000000000000" pitchFamily="65" charset="-120"/>
              </a:rPr>
              <a:t>0.055</a:t>
            </a:r>
            <a:r>
              <a:rPr lang="zh-TW" altLang="en-US" sz="4400" dirty="0" smtClean="0">
                <a:latin typeface="華康談楷體W5" panose="03000509000000000000" pitchFamily="65" charset="-120"/>
                <a:ea typeface="華康談楷體W5" panose="03000509000000000000" pitchFamily="65" charset="-120"/>
              </a:rPr>
              <a:t>地球質量）的行星。水星沒有天然衛星；僅知的地質特徵，除了撞擊坑外。水星只有非常稀薄的大氣層，它是由太陽風炸飛表面的原子形成的</a:t>
            </a:r>
            <a:r>
              <a:rPr lang="en-US" altLang="zh-TW" sz="4400" baseline="30000" dirty="0" smtClean="0">
                <a:latin typeface="華康談楷體W5" panose="03000509000000000000" pitchFamily="65" charset="-120"/>
                <a:ea typeface="華康談楷體W5" panose="03000509000000000000" pitchFamily="65" charset="-120"/>
                <a:hlinkClick r:id="rId4"/>
              </a:rPr>
              <a:t>[84]</a:t>
            </a:r>
            <a:r>
              <a:rPr lang="zh-TW" altLang="en-US" sz="4400" dirty="0" smtClean="0">
                <a:latin typeface="華康談楷體W5" panose="03000509000000000000" pitchFamily="65" charset="-120"/>
                <a:ea typeface="華康談楷體W5" panose="03000509000000000000" pitchFamily="65" charset="-120"/>
              </a:rPr>
              <a:t>。</a:t>
            </a:r>
            <a:endParaRPr lang="zh-TW" altLang="en-US" sz="4400" dirty="0">
              <a:latin typeface="華康談楷體W5" panose="03000509000000000000" pitchFamily="65" charset="-120"/>
              <a:ea typeface="華康談楷體W5" panose="03000509000000000000" pitchFamily="65" charset="-12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mph" presetSubtype="2" fill="hold" nodeType="clickEffect">
                                  <p:stCondLst>
                                    <p:cond delay="0"/>
                                  </p:stCondLst>
                                  <p:childTnLst>
                                    <p:animClr clrSpc="rgb" dir="cw">
                                      <p:cBhvr>
                                        <p:cTn id="6" dur="2000" fill="hold"/>
                                        <p:tgtEl>
                                          <p:spTgt spid="2"/>
                                        </p:tgtEl>
                                        <p:attrNameLst>
                                          <p:attrName>stroke.color</p:attrName>
                                        </p:attrNameLst>
                                      </p:cBhvr>
                                      <p:to>
                                        <a:schemeClr val="accent2"/>
                                      </p:to>
                                    </p:animClr>
                                    <p:set>
                                      <p:cBhvr>
                                        <p:cTn id="7" dur="2000" fill="hold"/>
                                        <p:tgtEl>
                                          <p:spTgt spid="2"/>
                                        </p:tgtEl>
                                        <p:attrNameLst>
                                          <p:attrName>stroke.on</p:attrName>
                                        </p:attrNameLst>
                                      </p:cBhvr>
                                      <p:to>
                                        <p:strVal val="true"/>
                                      </p:to>
                                    </p:set>
                                  </p:childTnLst>
                                </p:cTn>
                              </p:par>
                            </p:childTnLst>
                          </p:cTn>
                        </p:par>
                      </p:childTnLst>
                    </p:cTn>
                  </p:par>
                  <p:par>
                    <p:cTn id="8" fill="hold">
                      <p:stCondLst>
                        <p:cond delay="indefinite"/>
                      </p:stCondLst>
                      <p:childTnLst>
                        <p:par>
                          <p:cTn id="9" fill="hold">
                            <p:stCondLst>
                              <p:cond delay="0"/>
                            </p:stCondLst>
                            <p:childTnLst>
                              <p:par>
                                <p:cTn id="10" presetID="10" presetClass="emph" presetSubtype="0" fill="hold" nodeType="clickEffect">
                                  <p:stCondLst>
                                    <p:cond delay="0"/>
                                  </p:stCondLst>
                                  <p:childTnLst>
                                    <p:anim calcmode="discrete" valueType="str">
                                      <p:cBhvr override="childStyle">
                                        <p:cTn id="11" dur="2000" fill="hold"/>
                                        <p:tgtEl>
                                          <p:spTgt spid="3">
                                            <p:txEl>
                                              <p:pRg st="0" end="0"/>
                                            </p:txEl>
                                          </p:spTgt>
                                        </p:tgtEl>
                                        <p:attrNameLst>
                                          <p:attrName>style.fontWeight</p:attrName>
                                        </p:attrNameLst>
                                      </p:cBhvr>
                                      <p:tavLst>
                                        <p:tav tm="0">
                                          <p:val>
                                            <p:strVal val="normal"/>
                                          </p:val>
                                        </p:tav>
                                        <p:tav tm="50000">
                                          <p:val>
                                            <p:strVal val="bold"/>
                                          </p:val>
                                        </p:tav>
                                        <p:tav tm="60000">
                                          <p:val>
                                            <p:strVal val="normal"/>
                                          </p:val>
                                        </p:tav>
                                        <p:tav tm="100000">
                                          <p:val>
                                            <p:strVal val="normal"/>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內行星</a:t>
            </a:r>
            <a:endParaRPr lang="zh-TW" altLang="en-US" dirty="0"/>
          </a:p>
        </p:txBody>
      </p:sp>
      <p:sp>
        <p:nvSpPr>
          <p:cNvPr id="3" name="內容版面配置區 2"/>
          <p:cNvSpPr>
            <a:spLocks noGrp="1"/>
          </p:cNvSpPr>
          <p:nvPr>
            <p:ph idx="1"/>
          </p:nvPr>
        </p:nvSpPr>
        <p:spPr/>
        <p:txBody>
          <a:bodyPr>
            <a:noAutofit/>
          </a:bodyPr>
          <a:lstStyle/>
          <a:p>
            <a:pPr>
              <a:buNone/>
            </a:pPr>
            <a:r>
              <a:rPr lang="en-US" altLang="zh-TW" sz="4000" dirty="0" smtClean="0">
                <a:latin typeface="華康談楷體W5" panose="03000509000000000000" pitchFamily="65" charset="-120"/>
                <a:ea typeface="華康談楷體W5" panose="03000509000000000000" pitchFamily="65" charset="-120"/>
              </a:rPr>
              <a:t>4</a:t>
            </a:r>
            <a:r>
              <a:rPr lang="zh-TW" altLang="en-US" sz="4000" dirty="0" smtClean="0">
                <a:latin typeface="華康談楷體W5" panose="03000509000000000000" pitchFamily="65" charset="-120"/>
                <a:ea typeface="華康談楷體W5" panose="03000509000000000000" pitchFamily="65" charset="-120"/>
              </a:rPr>
              <a:t>顆類地行星或</a:t>
            </a:r>
            <a:r>
              <a:rPr lang="zh-TW" altLang="en-US" sz="4000" b="1" dirty="0" smtClean="0">
                <a:latin typeface="華康談楷體W5" panose="03000509000000000000" pitchFamily="65" charset="-120"/>
                <a:ea typeface="華康談楷體W5" panose="03000509000000000000" pitchFamily="65" charset="-120"/>
              </a:rPr>
              <a:t>內行星</a:t>
            </a:r>
            <a:r>
              <a:rPr lang="zh-TW" altLang="en-US" sz="4000" dirty="0" smtClean="0">
                <a:latin typeface="華康談楷體W5" panose="03000509000000000000" pitchFamily="65" charset="-120"/>
                <a:ea typeface="華康談楷體W5" panose="03000509000000000000" pitchFamily="65" charset="-120"/>
              </a:rPr>
              <a:t>有緻密的</a:t>
            </a:r>
            <a:r>
              <a:rPr lang="zh-TW" altLang="en-US" sz="4000" dirty="0" smtClean="0">
                <a:latin typeface="華康談楷體W5" panose="03000509000000000000" pitchFamily="65" charset="-120"/>
                <a:ea typeface="華康談楷體W5" panose="03000509000000000000" pitchFamily="65" charset="-120"/>
                <a:hlinkClick r:id="rId2" tooltip="岩石"/>
              </a:rPr>
              <a:t>岩石</a:t>
            </a:r>
            <a:r>
              <a:rPr lang="zh-TW" altLang="en-US" sz="4000" dirty="0" smtClean="0">
                <a:latin typeface="華康談楷體W5" panose="03000509000000000000" pitchFamily="65" charset="-120"/>
                <a:ea typeface="華康談楷體W5" panose="03000509000000000000" pitchFamily="65" charset="-120"/>
              </a:rPr>
              <a:t>成分，有少許或沒有</a:t>
            </a:r>
            <a:r>
              <a:rPr lang="zh-TW" altLang="en-US" sz="4000" dirty="0" smtClean="0">
                <a:latin typeface="華康談楷體W5" panose="03000509000000000000" pitchFamily="65" charset="-120"/>
                <a:ea typeface="華康談楷體W5" panose="03000509000000000000" pitchFamily="65" charset="-120"/>
                <a:hlinkClick r:id="rId3" tooltip="天然衛星"/>
              </a:rPr>
              <a:t>衛星</a:t>
            </a:r>
            <a:r>
              <a:rPr lang="zh-TW" altLang="en-US" sz="4000" dirty="0" smtClean="0">
                <a:latin typeface="華康談楷體W5" panose="03000509000000000000" pitchFamily="65" charset="-120"/>
                <a:ea typeface="華康談楷體W5" panose="03000509000000000000" pitchFamily="65" charset="-120"/>
              </a:rPr>
              <a:t>，也沒有</a:t>
            </a:r>
            <a:r>
              <a:rPr lang="zh-TW" altLang="en-US" sz="4000" dirty="0" smtClean="0">
                <a:latin typeface="華康談楷體W5" panose="03000509000000000000" pitchFamily="65" charset="-120"/>
                <a:ea typeface="華康談楷體W5" panose="03000509000000000000" pitchFamily="65" charset="-120"/>
                <a:hlinkClick r:id="rId4" tooltip="行星環"/>
              </a:rPr>
              <a:t>環系統</a:t>
            </a:r>
            <a:r>
              <a:rPr lang="zh-TW" altLang="en-US" sz="4000" dirty="0" smtClean="0">
                <a:latin typeface="華康談楷體W5" panose="03000509000000000000" pitchFamily="65" charset="-120"/>
                <a:ea typeface="華康談楷體W5" panose="03000509000000000000" pitchFamily="65" charset="-120"/>
              </a:rPr>
              <a:t>。它們很大程度上是由</a:t>
            </a:r>
            <a:r>
              <a:rPr lang="zh-TW" altLang="en-US" sz="4000" dirty="0" smtClean="0">
                <a:latin typeface="華康談楷體W5" panose="03000509000000000000" pitchFamily="65" charset="-120"/>
                <a:ea typeface="華康談楷體W5" panose="03000509000000000000" pitchFamily="65" charset="-120"/>
                <a:hlinkClick r:id="rId5" tooltip="耐熔質（頁面不存在）"/>
              </a:rPr>
              <a:t>耐熔質</a:t>
            </a:r>
            <a:r>
              <a:rPr lang="zh-TW" altLang="en-US" sz="4000" dirty="0" smtClean="0">
                <a:latin typeface="華康談楷體W5" panose="03000509000000000000" pitchFamily="65" charset="-120"/>
                <a:ea typeface="華康談楷體W5" panose="03000509000000000000" pitchFamily="65" charset="-120"/>
              </a:rPr>
              <a:t>的礦物，如</a:t>
            </a:r>
            <a:r>
              <a:rPr lang="zh-TW" altLang="en-US" sz="4000" dirty="0" smtClean="0">
                <a:latin typeface="華康談楷體W5" panose="03000509000000000000" pitchFamily="65" charset="-120"/>
                <a:ea typeface="華康談楷體W5" panose="03000509000000000000" pitchFamily="65" charset="-120"/>
                <a:hlinkClick r:id="rId6" tooltip="矽酸鹽"/>
              </a:rPr>
              <a:t>矽酸鹽</a:t>
            </a:r>
            <a:r>
              <a:rPr lang="zh-TW" altLang="en-US" sz="4000" dirty="0" smtClean="0">
                <a:latin typeface="華康談楷體W5" panose="03000509000000000000" pitchFamily="65" charset="-120"/>
                <a:ea typeface="華康談楷體W5" panose="03000509000000000000" pitchFamily="65" charset="-120"/>
              </a:rPr>
              <a:t>組成</a:t>
            </a:r>
            <a:r>
              <a:rPr lang="zh-TW" altLang="en-US" sz="4000" dirty="0" smtClean="0">
                <a:latin typeface="華康談楷體W5" panose="03000509000000000000" pitchFamily="65" charset="-120"/>
                <a:ea typeface="華康談楷體W5" panose="03000509000000000000" pitchFamily="65" charset="-120"/>
                <a:hlinkClick r:id="rId7" tooltip="地殼"/>
              </a:rPr>
              <a:t>地殼</a:t>
            </a:r>
            <a:r>
              <a:rPr lang="zh-TW" altLang="en-US" sz="4000" dirty="0" smtClean="0">
                <a:latin typeface="華康談楷體W5" panose="03000509000000000000" pitchFamily="65" charset="-120"/>
                <a:ea typeface="華康談楷體W5" panose="03000509000000000000" pitchFamily="65" charset="-120"/>
              </a:rPr>
              <a:t>和</a:t>
            </a:r>
            <a:r>
              <a:rPr lang="zh-TW" altLang="en-US" sz="4000" dirty="0" smtClean="0">
                <a:latin typeface="華康談楷體W5" panose="03000509000000000000" pitchFamily="65" charset="-120"/>
                <a:ea typeface="華康談楷體W5" panose="03000509000000000000" pitchFamily="65" charset="-120"/>
                <a:hlinkClick r:id="rId8" tooltip="地函"/>
              </a:rPr>
              <a:t>地函</a:t>
            </a:r>
            <a:r>
              <a:rPr lang="zh-TW" altLang="en-US" sz="4000" dirty="0" smtClean="0">
                <a:latin typeface="華康談楷體W5" panose="03000509000000000000" pitchFamily="65" charset="-120"/>
                <a:ea typeface="華康談楷體W5" panose="03000509000000000000" pitchFamily="65" charset="-120"/>
              </a:rPr>
              <a:t>；和金屬，例如</a:t>
            </a:r>
            <a:r>
              <a:rPr lang="zh-TW" altLang="en-US" sz="4000" dirty="0" smtClean="0">
                <a:latin typeface="華康談楷體W5" panose="03000509000000000000" pitchFamily="65" charset="-120"/>
                <a:ea typeface="華康談楷體W5" panose="03000509000000000000" pitchFamily="65" charset="-120"/>
                <a:hlinkClick r:id="rId9" tooltip="鐵"/>
              </a:rPr>
              <a:t>鐵</a:t>
            </a:r>
            <a:r>
              <a:rPr lang="zh-TW" altLang="en-US" sz="4000" dirty="0" smtClean="0">
                <a:latin typeface="華康談楷體W5" panose="03000509000000000000" pitchFamily="65" charset="-120"/>
                <a:ea typeface="華康談楷體W5" panose="03000509000000000000" pitchFamily="65" charset="-120"/>
              </a:rPr>
              <a:t>和</a:t>
            </a:r>
            <a:r>
              <a:rPr lang="zh-TW" altLang="en-US" sz="4000" dirty="0" smtClean="0">
                <a:latin typeface="華康談楷體W5" panose="03000509000000000000" pitchFamily="65" charset="-120"/>
                <a:ea typeface="華康談楷體W5" panose="03000509000000000000" pitchFamily="65" charset="-120"/>
                <a:hlinkClick r:id="rId10" tooltip="鎳"/>
              </a:rPr>
              <a:t>鎳</a:t>
            </a:r>
            <a:r>
              <a:rPr lang="zh-TW" altLang="en-US" sz="4000" dirty="0" smtClean="0">
                <a:latin typeface="華康談楷體W5" panose="03000509000000000000" pitchFamily="65" charset="-120"/>
                <a:ea typeface="華康談楷體W5" panose="03000509000000000000" pitchFamily="65" charset="-120"/>
              </a:rPr>
              <a:t>構成它們的</a:t>
            </a:r>
            <a:r>
              <a:rPr lang="zh-TW" altLang="en-US" sz="4000" dirty="0" smtClean="0">
                <a:latin typeface="華康談楷體W5" panose="03000509000000000000" pitchFamily="65" charset="-120"/>
                <a:ea typeface="華康談楷體W5" panose="03000509000000000000" pitchFamily="65" charset="-120"/>
                <a:hlinkClick r:id="rId11" tooltip="行星核心"/>
              </a:rPr>
              <a:t>核心</a:t>
            </a:r>
            <a:r>
              <a:rPr lang="zh-TW" altLang="en-US" sz="4000" dirty="0" smtClean="0">
                <a:latin typeface="華康談楷體W5" panose="03000509000000000000" pitchFamily="65" charset="-120"/>
                <a:ea typeface="華康談楷體W5" panose="03000509000000000000" pitchFamily="65" charset="-120"/>
              </a:rPr>
              <a:t>。</a:t>
            </a:r>
            <a:r>
              <a:rPr lang="en-US" altLang="zh-TW" sz="4000" dirty="0" smtClean="0">
                <a:latin typeface="華康談楷體W5" panose="03000509000000000000" pitchFamily="65" charset="-120"/>
                <a:ea typeface="華康談楷體W5" panose="03000509000000000000" pitchFamily="65" charset="-120"/>
              </a:rPr>
              <a:t>4</a:t>
            </a:r>
            <a:r>
              <a:rPr lang="zh-TW" altLang="en-US" sz="4000" dirty="0" smtClean="0">
                <a:latin typeface="華康談楷體W5" panose="03000509000000000000" pitchFamily="65" charset="-120"/>
                <a:ea typeface="華康談楷體W5" panose="03000509000000000000" pitchFamily="65" charset="-120"/>
              </a:rPr>
              <a:t>顆行星中有</a:t>
            </a:r>
            <a:r>
              <a:rPr lang="en-US" altLang="zh-TW" sz="4000" dirty="0" smtClean="0">
                <a:latin typeface="華康談楷體W5" panose="03000509000000000000" pitchFamily="65" charset="-120"/>
                <a:ea typeface="華康談楷體W5" panose="03000509000000000000" pitchFamily="65" charset="-120"/>
              </a:rPr>
              <a:t>3</a:t>
            </a:r>
            <a:r>
              <a:rPr lang="zh-TW" altLang="en-US" sz="4000" dirty="0" smtClean="0">
                <a:latin typeface="華康談楷體W5" panose="03000509000000000000" pitchFamily="65" charset="-120"/>
                <a:ea typeface="華康談楷體W5" panose="03000509000000000000" pitchFamily="65" charset="-120"/>
              </a:rPr>
              <a:t>顆（金星、地球和火星）有大氣層。</a:t>
            </a:r>
            <a:endParaRPr lang="en-US" altLang="zh-TW" sz="4000" dirty="0" smtClean="0">
              <a:latin typeface="華康談楷體W5" panose="03000509000000000000" pitchFamily="65" charset="-120"/>
              <a:ea typeface="華康談楷體W5" panose="03000509000000000000" pitchFamily="65" charset="-120"/>
            </a:endParaRPr>
          </a:p>
        </p:txBody>
      </p:sp>
    </p:spTree>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天體">
  <a:themeElements>
    <a:clrScheme name="天體">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天體">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天體">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docProps/app.xml><?xml version="1.0" encoding="utf-8"?>
<Properties xmlns="http://schemas.openxmlformats.org/officeDocument/2006/extended-properties" xmlns:vt="http://schemas.openxmlformats.org/officeDocument/2006/docPropsVTypes">
  <Template>TM03457452[[fn=天體]]</Template>
  <TotalTime>125</TotalTime>
  <Words>762</Words>
  <Application>Microsoft Office PowerPoint</Application>
  <PresentationFormat>寬螢幕</PresentationFormat>
  <Paragraphs>34</Paragraphs>
  <Slides>14</Slides>
  <Notes>0</Notes>
  <HiddenSlides>0</HiddenSlides>
  <MMClips>0</MMClips>
  <ScaleCrop>false</ScaleCrop>
  <HeadingPairs>
    <vt:vector size="6" baseType="variant">
      <vt:variant>
        <vt:lpstr>使用字型</vt:lpstr>
      </vt:variant>
      <vt:variant>
        <vt:i4>8</vt:i4>
      </vt:variant>
      <vt:variant>
        <vt:lpstr>佈景主題</vt:lpstr>
      </vt:variant>
      <vt:variant>
        <vt:i4>1</vt:i4>
      </vt:variant>
      <vt:variant>
        <vt:lpstr>投影片標題</vt:lpstr>
      </vt:variant>
      <vt:variant>
        <vt:i4>14</vt:i4>
      </vt:variant>
    </vt:vector>
  </HeadingPairs>
  <TitlesOfParts>
    <vt:vector size="23" baseType="lpstr">
      <vt:lpstr>宋体</vt:lpstr>
      <vt:lpstr>幼圆</vt:lpstr>
      <vt:lpstr>華康新綜藝體(P)</vt:lpstr>
      <vt:lpstr>華康談楷體W5</vt:lpstr>
      <vt:lpstr>新細明體</vt:lpstr>
      <vt:lpstr>Arial</vt:lpstr>
      <vt:lpstr>Calibri</vt:lpstr>
      <vt:lpstr>Calibri Light</vt:lpstr>
      <vt:lpstr>天體</vt:lpstr>
      <vt:lpstr>八大行星的介紹 </vt:lpstr>
      <vt:lpstr>研究動機 </vt:lpstr>
      <vt:lpstr>硏究方法</vt:lpstr>
      <vt:lpstr>八大行星的基本認識</vt:lpstr>
      <vt:lpstr>八大行星的基本認識 </vt:lpstr>
      <vt:lpstr>火星的認識</vt:lpstr>
      <vt:lpstr>金星</vt:lpstr>
      <vt:lpstr>水星</vt:lpstr>
      <vt:lpstr>內行星</vt:lpstr>
      <vt:lpstr>木星</vt:lpstr>
      <vt:lpstr>土星</vt:lpstr>
      <vt:lpstr>海王星</vt:lpstr>
      <vt:lpstr>研究後的心得</vt:lpstr>
      <vt:lpstr>謝謝大家</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80</cp:revision>
  <dcterms:created xsi:type="dcterms:W3CDTF">2014-08-26T23:50:58Z</dcterms:created>
  <dcterms:modified xsi:type="dcterms:W3CDTF">2018-12-11T23:52:27Z</dcterms:modified>
</cp:coreProperties>
</file>