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174" y="-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2472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330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1018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107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1552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1566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809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414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0368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290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549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862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7334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45003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3793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05203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97854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A4953-EFEB-4BCE-AA24-3EA0E2A1608B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EC6FF-5DAC-4011-8704-8E826B46BA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6166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6%9C%9D%E9%AE%AE" TargetMode="External"/><Relationship Id="rId13" Type="http://schemas.openxmlformats.org/officeDocument/2006/relationships/hyperlink" Target="https://zh.wikipedia.org/wiki/%E9%A2%B1%E9%A2%A8" TargetMode="External"/><Relationship Id="rId3" Type="http://schemas.openxmlformats.org/officeDocument/2006/relationships/hyperlink" Target="https://zh.wikipedia.org/wiki/%E5%A4%AA%E5%B9%B3%E6%B4%8B" TargetMode="External"/><Relationship Id="rId7" Type="http://schemas.openxmlformats.org/officeDocument/2006/relationships/hyperlink" Target="https://zh.wikipedia.org/wiki/%E8%87%BA%E7%81%A3" TargetMode="External"/><Relationship Id="rId12" Type="http://schemas.openxmlformats.org/officeDocument/2006/relationships/hyperlink" Target="https://zh.wikipedia.org/wiki/%E8%8F%B2%E5%BE%8B%E5%AE%B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zh.wikipedia.org/wiki/%E6%BE%B3%E9%96%80" TargetMode="External"/><Relationship Id="rId11" Type="http://schemas.openxmlformats.org/officeDocument/2006/relationships/hyperlink" Target="https://zh.wikipedia.org/wiki/%E8%B6%8A%E5%8D%97" TargetMode="External"/><Relationship Id="rId5" Type="http://schemas.openxmlformats.org/officeDocument/2006/relationships/hyperlink" Target="https://zh.wikipedia.org/wiki/%E9%A6%99%E6%B8%AF" TargetMode="External"/><Relationship Id="rId10" Type="http://schemas.openxmlformats.org/officeDocument/2006/relationships/hyperlink" Target="https://zh.wikipedia.org/wiki/%E6%97%A5%E6%9C%AC" TargetMode="External"/><Relationship Id="rId4" Type="http://schemas.openxmlformats.org/officeDocument/2006/relationships/hyperlink" Target="https://zh.wikipedia.org/wiki/%E4%B8%AD%E5%9B%BD%E5%A4%A7%E9%99%86" TargetMode="External"/><Relationship Id="rId9" Type="http://schemas.openxmlformats.org/officeDocument/2006/relationships/hyperlink" Target="https://zh.wikipedia.org/wiki/%E9%9F%93%E5%9C%8B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zh.wikipedia.org/wiki/%E7%86%B1%E5%B8%B6%E6%93%BE%E5%8B%9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0C22C9-C86E-4B72-8C17-158BC9C8A5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自然災害</a:t>
            </a:r>
            <a:r>
              <a:rPr lang="en-US" altLang="zh-TW" dirty="0"/>
              <a:t>:</a:t>
            </a:r>
            <a:r>
              <a:rPr lang="zh-TW" altLang="en-US" dirty="0"/>
              <a:t>颱風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493E680-57B3-48A8-A92B-F9DE4040DF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 descr="愛心雙眼 Pusheen 貓">
            <a:extLst>
              <a:ext uri="{FF2B5EF4-FFF2-40B4-BE49-F238E27FC236}">
                <a16:creationId xmlns:a16="http://schemas.microsoft.com/office/drawing/2014/main" id="{6AA31737-4D86-41FA-91DD-AEDFE6C40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862" y="0"/>
            <a:ext cx="3810000" cy="3810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968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52E50B-6A54-4B78-9C74-9ADB5F8641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595" y="407930"/>
            <a:ext cx="9144000" cy="1026587"/>
          </a:xfrm>
          <a:solidFill>
            <a:srgbClr val="FFFF00"/>
          </a:solidFill>
          <a:ln>
            <a:solidFill>
              <a:srgbClr val="7030A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  <a:softEdge rad="12700"/>
          </a:effectLst>
          <a:scene3d>
            <a:camera prst="perspectiveRight"/>
            <a:lightRig rig="threePt" dir="t"/>
          </a:scene3d>
          <a:sp3d>
            <a:bevelT w="114300" prst="artDeco"/>
          </a:sp3d>
        </p:spPr>
        <p:txBody>
          <a:bodyPr/>
          <a:lstStyle/>
          <a:p>
            <a:r>
              <a:rPr lang="zh-TW" altLang="en-US" dirty="0"/>
              <a:t>颱風</a:t>
            </a:r>
            <a:r>
              <a:rPr lang="zh-TW" altLang="en-US" dirty="0">
                <a:highlight>
                  <a:srgbClr val="FFFF00"/>
                </a:highlight>
              </a:rPr>
              <a:t>形成</a:t>
            </a:r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原因</a:t>
            </a:r>
          </a:p>
        </p:txBody>
      </p:sp>
      <p:sp>
        <p:nvSpPr>
          <p:cNvPr id="13" name="副標題 12">
            <a:extLst>
              <a:ext uri="{FF2B5EF4-FFF2-40B4-BE49-F238E27FC236}">
                <a16:creationId xmlns:a16="http://schemas.microsoft.com/office/drawing/2014/main" id="{168EA1DE-0134-4002-938A-831E94031CC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635591" y="2112935"/>
            <a:ext cx="9144000" cy="1655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zh-TW" altLang="en-US" sz="1800" dirty="0">
                <a:solidFill>
                  <a:schemeClr val="accent1">
                    <a:lumMod val="50000"/>
                  </a:schemeClr>
                </a:solidFill>
              </a:rPr>
            </a:br>
            <a:endParaRPr lang="zh-TW" alt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68CE296-CB41-4B63-B9A7-2EB08193D5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875" y="4792720"/>
            <a:ext cx="2762250" cy="1657350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20184F51-1036-4FC4-93F6-2E871D6F978B}"/>
              </a:ext>
            </a:extLst>
          </p:cNvPr>
          <p:cNvSpPr txBox="1"/>
          <p:nvPr/>
        </p:nvSpPr>
        <p:spPr>
          <a:xfrm>
            <a:off x="1610686" y="1853968"/>
            <a:ext cx="755009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習慣上，不同的地區熱帶氣旋有不同的稱呼。人們稱西北</a:t>
            </a:r>
            <a:r>
              <a:rPr lang="zh-TW" altLang="en-US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太平洋"/>
              </a:rPr>
              <a:t>太平洋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及其沿岸地區（例如</a:t>
            </a:r>
            <a:r>
              <a:rPr lang="zh-TW" altLang="en-US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中國大陸"/>
              </a:rPr>
              <a:t>中國大陸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東南沿岸、</a:t>
            </a:r>
            <a:r>
              <a:rPr lang="zh-TW" altLang="en-US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香港"/>
              </a:rPr>
              <a:t>香港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zh-TW" altLang="en-US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澳門"/>
              </a:rPr>
              <a:t>澳門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zh-TW" altLang="en-US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臺灣"/>
              </a:rPr>
              <a:t>臺灣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zh-TW" altLang="en-US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朝鮮"/>
              </a:rPr>
              <a:t>朝鮮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zh-TW" altLang="en-US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韓國"/>
              </a:rPr>
              <a:t>韓國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zh-TW" altLang="en-US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日本"/>
              </a:rPr>
              <a:t>日本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zh-TW" altLang="en-US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1" tooltip="越南"/>
              </a:rPr>
              <a:t>越南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zh-TW" altLang="en-US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菲律賓"/>
              </a:rPr>
              <a:t>菲律賓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等地）的熱帶氣旋為「</a:t>
            </a:r>
            <a:r>
              <a:rPr lang="zh-TW" altLang="en-US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3" tooltip="颱風"/>
              </a:rPr>
              <a:t>颱風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」</a:t>
            </a:r>
            <a:endParaRPr lang="zh-TW" altLang="en-US" sz="3600" dirty="0"/>
          </a:p>
        </p:txBody>
      </p:sp>
      <p:sp>
        <p:nvSpPr>
          <p:cNvPr id="6" name="左大括弧 5">
            <a:extLst>
              <a:ext uri="{FF2B5EF4-FFF2-40B4-BE49-F238E27FC236}">
                <a16:creationId xmlns:a16="http://schemas.microsoft.com/office/drawing/2014/main" id="{2553228C-A611-41D8-8016-F21CF0296A81}"/>
              </a:ext>
            </a:extLst>
          </p:cNvPr>
          <p:cNvSpPr/>
          <p:nvPr/>
        </p:nvSpPr>
        <p:spPr>
          <a:xfrm>
            <a:off x="1389776" y="1982962"/>
            <a:ext cx="268447" cy="328732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1851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126B7B-BA86-4EE7-A4D9-B2BEB1879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zh-TW" altLang="en-US" dirty="0"/>
              <a:t>怎麼預防颱風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2DD8AE-50A9-48CA-9D60-025CE85C9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/>
          <a:lstStyle/>
          <a:p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  <p:pic>
        <p:nvPicPr>
          <p:cNvPr id="6" name="圖形 5" descr="放大鏡 以實心填滿">
            <a:extLst>
              <a:ext uri="{FF2B5EF4-FFF2-40B4-BE49-F238E27FC236}">
                <a16:creationId xmlns:a16="http://schemas.microsoft.com/office/drawing/2014/main" id="{A329207D-A2F7-41E3-A224-D736779B5B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037912">
            <a:off x="158914" y="42393"/>
            <a:ext cx="6559379" cy="2489973"/>
          </a:xfrm>
          <a:prstGeom prst="rect">
            <a:avLst/>
          </a:prstGeom>
        </p:spPr>
      </p:pic>
      <p:pic>
        <p:nvPicPr>
          <p:cNvPr id="11" name="圖形 10" descr="平頂髮型的的男子">
            <a:extLst>
              <a:ext uri="{FF2B5EF4-FFF2-40B4-BE49-F238E27FC236}">
                <a16:creationId xmlns:a16="http://schemas.microsoft.com/office/drawing/2014/main" id="{B03EC049-1F54-4219-804D-0600197938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60333" y="178840"/>
            <a:ext cx="871521" cy="1129702"/>
          </a:xfrm>
          <a:prstGeom prst="rect">
            <a:avLst/>
          </a:prstGeom>
        </p:spPr>
      </p:pic>
      <p:pic>
        <p:nvPicPr>
          <p:cNvPr id="13" name="圖形 12" descr="沒有嘴的臉">
            <a:extLst>
              <a:ext uri="{FF2B5EF4-FFF2-40B4-BE49-F238E27FC236}">
                <a16:creationId xmlns:a16="http://schemas.microsoft.com/office/drawing/2014/main" id="{536FC52C-459B-45BB-A0F5-E1705A945A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85349" y="472396"/>
            <a:ext cx="562062" cy="452820"/>
          </a:xfrm>
          <a:prstGeom prst="rect">
            <a:avLst/>
          </a:prstGeom>
        </p:spPr>
      </p:pic>
      <p:pic>
        <p:nvPicPr>
          <p:cNvPr id="15" name="圖形 14" descr="方形眼鏡">
            <a:extLst>
              <a:ext uri="{FF2B5EF4-FFF2-40B4-BE49-F238E27FC236}">
                <a16:creationId xmlns:a16="http://schemas.microsoft.com/office/drawing/2014/main" id="{BE940D12-24BD-46CF-97BA-D4E799762F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99365" y="472396"/>
            <a:ext cx="832489" cy="452820"/>
          </a:xfrm>
          <a:prstGeom prst="rect">
            <a:avLst/>
          </a:prstGeom>
        </p:spPr>
      </p:pic>
      <p:pic>
        <p:nvPicPr>
          <p:cNvPr id="17" name="圖形 16" descr="穿 Polo 衫的男子">
            <a:extLst>
              <a:ext uri="{FF2B5EF4-FFF2-40B4-BE49-F238E27FC236}">
                <a16:creationId xmlns:a16="http://schemas.microsoft.com/office/drawing/2014/main" id="{EE152580-32D9-461B-A0AC-FE24EADF89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75203" y="1110665"/>
            <a:ext cx="1978188" cy="5666959"/>
          </a:xfrm>
          <a:prstGeom prst="rect">
            <a:avLst/>
          </a:prstGeom>
        </p:spPr>
      </p:pic>
      <p:sp>
        <p:nvSpPr>
          <p:cNvPr id="18" name="文字方塊 17">
            <a:extLst>
              <a:ext uri="{FF2B5EF4-FFF2-40B4-BE49-F238E27FC236}">
                <a16:creationId xmlns:a16="http://schemas.microsoft.com/office/drawing/2014/main" id="{B9AFF324-AC24-43A3-9815-B77BA7F84999}"/>
              </a:ext>
            </a:extLst>
          </p:cNvPr>
          <p:cNvSpPr txBox="1"/>
          <p:nvPr/>
        </p:nvSpPr>
        <p:spPr>
          <a:xfrm>
            <a:off x="1341783" y="1825625"/>
            <a:ext cx="795378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zh-TW" altLang="en-US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懸掛在屋外的看板、招牌應取下或釘牢，以免被風吹落。</a:t>
            </a:r>
          </a:p>
          <a:p>
            <a:pPr algn="l">
              <a:buFont typeface="+mj-lt"/>
              <a:buAutoNum type="arabicPeriod"/>
            </a:pPr>
            <a:r>
              <a:rPr lang="zh-TW" altLang="en-US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工地應加強安全措施，鷹架、圍籬應固定。</a:t>
            </a:r>
          </a:p>
          <a:p>
            <a:pPr algn="l">
              <a:buFont typeface="+mj-lt"/>
              <a:buAutoNum type="arabicPeriod"/>
            </a:pPr>
            <a:r>
              <a:rPr lang="zh-TW" altLang="en-US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家庭應準備蠟燭、手電筒、收音機、以及足夠的食物、飲水等。</a:t>
            </a:r>
          </a:p>
          <a:p>
            <a:pPr algn="l">
              <a:buFont typeface="+mj-lt"/>
              <a:buAutoNum type="arabicPeriod"/>
            </a:pPr>
            <a:r>
              <a:rPr lang="zh-TW" altLang="en-US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檢查電路、瓦斯管線以免發生火災。</a:t>
            </a:r>
          </a:p>
          <a:p>
            <a:pPr algn="l">
              <a:buFont typeface="+mj-lt"/>
              <a:buAutoNum type="arabicPeriod"/>
            </a:pPr>
            <a:r>
              <a:rPr lang="zh-TW" altLang="en-US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河、海邊的居民應嚴防河水氾濫或海水倒灌，及早遷移到地勢較高的地區</a:t>
            </a:r>
          </a:p>
        </p:txBody>
      </p:sp>
    </p:spTree>
    <p:extLst>
      <p:ext uri="{BB962C8B-B14F-4D97-AF65-F5344CB8AC3E}">
        <p14:creationId xmlns:p14="http://schemas.microsoft.com/office/powerpoint/2010/main" val="33044587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31 -0.16898 L 0.04231 -0.16898 C 0.04765 -0.1713 0.05286 -0.17361 0.0582 -0.17639 C 0.06093 -0.17778 0.06862 -0.18241 0.07187 -0.18495 C 0.07395 -0.18634 0.07604 -0.18819 0.07812 -0.18981 C 0.08724 -0.21343 0.08489 -0.20139 0.08698 -0.22407 C 0.08685 -0.22894 0.0875 -0.23426 0.08632 -0.23866 C 0.08502 -0.24329 0.08281 -0.24769 0.0802 -0.24977 C 0.06836 -0.25856 0.05599 -0.26481 0.04375 -0.27037 C 0.03385 -0.275 0.00937 -0.27894 -0.00039 -0.28148 C -0.02722 -0.28843 -0.0043 -0.28519 -0.02722 -0.2875 C -0.03425 -0.28681 -0.04167 -0.28889 -0.04844 -0.28519 C -0.05586 -0.28125 -0.06289 -0.27083 -0.06914 -0.26181 C -0.07097 -0.25324 -0.07292 -0.24606 -0.07253 -0.23634 C -0.07201 -0.22153 -0.0724 -0.20579 -0.06914 -0.19213 C -0.06472 -0.17407 -0.05404 -0.16551 -0.0444 -0.16157 C -0.03308 -0.15694 0.00026 -0.14583 0.01484 -0.14329 C 0.02057 -0.14213 0.0263 -0.14236 0.03203 -0.1419 C 0.04088 -0.14236 0.04987 -0.14329 0.05885 -0.14329 " pathEditMode="relative" ptsTypes="AAAAAAAAAAAAAAAAA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67C3DD-136E-43A8-871B-3B7F27EC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59293"/>
          </a:xfrm>
          <a:solidFill>
            <a:schemeClr val="accent5">
              <a:lumMod val="75000"/>
            </a:schemeClr>
          </a:solidFill>
          <a:ln>
            <a:solidFill>
              <a:srgbClr val="FF00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  <a:reflection blurRad="6350" stA="50000" endA="295" endPos="92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pPr algn="ctr"/>
            <a:r>
              <a:rPr lang="zh-TW" altLang="en-US" sz="6000" dirty="0"/>
              <a:t>颱風形成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1EF364-7B9E-4162-96DE-5139B6127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5145"/>
            <a:ext cx="10515600" cy="3391818"/>
          </a:xfrm>
          <a:ln>
            <a:solidFill>
              <a:srgbClr val="FFFF00"/>
            </a:solidFill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sz="3600" b="1" i="0" dirty="0">
                <a:ln w="3175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highlight>
                  <a:srgbClr val="00FF00"/>
                </a:highlight>
                <a:latin typeface="Arial" panose="020B0604020202020204" pitchFamily="34" charset="0"/>
              </a:rPr>
              <a:t>形成一個逆時針旋轉（位於北半球）的空氣漩渦，這就是熱帶氣旋，稱為</a:t>
            </a:r>
            <a:r>
              <a:rPr lang="zh-TW" altLang="en-US" sz="3600" b="1" i="0" u="none" strike="noStrike" dirty="0">
                <a:ln w="3175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highlight>
                  <a:srgbClr val="00FF00"/>
                </a:highlight>
                <a:latin typeface="Arial" panose="020B0604020202020204" pitchFamily="34" charset="0"/>
                <a:hlinkClick r:id="rId2" tooltip="熱帶擾動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熱帶擾動</a:t>
            </a:r>
            <a:r>
              <a:rPr lang="zh-TW" altLang="en-US" sz="3600" b="1" i="0" dirty="0">
                <a:ln w="3175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highlight>
                  <a:srgbClr val="00FF00"/>
                </a:highlight>
                <a:latin typeface="Arial" panose="020B0604020202020204" pitchFamily="34" charset="0"/>
              </a:rPr>
              <a:t>。只要氣溫不下降，海水溫度也足夠高，這個熱帶氣旋就會越來越強大，最後形成颱風</a:t>
            </a:r>
            <a:r>
              <a:rPr lang="zh-TW" altLang="en-US" b="1" i="0" dirty="0">
                <a:ln w="3175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highlight>
                  <a:srgbClr val="00FF00"/>
                </a:highlight>
                <a:latin typeface="Arial" panose="020B0604020202020204" pitchFamily="34" charset="0"/>
              </a:rPr>
              <a:t>。</a:t>
            </a:r>
            <a:endParaRPr lang="zh-TW" altLang="en-US" b="1" dirty="0">
              <a:ln w="3175">
                <a:solidFill>
                  <a:schemeClr val="accent1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00941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C85E05-EF08-4AE9-831D-E41482B4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颱風的影響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6B50E8E-ADCF-4755-8E98-F1950856E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234" y="1888144"/>
            <a:ext cx="11006355" cy="4351338"/>
          </a:xfrm>
          <a:solidFill>
            <a:schemeClr val="bg1">
              <a:lumMod val="95000"/>
              <a:lumOff val="5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r>
              <a:rPr lang="en-US" altLang="zh-TW" sz="3600" b="1" i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1:</a:t>
            </a:r>
            <a:r>
              <a:rPr lang="zh-TW" altLang="en-US" sz="3600" b="1" i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大風：颶風級的風力足以損壞以至摧毀陸地上的建築、橋樑、車輛等。 特別是在建築物沒有被加固的地區，造成破壞更大。 </a:t>
            </a:r>
            <a:endParaRPr lang="en-US" altLang="zh-TW" sz="3600" b="1" i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zh-TW" altLang="en-US" sz="3600" b="1" i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大風亦可以把雜物吹到半空，使戶外環境變成非常危險。以淹沒沿海地區，倘若適逄天文</a:t>
            </a:r>
            <a:r>
              <a:rPr lang="zh-TW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highlight>
                  <a:srgbClr val="FF0000"/>
                </a:highlight>
                <a:latin typeface="arial" panose="020B0604020202020204" pitchFamily="34" charset="0"/>
              </a:rPr>
              <a:t>高潮</a:t>
            </a:r>
            <a:r>
              <a:rPr lang="zh-TW" altLang="en-US" sz="3600" b="1" i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，危害更大</a:t>
            </a:r>
            <a:r>
              <a:rPr lang="zh-TW" altLang="en-US" b="1" i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。</a:t>
            </a:r>
            <a:endParaRPr lang="en-US" altLang="zh-TW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4689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08333E-7 -1.11111E-6 L 2.08333E-7 -0.07222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75E-6 4.07407E-6 L 3.75E-6 -0.07223 " pathEditMode="relative" rAng="0" ptsTypes="AA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5E-6 -4.81481E-6 L 5E-6 -0.07222 " pathEditMode="relative" rAng="0" ptsTypes="AA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03F439-266D-427C-B577-71F93C955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2B63A2-D54D-44B0-B660-C03A317DB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0823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14BC2D-BB04-4E15-BC14-909F9B36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7521301-8590-4916-BAEF-648A3C5A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0579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電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電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電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TM04033919[[fn=電路]]</Template>
  <TotalTime>106</TotalTime>
  <Words>262</Words>
  <Application>Microsoft Office PowerPoint</Application>
  <PresentationFormat>寬螢幕</PresentationFormat>
  <Paragraphs>16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Arial</vt:lpstr>
      <vt:lpstr>Arial</vt:lpstr>
      <vt:lpstr>Tw Cen MT</vt:lpstr>
      <vt:lpstr>電路</vt:lpstr>
      <vt:lpstr>自然災害:颱風</vt:lpstr>
      <vt:lpstr>颱風形成原因</vt:lpstr>
      <vt:lpstr>怎麼預防颱風</vt:lpstr>
      <vt:lpstr>颱風形成</vt:lpstr>
      <vt:lpstr>颱風的影響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自然災害:颱風</dc:title>
  <dc:creator>user</dc:creator>
  <cp:lastModifiedBy>user</cp:lastModifiedBy>
  <cp:revision>14</cp:revision>
  <dcterms:created xsi:type="dcterms:W3CDTF">2023-02-22T01:51:01Z</dcterms:created>
  <dcterms:modified xsi:type="dcterms:W3CDTF">2023-03-07T03:16:24Z</dcterms:modified>
</cp:coreProperties>
</file>