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sldIdLst>
    <p:sldId r:id="rId5" id="256"/>
    <p:sldId r:id="rId6" id="257"/>
    <p:sldId r:id="rId7" id="258"/>
    <p:sldId r:id="rId8" id="259"/>
    <p:sldId r:id="rId9" id="260"/>
    <p:sldId r:id="rId10" id="261"/>
    <p:sldId r:id="rId11" id="262"/>
    <p:sldId r:id="rId12" id="263"/>
    <p:sldId r:id="rId13" id="264"/>
  </p:sldIdLst>
  <p:sldSz cx="12192000" cy="6858000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zh-TW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>
  <a:tblStyle styleId="{5C22544A-7EE6-4342-B048-85BDC9FD1C3A}" styleName="中等深淺樣式 2 - 輔色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rgbClr val="000000"/>
        </a:fontRef>
        <a:schemeClr val="tx1"/>
      </a:tcTxStyle>
      <a:tcStyle>
        <a:tcBdr>
          <a:left>
            <a:ln cmpd="sng" w="12700">
              <a:solidFill>
                <a:schemeClr val="accent1"/>
              </a:solidFill>
            </a:ln>
          </a:left>
          <a:right>
            <a:ln cmpd="sng" w="12700">
              <a:solidFill>
                <a:schemeClr val="accent1"/>
              </a:solidFill>
            </a:ln>
          </a:right>
          <a:top>
            <a:ln cmpd="sng" w="12700">
              <a:solidFill>
                <a:schemeClr val="accent1"/>
              </a:solidFill>
            </a:ln>
          </a:top>
          <a:bottom>
            <a:ln cmpd="sng" w="12700">
              <a:solidFill>
                <a:schemeClr val="accent1"/>
              </a:solidFill>
            </a:ln>
          </a:bottom>
          <a:insideH>
            <a:ln cmpd="sng" w="12700">
              <a:solidFill>
                <a:schemeClr val="accent1"/>
              </a:solidFill>
            </a:ln>
          </a:insideH>
          <a:insideV>
            <a:ln cmpd="sng" w="12700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dbl" w="50800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cmpd="sng" w="25400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cmpd="sng" w="12700">
              <a:solidFill>
                <a:schemeClr val="accent4"/>
              </a:solidFill>
            </a:ln>
          </a:top>
          <a:bottom>
            <a:ln cmpd="sng" w="12700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sng" w="12700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cmpd="sng" w="12700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accent2"/>
              </a:solidFill>
            </a:ln>
          </a:left>
          <a:right>
            <a:ln cmpd="sng" w="12700">
              <a:solidFill>
                <a:schemeClr val="accent2"/>
              </a:solidFill>
            </a:ln>
          </a:right>
          <a:top>
            <a:ln cmpd="sng" w="12700">
              <a:solidFill>
                <a:schemeClr val="accent2"/>
              </a:solidFill>
            </a:ln>
          </a:top>
          <a:bottom>
            <a:ln cmpd="sng" w="12700">
              <a:solidFill>
                <a:schemeClr val="accent2"/>
              </a:solidFill>
            </a:ln>
          </a:bottom>
          <a:insideH>
            <a:ln cmpd="sng" w="12700">
              <a:solidFill>
                <a:schemeClr val="accent2"/>
              </a:solidFill>
            </a:ln>
          </a:insideH>
          <a:insideV>
            <a:ln cmpd="sng"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sng"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 horzBarState="maximized">
    <p:restoredLeft autoAdjust="0" sz="15987"/>
    <p:restoredTop sz="94660"/>
  </p:normalViewPr>
  <p:slideViewPr>
    <p:cSldViewPr snapToGrid="0"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116"/>
          <a:sy d="100" n="116"/>
        </p:scale>
        <p:origin xmlns:c="http://schemas.openxmlformats.org/drawingml/2006/chart" xmlns:pic="http://schemas.openxmlformats.org/drawingml/2006/picture" xmlns:dgm="http://schemas.openxmlformats.org/drawingml/2006/diagram" x="336" y="108"/>
      </p:cViewPr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" n="1"/>
        <a:sy d="1" n="1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s/slide1.xml" Type="http://schemas.openxmlformats.org/officeDocument/2006/relationships/slide"></Relationship><Relationship Id="rId6" Target="slides/slide2.xml" Type="http://schemas.openxmlformats.org/officeDocument/2006/relationships/slide"></Relationship><Relationship Id="rId7" Target="slides/slide3.xml" Type="http://schemas.openxmlformats.org/officeDocument/2006/relationships/slide"></Relationship><Relationship Id="rId8" Target="slides/slide4.xml" Type="http://schemas.openxmlformats.org/officeDocument/2006/relationships/slide"></Relationship><Relationship Id="rId9" Target="slides/slide5.xml" Type="http://schemas.openxmlformats.org/officeDocument/2006/relationships/slide"></Relationship><Relationship Id="rId10" Target="slides/slide6.xml" Type="http://schemas.openxmlformats.org/officeDocument/2006/relationships/slide"></Relationship><Relationship Id="rId11" Target="slides/slide7.xml" Type="http://schemas.openxmlformats.org/officeDocument/2006/relationships/slide"></Relationship><Relationship Id="rId12" Target="slides/slide8.xml" Type="http://schemas.openxmlformats.org/officeDocument/2006/relationships/slide"></Relationship><Relationship Id="rId13" Target="slides/slide9.xml" Type="http://schemas.openxmlformats.org/officeDocument/2006/relationships/slide"></Relationship><Relationship Id="rId14" Target="theme/theme1.xml" Type="http://schemas.openxmlformats.org/officeDocument/2006/relationships/theme"></Relationship></Relationship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標題投影片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0" y="1122363"/>
            <a:ext cx="9144000" cy="2387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副標題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24000" y="3602038"/>
            <a:ext cx="9144000" cy="1655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 sz="2400"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r>
              <a:rPr altLang="en-US" lang="zh-TW" smtClean="0">
                <a:uFillTx/>
              </a:rPr>
              <a:t>按一下以編輯母片副標題樣式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日期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頁尾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投影片編號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標題及直排文字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直排文字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日期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頁尾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投影片編號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直排標題及文字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直排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724900" y="365125"/>
            <a:ext cx="2628900" cy="58118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直排文字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365125"/>
            <a:ext cx="7734300" cy="58118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日期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頁尾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投影片編號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標題及物件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內容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日期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頁尾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投影片編號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章節標題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1850" y="1709738"/>
            <a:ext cx="10515600" cy="285273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6000">
                <a:uFillTx/>
              </a:defRPr>
            </a:lvl1pPr>
          </a:lstStyle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文字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1850" y="4589463"/>
            <a:ext cx="105156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日期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頁尾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投影片編號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兩項物件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內容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1825625"/>
            <a:ext cx="5181600" cy="43513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內容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172200" y="1825625"/>
            <a:ext cx="5181600" cy="43513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日期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頁尾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投影片編號版面配置區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比對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9788" y="365125"/>
            <a:ext cx="105156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文字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9788" y="1681163"/>
            <a:ext cx="5157787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內容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9788" y="2505075"/>
            <a:ext cx="5157787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文字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172200" y="1681163"/>
            <a:ext cx="5183188" cy="82391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內容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172200" y="2505075"/>
            <a:ext cx="5183188" cy="3684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日期版面配置區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頁尾版面配置區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投影片編號版面配置區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只有標題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日期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頁尾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投影片編號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空白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日期版面配置區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頁尾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投影片編號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含標題的內容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9788" y="457200"/>
            <a:ext cx="3932237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內容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183188" y="987425"/>
            <a:ext cx="617220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文字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9788" y="2057400"/>
            <a:ext cx="3932237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日期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頁尾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投影片編號版面配置區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含標題的圖片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9788" y="457200"/>
            <a:ext cx="3932237" cy="16002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>
              <a:defRPr sz="3200">
                <a:uFillTx/>
              </a:defRPr>
            </a:lvl1pPr>
          </a:lstStyle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圖片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183188" y="987425"/>
            <a:ext cx="6172200" cy="48736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文字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9788" y="2057400"/>
            <a:ext cx="3932237" cy="38115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600">
                <a:uFillTx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日期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頁尾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投影片編號版面配置區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版面配置區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365125"/>
            <a:ext cx="10515600" cy="1325563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rmAutofit/>
          </a:bodyPr>
          <a:lstStyle/>
          <a:p>
            <a:r>
              <a:rPr altLang="en-US" lang="zh-TW" smtClean="0">
                <a:uFillTx/>
              </a:rPr>
              <a:t>按一下以編輯母片標題樣式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文字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1825625"/>
            <a:ext cx="10515600" cy="4351338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/>
          <a:p>
            <a:pPr lvl="0"/>
            <a:r>
              <a:rPr altLang="en-US" lang="zh-TW" smtClean="0">
                <a:uFillTx/>
              </a:rPr>
              <a:t>按一下以編輯母片文字樣式</a:t>
            </a:r>
          </a:p>
          <a:p>
            <a:pPr lvl="1"/>
            <a:r>
              <a:rPr altLang="en-US" lang="zh-TW" smtClean="0">
                <a:uFillTx/>
              </a:rPr>
              <a:t>第二層</a:t>
            </a:r>
          </a:p>
          <a:p>
            <a:pPr lvl="2"/>
            <a:r>
              <a:rPr altLang="en-US" lang="zh-TW" smtClean="0">
                <a:uFillTx/>
              </a:rPr>
              <a:t>第三層</a:t>
            </a:r>
          </a:p>
          <a:p>
            <a:pPr lvl="3"/>
            <a:r>
              <a:rPr altLang="en-US" lang="zh-TW" smtClean="0">
                <a:uFillTx/>
              </a:rPr>
              <a:t>第四層</a:t>
            </a:r>
          </a:p>
          <a:p>
            <a:pPr lvl="4"/>
            <a:r>
              <a:rPr altLang="en-US" lang="zh-TW" smtClean="0">
                <a:uFillTx/>
              </a:rPr>
              <a:t>第五層</a:t>
            </a:r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日期版面配置區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6356350"/>
            <a:ext cx="27432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AA43010A-211D-48B2-A0DE-687B43049C98}" type="datetimeFigureOut">
              <a:rPr altLang="en-US" lang="zh-TW" smtClean="0">
                <a:uFillTx/>
              </a:rPr>
              <a:t>2017/4/11</a:t>
            </a:fld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頁尾版面配置區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038600" y="6356350"/>
            <a:ext cx="41148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投影片編號版面配置區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610600" y="6356350"/>
            <a:ext cx="27432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FF35712C-1CB4-4748-AA26-595739E93128}" type="slidenum">
              <a:rPr altLang="en-US" lang="zh-TW" smtClean="0">
                <a:uFillTx/>
              </a:rPr>
              <a:t>‹#›</a:t>
            </a:fld>
            <a:endParaRPr altLang="en-US" lang="zh-TW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zh-TW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.png" Type="http://schemas.openxmlformats.org/officeDocument/2006/relationships/image"></Relationship><Relationship Id="rId3" Target="../media/image2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https://www.youtube.com/watch?v=dHXffjaLT74&amp;index=2&amp;list=PLfSg8ayytIr8jZNtxwVu1x9V78JVcTjbH" TargetMode="External" Type="http://schemas.openxmlformats.org/officeDocument/2006/relationships/hyperlink"></Relationship><Relationship Id="rId3" Target="https://www.youtube.com/watch?v=qmZW3bJEsxc" TargetMode="External" Type="http://schemas.openxmlformats.org/officeDocument/2006/relationships/hyperlink"></Relationship><Relationship Id="rId4" Target="https://www.youtube.com/watch?v=qWLo_xKE_Z8" TargetMode="External" Type="http://schemas.openxmlformats.org/officeDocument/2006/relationships/hyperlink"></Relationship><Relationship Id="rId5" Target="https://www.youtube.com/watch?v=2Ll0cfCTCcY" TargetMode="External" Type="http://schemas.openxmlformats.org/officeDocument/2006/relationships/hyperlink"></Relationship><Relationship Id="rId6" Target="https://www.youtube.com/watch?v=ZXOxyHyFOrE" TargetMode="External" Type="http://schemas.openxmlformats.org/officeDocument/2006/relationships/hyperlink"></Relationship><Relationship Id="rId7" Target="https://www.youtube.com/watch?v=I0ZCqT9h8Po" TargetMode="External" Type="http://schemas.openxmlformats.org/officeDocument/2006/relationships/hyperlink"></Relationship><Relationship Id="rId8" Target="https://www.youtube.com/watch?v=Tl-GlJVAP8Y" TargetMode="External" Type="http://schemas.openxmlformats.org/officeDocument/2006/relationships/hyperlink"></Relationship><Relationship Id="rId9" Target="https://www.youtube.com/watch?v=MAQmJH1oVKo" TargetMode="External" Type="http://schemas.openxmlformats.org/officeDocument/2006/relationships/hyperlink"></Relationship><Relationship Id="rId10" Target="https://www.youtube.com/watch?v=3m4wJ4XTl4A" TargetMode="External" Type="http://schemas.openxmlformats.org/officeDocument/2006/relationships/hyperlink"></Relationship><Relationship Id="rId11" Target="https://www.youtube.com/watch?v=VL-I4es16RU" TargetMode="External" Type="http://schemas.openxmlformats.org/officeDocument/2006/relationships/hyperlink"></Relationship><Relationship Id="rId12" Target="https://www.youtube.com/watch?v=5ZObbXS0k4o" TargetMode="External" Type="http://schemas.openxmlformats.org/officeDocument/2006/relationships/hyperlink"></Relationship><Relationship Id="rId13" Target="https://www.youtube.com/watch?v=0tqcL-rGRzI" TargetMode="External" Type="http://schemas.openxmlformats.org/officeDocument/2006/relationships/hyperlink"></Relationship><Relationship Id="rId14" Target="https://www.youtube.com/watch?v=RQK2Oz5Q_Pw" TargetMode="External" Type="http://schemas.openxmlformats.org/officeDocument/2006/relationships/hyperlink"></Relationship><Relationship Id="rId15" Target="https://www.youtube.com/watch?v=70Eqfz6QjC0" TargetMode="External" Type="http://schemas.openxmlformats.org/officeDocument/2006/relationships/hyperlink"></Relationship><Relationship Id="rId16" Target="../media/image3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https://zh.wikipedia.org/wiki/%E7%B2%BE%E5%AD%90" TargetMode="External" Type="http://schemas.openxmlformats.org/officeDocument/2006/relationships/hyperlink"></Relationship><Relationship Id="rId3" Target="https://zh.wikipedia.org/wiki/%E5%8D%B5%E5%AD%90" TargetMode="External" Type="http://schemas.openxmlformats.org/officeDocument/2006/relationships/hyperlink"></Relationship><Relationship Id="rId4" Target="https://zh.wikipedia.org/wiki/%E9%9B%8C%E6%80%A7" TargetMode="External" Type="http://schemas.openxmlformats.org/officeDocument/2006/relationships/hyperlink"></Relationship><Relationship Id="rId5" Target="https://zh.wikipedia.org/wiki/%E5%8F%97%E7%B2%BE" TargetMode="External" Type="http://schemas.openxmlformats.org/officeDocument/2006/relationships/hyperlink"></Relationship><Relationship Id="rId6" Target="../media/image4.png" Type="http://schemas.openxmlformats.org/officeDocument/2006/relationships/image"></Relationship><Relationship Id="rId7" Target="https://www.youtube.com/watch?v=tW0YpP67qaI" TargetMode="External" Type="http://schemas.openxmlformats.org/officeDocument/2006/relationships/hyperlink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https://www.youtube.com/watch?v=_4IKq-gtPtQ" TargetMode="External" Type="http://schemas.openxmlformats.org/officeDocument/2006/relationships/hyperlink"></Relationship><Relationship Id="rId3" Target="https://www.youtube.com/watch?v=ctOtGuPRDnM" TargetMode="External" Type="http://schemas.openxmlformats.org/officeDocument/2006/relationships/hyperlink"></Relationship><Relationship Id="rId4" Target="https://www.youtube.com/watch?v=v3733a9m9Ec" TargetMode="External" Type="http://schemas.openxmlformats.org/officeDocument/2006/relationships/hyperlink"></Relationship><Relationship Id="rId5" Target="https://www.youtube.com/watch?v=ohjQ-gJz-8A" TargetMode="External" Type="http://schemas.openxmlformats.org/officeDocument/2006/relationships/hyperlink"></Relationship><Relationship Id="rId6" Target="https://www.youtube.com/watch?v=PpSSyDJ323M&amp;list=PLs5hLJFoc-WgBRd9jF6sE9H2K5BOYW9Ck&amp;index=2" TargetMode="External" Type="http://schemas.openxmlformats.org/officeDocument/2006/relationships/hyperlink"></Relationship><Relationship Id="rId7" Target="https://www.youtube.com/watch?v=Zdzfh_lXqos" TargetMode="External" Type="http://schemas.openxmlformats.org/officeDocument/2006/relationships/hyperlink"></Relationship><Relationship Id="rId8" Target="../media/image5.png" Type="http://schemas.openxmlformats.org/officeDocument/2006/relationships/image"></Relationship><Relationship Id="rId9" Target="../media/image6.png" Type="http://schemas.openxmlformats.org/officeDocument/2006/relationships/image"></Relationship><Relationship Id="rId10" Target="../media/image7.png" Type="http://schemas.openxmlformats.org/officeDocument/2006/relationships/image"></Relationship><Relationship Id="rId11" Target="../media/image8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9.png" Type="http://schemas.openxmlformats.org/officeDocument/2006/relationships/image"></Relationship><Relationship Id="rId3" Target="../media/image10.png" Type="http://schemas.openxmlformats.org/officeDocument/2006/relationships/image"></Relationship><Relationship Id="rId4" Target="../media/image11.png" Type="http://schemas.openxmlformats.org/officeDocument/2006/relationships/image"></Relationship><Relationship Id="rId5" Target="../media/image12.png" Type="http://schemas.openxmlformats.org/officeDocument/2006/relationships/image"></Relationship><Relationship Id="rId6" Target="../media/image13.png" Type="http://schemas.openxmlformats.org/officeDocument/2006/relationships/image"></Relationship><Relationship Id="rId7" Target="../media/image14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5.jpeg" Type="http://schemas.openxmlformats.org/officeDocument/2006/relationships/image"></Relationship><Relationship Id="rId3" Target="../media/image16.jpeg" Type="http://schemas.openxmlformats.org/officeDocument/2006/relationships/image"></Relationship><Relationship Id="rId4" Target="../media/image17.png" Type="http://schemas.openxmlformats.org/officeDocument/2006/relationships/image"></Relationship><Relationship Id="rId5" Target="../media/image18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http://shark.nmmba.gov.tw/home2.5.html" TargetMode="External" Type="http://schemas.openxmlformats.org/officeDocument/2006/relationships/hyperlink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07020" y="1313497"/>
            <a:ext cx="8492868" cy="221758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動物繁殖</a:t>
            </a:r>
            <a:endParaRPr altLang="en-US" dirty="0" lang="zh-TW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副標題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林碧玲</a:t>
            </a:r>
            <a:endParaRPr altLang="en-US" dirty="0" lang="zh-TW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6" name="圖片 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9252" y="67138"/>
            <a:ext cx="3216773" cy="4819135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7" name="圖片 6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979636" y="3509962"/>
            <a:ext cx="4849899" cy="3632743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365125"/>
            <a:ext cx="10515600" cy="944691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 fontScale="90000"/>
          </a:bodyPr>
          <a:lstStyle/>
          <a:p>
            <a: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/>
            </a:r>
            <a:b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</a:br>
            <a:endParaRPr altLang="en-US" dirty="0" lang="zh-TW" sz="280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內容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899410"/>
            <a:ext cx="10515600" cy="527755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不同動物各有不同的繁殖方式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目的都是要</a:t>
            </a:r>
            <a:r>
              <a:rPr altLang="en-US" dirty="0" lang="zh-TW" smtClean="0" u="sng">
                <a:solidFill>
                  <a:srgbClr val="C0000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將有限的生命，延續下去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。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繁殖分有性繁殖及無性繁殖，這裡報告的是有性繁殖。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有性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繁殖有交配的過程，精子和卵結合，有基因交換。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r>
              <a:rPr altLang="en-US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基因交換的優點：使基因多樣化，以適應環境變化。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動物繁殖的一般步驟：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 </a:t>
            </a:r>
            <a:r>
              <a:rPr altLang="en-US" dirty="0" lang="zh-TW" smtClean="0">
                <a:solidFill>
                  <a:srgbClr val="0070C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求偶</a:t>
            </a:r>
            <a: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-</a:t>
            </a:r>
            <a:r>
              <a:rPr altLang="en-US" dirty="0" lang="zh-TW" smtClean="0">
                <a:solidFill>
                  <a:srgbClr val="00B0F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交配</a:t>
            </a:r>
            <a: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-</a:t>
            </a:r>
            <a:r>
              <a:rPr altLang="en-US" dirty="0" lang="zh-TW" smtClean="0">
                <a:solidFill>
                  <a:srgbClr val="00B05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胚胎發育</a:t>
            </a:r>
            <a: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(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生產</a:t>
            </a:r>
            <a: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)-</a:t>
            </a:r>
            <a:r>
              <a:rPr altLang="en-US" dirty="0" lang="zh-TW" smtClean="0">
                <a:solidFill>
                  <a:srgbClr val="FF000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育幼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並非每種動物都會歷經所有過程，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　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但大致有規則可循，也有例外。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>
            <a:normAutofit fontScale="90000"/>
          </a:bodyPr>
          <a:lstStyle/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求偶</a:t>
            </a:r>
            <a: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/>
            </a:r>
            <a:b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</a:br>
            <a:r>
              <a:rPr altLang="en-US" dirty="0" lang="zh-TW" smtClean="0" sz="280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一般由雄性使出渾身解數求偶。</a:t>
            </a:r>
            <a:r>
              <a:rPr altLang="zh-TW" dirty="0" lang="en-US" smtClean="0" sz="280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/>
            </a:r>
            <a:br>
              <a:rPr altLang="zh-TW" dirty="0" lang="en-US" smtClean="0" sz="280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</a:br>
            <a:r>
              <a:rPr altLang="en-US" dirty="0" lang="zh-TW" smtClean="0" sz="280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雌性選擇基因好，健康，有能力生活者來繁殖。</a:t>
            </a:r>
            <a:endParaRPr altLang="en-US" dirty="0" lang="zh-TW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4" name="內容版面配置區 3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>
            <p:ph idx="1"/>
          </p:nvPr>
        </p:nvGraphicFramePr>
        <p:xfrm xmlns:c="http://schemas.openxmlformats.org/drawingml/2006/chart" xmlns:pic="http://schemas.openxmlformats.org/drawingml/2006/picture" xmlns:dgm="http://schemas.openxmlformats.org/drawingml/2006/diagram">
          <a:off x="838200" y="1825625"/>
          <a:ext cx="10515601" cy="4693920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tableStyleId>{BC89EF96-8CEA-46FF-86C4-4CE0E7609802}</a:tableStyleId>
              </a:tblPr>
              <a:tblGrid>
                <a:gridCol w="408039"/>
                <a:gridCol w="2654709"/>
                <a:gridCol w="2389239"/>
                <a:gridCol w="1224116"/>
                <a:gridCol w="1684273"/>
                <a:gridCol w="2155225"/>
              </a:tblGrid>
              <a:tr h="364510">
                <a:tc>
                  <a:txBody>
                    <a:bodyPr/>
                    <a:lstStyle/>
                    <a:p>
                      <a:r>
                        <a:rPr altLang="en-US" dirty="0" lang="zh-TW" smtClean="0"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求</a:t>
                      </a:r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r>
                        <a:rPr altLang="en-US" dirty="0" lang="zh-TW" smtClean="0"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偶</a:t>
                      </a:r>
                      <a:endParaRPr altLang="en-US" dirty="0" lang="zh-TW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聲音</a:t>
                      </a:r>
                    </a:p>
                    <a:p>
                      <a:endParaRPr altLang="en-US" dirty="0" lang="zh-TW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打鬥</a:t>
                      </a:r>
                    </a:p>
                    <a:p>
                      <a:endParaRPr altLang="en-US" dirty="0" lang="zh-TW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外表</a:t>
                      </a:r>
                    </a:p>
                    <a:p>
                      <a:endParaRPr altLang="en-US" dirty="0" lang="zh-TW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顏色</a:t>
                      </a:r>
                    </a:p>
                    <a:p>
                      <a:endParaRPr altLang="en-US" dirty="0" lang="zh-TW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dirty="0" lang="zh-TW" smtClean="0">
                          <a:solidFill>
                            <a:srgbClr val="FF0000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築巢</a:t>
                      </a:r>
                      <a:endParaRPr altLang="en-US" b="1" dirty="0" lang="zh-TW">
                        <a:solidFill>
                          <a:srgbClr val="FF0000"/>
                        </a:solidFill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r>
                        <a:rPr altLang="en-US" dirty="0" lang="zh-TW" smtClean="0"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動</a:t>
                      </a:r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r>
                        <a:rPr altLang="en-US" dirty="0" lang="zh-TW" smtClean="0"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物</a:t>
                      </a:r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endParaRPr altLang="en-US" dirty="0" lang="zh-TW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蛙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indent="0" marL="0">
                        <a:buNone/>
                      </a:pPr>
                      <a:r>
                        <a:rPr altLang="zh-TW" dirty="0" lang="en-US" smtClean="0" sz="800">
                          <a:uFillTx/>
                          <a:hlinkClick r:id="rId2"/>
                        </a:rPr>
                        <a:t>https://</a:t>
                      </a:r>
                      <a:r>
                        <a:rPr altLang="zh-TW" dirty="0" err="1" lang="en-US" smtClean="0" sz="800">
                          <a:uFillTx/>
                          <a:hlinkClick r:id="rId2"/>
                        </a:rPr>
                        <a:t>www.youtube.com</a:t>
                      </a:r>
                      <a:r>
                        <a:rPr altLang="zh-TW" dirty="0" lang="en-US" smtClean="0" sz="800">
                          <a:uFillTx/>
                          <a:hlinkClick r:id="rId2"/>
                        </a:rPr>
                        <a:t>/</a:t>
                      </a:r>
                      <a:r>
                        <a:rPr altLang="zh-TW" dirty="0" err="1" lang="en-US" smtClean="0" sz="800">
                          <a:uFillTx/>
                          <a:hlinkClick r:id="rId2"/>
                        </a:rPr>
                        <a:t>watch?v</a:t>
                      </a:r>
                      <a:r>
                        <a:rPr altLang="zh-TW" dirty="0" lang="en-US" smtClean="0" sz="800">
                          <a:uFillTx/>
                          <a:hlinkClick r:id="rId2"/>
                        </a:rPr>
                        <a:t>=</a:t>
                      </a:r>
                      <a:r>
                        <a:rPr altLang="zh-TW" dirty="0" err="1" lang="en-US" smtClean="0" sz="800">
                          <a:uFillTx/>
                          <a:hlinkClick r:id="rId2"/>
                        </a:rPr>
                        <a:t>dHXffjaLT74&amp;index</a:t>
                      </a:r>
                      <a:r>
                        <a:rPr altLang="zh-TW" dirty="0" lang="en-US" smtClean="0" sz="800">
                          <a:uFillTx/>
                          <a:hlinkClick r:id="rId2"/>
                        </a:rPr>
                        <a:t>=</a:t>
                      </a:r>
                      <a:r>
                        <a:rPr altLang="zh-TW" dirty="0" err="1" lang="en-US" smtClean="0" sz="800">
                          <a:uFillTx/>
                          <a:hlinkClick r:id="rId2"/>
                        </a:rPr>
                        <a:t>2&amp;list</a:t>
                      </a:r>
                      <a:r>
                        <a:rPr altLang="zh-TW" dirty="0" lang="en-US" smtClean="0" sz="800">
                          <a:uFillTx/>
                          <a:hlinkClick r:id="rId2"/>
                        </a:rPr>
                        <a:t>=</a:t>
                      </a:r>
                      <a:r>
                        <a:rPr altLang="zh-TW" dirty="0" err="1" lang="en-US" smtClean="0" sz="800">
                          <a:uFillTx/>
                          <a:hlinkClick r:id="rId2"/>
                        </a:rPr>
                        <a:t>PLfSg8ayytIr8jZNtxwVu1x9V78JVcTjbH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琴鳥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0" dirty="0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https://</a:t>
                      </a:r>
                      <a:r>
                        <a:rPr altLang="zh-TW" b="0" dirty="0" err="1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www.youtube.com</a:t>
                      </a:r>
                      <a:r>
                        <a:rPr altLang="zh-TW" b="0" dirty="0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altLang="zh-TW" b="0" dirty="0" err="1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watch?v</a:t>
                      </a:r>
                      <a:r>
                        <a:rPr altLang="zh-TW" b="0" dirty="0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=</a:t>
                      </a:r>
                      <a:r>
                        <a:rPr altLang="zh-TW" b="0" dirty="0" err="1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3"/>
                        </a:rPr>
                        <a:t>qmZW3bJEsxc</a:t>
                      </a:r>
                      <a:endParaRPr altLang="zh-TW" b="0" dirty="0" i="0" kern="1200" lang="en-US" smtClean="0" sz="800"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0" dirty="0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</a:t>
                      </a:r>
                      <a:r>
                        <a:rPr altLang="zh-TW" b="0" dirty="0" err="1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www.youtube.com</a:t>
                      </a:r>
                      <a:r>
                        <a:rPr altLang="zh-TW" b="0" dirty="0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altLang="zh-TW" b="0" dirty="0" err="1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watch?v</a:t>
                      </a:r>
                      <a:r>
                        <a:rPr altLang="zh-TW" b="0" dirty="0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=</a:t>
                      </a:r>
                      <a:r>
                        <a:rPr altLang="zh-TW" b="0" dirty="0" err="1" i="0" kern="1200" lang="en-US" smtClean="0" sz="800"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qWLo_xKE_Z8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、蟬、蟋蟀</a:t>
                      </a:r>
                      <a:endParaRPr altLang="en-US" b="1" dirty="0" lang="zh-TW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招潮蟹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=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2Ll0cfCTCcY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=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ZXOxyHyFOrE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2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羚羊</a:t>
                      </a:r>
                      <a:endParaRPr altLang="zh-TW" b="1" baseline="0" cap="none" dirty="0" i="0" kumimoji="1" lang="en-US" normalizeH="0" smtClean="0" strike="noStrike" sz="20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=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I0ZCqT9h8Po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猴子</a:t>
                      </a: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charset="-120" panose="02020500000000000000" pitchFamily="18" typeface="新細明體"/>
                        </a:rPr>
                        <a:t>、</a:t>
                      </a: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鍬形蟲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孔雀</a:t>
                      </a:r>
                      <a:r>
                        <a:rPr altLang="zh-TW" b="1" baseline="0" cap="none" dirty="0" i="0" kumimoji="1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(</a:t>
                      </a: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開屏</a:t>
                      </a:r>
                      <a:r>
                        <a:rPr altLang="zh-TW" b="1" baseline="0" cap="none" dirty="0" i="0" kumimoji="1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)</a:t>
                      </a: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8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8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8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8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8"/>
                        </a:rPr>
                        <a:t>=Tl-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8"/>
                        </a:rPr>
                        <a:t>GlJVAP8Y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endParaRPr altLang="en-US" b="1" dirty="0" lang="zh-TW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軍艦鳥</a:t>
                      </a:r>
                      <a:r>
                        <a:rPr altLang="zh-TW" b="1" baseline="0" cap="none" dirty="0" i="0" kumimoji="1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(</a:t>
                      </a: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紅色喉囊</a:t>
                      </a:r>
                      <a:r>
                        <a:rPr altLang="zh-TW" b="1" baseline="0" cap="none" dirty="0" i="0" kumimoji="1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)</a:t>
                      </a:r>
                    </a:p>
                    <a:p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9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9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9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9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9"/>
                        </a:rPr>
                        <a:t>=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9"/>
                        </a:rPr>
                        <a:t>MAQmJH1oVKo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猴子</a:t>
                      </a:r>
                      <a:r>
                        <a:rPr altLang="zh-TW" b="1" baseline="0" cap="none" dirty="0" i="0" kumimoji="1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(</a:t>
                      </a: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紅屁股</a:t>
                      </a:r>
                      <a:r>
                        <a:rPr altLang="zh-TW" b="1" baseline="0" cap="none" dirty="0" i="0" kumimoji="1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)</a:t>
                      </a:r>
                      <a:endParaRPr altLang="en-US" b="1" dirty="0" lang="zh-TW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dirty="0" lang="zh-TW" smtClean="0">
                          <a:solidFill>
                            <a:schemeClr val="tx1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織布鳥</a:t>
                      </a:r>
                      <a:endParaRPr altLang="zh-TW" b="1" dirty="0" lang="en-US" smtClean="0">
                        <a:solidFill>
                          <a:schemeClr val="tx1"/>
                        </a:solidFill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dirty="0" lang="en-US" smtClean="0" sz="800">
                          <a:solidFill>
                            <a:schemeClr val="tx1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0"/>
                        </a:rPr>
                        <a:t>https://</a:t>
                      </a:r>
                      <a:r>
                        <a:rPr altLang="zh-TW" b="1" dirty="0" err="1" lang="en-US" smtClean="0" sz="800">
                          <a:solidFill>
                            <a:schemeClr val="tx1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0"/>
                        </a:rPr>
                        <a:t>www.youtube.com</a:t>
                      </a:r>
                      <a:r>
                        <a:rPr altLang="zh-TW" b="1" dirty="0" lang="en-US" smtClean="0" sz="800">
                          <a:solidFill>
                            <a:schemeClr val="tx1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0"/>
                        </a:rPr>
                        <a:t>/</a:t>
                      </a:r>
                      <a:r>
                        <a:rPr altLang="zh-TW" b="1" dirty="0" err="1" lang="en-US" smtClean="0" sz="800">
                          <a:solidFill>
                            <a:schemeClr val="tx1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0"/>
                        </a:rPr>
                        <a:t>watch?v</a:t>
                      </a:r>
                      <a:r>
                        <a:rPr altLang="zh-TW" b="1" dirty="0" lang="en-US" smtClean="0" sz="800">
                          <a:solidFill>
                            <a:schemeClr val="tx1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0"/>
                        </a:rPr>
                        <a:t>=</a:t>
                      </a:r>
                      <a:r>
                        <a:rPr altLang="zh-TW" b="1" dirty="0" err="1" lang="en-US" smtClean="0" sz="800">
                          <a:solidFill>
                            <a:schemeClr val="tx1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0"/>
                        </a:rPr>
                        <a:t>3m4wJ4XTl4A</a:t>
                      </a:r>
                      <a:endParaRPr altLang="zh-TW" b="1" dirty="0" lang="en-US" smtClean="0" sz="800">
                        <a:solidFill>
                          <a:schemeClr val="tx1"/>
                        </a:solidFill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endParaRPr altLang="en-US" b="1" dirty="0" lang="zh-TW" smtClean="0">
                        <a:solidFill>
                          <a:schemeClr val="tx1"/>
                        </a:solidFill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endParaRPr altLang="en-US" b="1" dirty="0" lang="zh-TW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altLang="en-US" dirty="0" lang="zh-TW" smtClean="0"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求</a:t>
                      </a:r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r>
                        <a:rPr altLang="en-US" dirty="0" lang="zh-TW" smtClean="0"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偶</a:t>
                      </a:r>
                      <a:endParaRPr altLang="en-US" dirty="0" lang="zh-TW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飛</a:t>
                      </a:r>
                      <a:endParaRPr altLang="en-US" dirty="0" lang="zh-TW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求偶舞</a:t>
                      </a:r>
                    </a:p>
                    <a:p>
                      <a:endParaRPr altLang="en-US" dirty="0" lang="zh-TW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氣味</a:t>
                      </a:r>
                    </a:p>
                    <a:p>
                      <a:endParaRPr altLang="en-US" dirty="0" lang="zh-TW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發光</a:t>
                      </a:r>
                    </a:p>
                    <a:p>
                      <a:endParaRPr altLang="en-US" dirty="0" lang="zh-TW">
                        <a:solidFill>
                          <a:srgbClr val="FF0000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dirty="0" lang="zh-TW" smtClean="0">
                          <a:solidFill>
                            <a:srgbClr val="FF0000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捕魚</a:t>
                      </a:r>
                      <a:endParaRPr altLang="en-US" b="1" dirty="0" lang="zh-TW">
                        <a:solidFill>
                          <a:srgbClr val="FF0000"/>
                        </a:solidFill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r>
                        <a:rPr altLang="en-US" dirty="0" lang="zh-TW" smtClean="0"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動</a:t>
                      </a:r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r>
                        <a:rPr altLang="en-US" dirty="0" lang="zh-TW" smtClean="0"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物</a:t>
                      </a:r>
                      <a:endParaRPr altLang="zh-TW" dirty="0" lang="en-US" smtClean="0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endParaRPr altLang="en-US" dirty="0" lang="zh-TW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蝴蝶</a:t>
                      </a: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charset="-120" panose="02020500000000000000" pitchFamily="18" typeface="新細明體"/>
                        </a:rPr>
                        <a:t>、</a:t>
                      </a: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小灰蝶</a:t>
                      </a:r>
                    </a:p>
                    <a:p>
                      <a:endParaRPr altLang="en-US" b="1" dirty="0" lang="zh-TW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丹頂鶴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1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1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1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1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1"/>
                        </a:rPr>
                        <a:t>=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1"/>
                        </a:rPr>
                        <a:t>VL-I4es16RU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紅頂侏儒鳥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2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2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2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2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2"/>
                        </a:rPr>
                        <a:t>=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2"/>
                        </a:rPr>
                        <a:t>5ZObbXS0k4o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2020500000000000000" pitchFamily="18" typeface="新細明體"/>
                        <a:ea typeface="+mn-ea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鴕鳥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3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3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3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3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3"/>
                        </a:rPr>
                        <a:t>=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2020500000000000000" pitchFamily="18" typeface="新細明體"/>
                          <a:ea typeface="+mn-ea"/>
                          <a:hlinkClick r:id="rId13"/>
                        </a:rPr>
                        <a:t>0tqcL-rGRzI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2020500000000000000" pitchFamily="18" typeface="新細明體"/>
                        <a:ea typeface="+mn-ea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松雞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0" baseline="0" cap="none" dirty="0" i="0" kern="1200" kumimoji="0" lang="en-US" noProof="0" normalizeH="0" smtClean="0" spc="0" strike="noStrike" sz="80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https://</a:t>
                      </a:r>
                      <a:r>
                        <a:rPr altLang="zh-TW" b="0" baseline="0" cap="none" dirty="0" err="1" i="0" kern="1200" kumimoji="0" lang="en-US" noProof="0" normalizeH="0" smtClean="0" spc="0" strike="noStrike" sz="80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www.youtube.com</a:t>
                      </a:r>
                      <a:r>
                        <a:rPr altLang="zh-TW" b="0" baseline="0" cap="none" dirty="0" i="0" kern="1200" kumimoji="0" lang="en-US" noProof="0" normalizeH="0" smtClean="0" spc="0" strike="noStrike" sz="80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/</a:t>
                      </a:r>
                      <a:r>
                        <a:rPr altLang="zh-TW" b="0" baseline="0" cap="none" dirty="0" err="1" i="0" kern="1200" kumimoji="0" lang="en-US" noProof="0" normalizeH="0" smtClean="0" spc="0" strike="noStrike" sz="80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watch?v</a:t>
                      </a:r>
                      <a:r>
                        <a:rPr altLang="zh-TW" b="0" baseline="0" cap="none" dirty="0" i="0" kern="1200" kumimoji="0" lang="en-US" noProof="0" normalizeH="0" smtClean="0" spc="0" strike="noStrike" sz="80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=</a:t>
                      </a:r>
                      <a:r>
                        <a:rPr altLang="zh-TW" b="0" baseline="0" cap="none" dirty="0" err="1" i="0" kern="1200" kumimoji="0" lang="en-US" noProof="0" normalizeH="0" smtClean="0" spc="0" strike="noStrike" sz="800" u="none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hlinkClick r:id="rId14"/>
                        </a:rPr>
                        <a:t>RQK2Oz5Q_Pw</a:t>
                      </a:r>
                      <a:endParaRPr altLang="zh-TW" b="0" baseline="0" cap="none" dirty="0" i="0" kern="1200" kumimoji="0" lang="en-US" noProof="0" normalizeH="0" smtClean="0" spc="0" strike="noStrike" sz="800" u="none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天鵝、海馬、螃蟹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蛾、鹿</a:t>
                      </a:r>
                      <a:r>
                        <a:rPr altLang="zh-TW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</a:t>
                      </a: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狗</a:t>
                      </a:r>
                    </a:p>
                    <a:p>
                      <a:endParaRPr altLang="en-US" b="1" dirty="0" lang="zh-TW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1" baseline="0" cap="none" dirty="0" i="0" kumimoji="1" lang="zh-TW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螢火蟲</a:t>
                      </a:r>
                      <a:endParaRPr altLang="zh-TW" b="1" baseline="0" cap="none" dirty="0" i="0" kumimoji="1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5"/>
                        </a:rPr>
                        <a:t>https://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5"/>
                        </a:rPr>
                        <a:t>www.youtube.com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5"/>
                        </a:rPr>
                        <a:t>/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5"/>
                        </a:rPr>
                        <a:t>watch?v</a:t>
                      </a:r>
                      <a:r>
                        <a:rPr altLang="zh-TW" b="1" baseline="0" cap="none" dirty="0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5"/>
                        </a:rPr>
                        <a:t>=</a:t>
                      </a:r>
                      <a:r>
                        <a:rPr altLang="zh-TW" b="1" baseline="0" cap="none" dirty="0" err="1" i="0" kumimoji="1" lang="en-US" normalizeH="0" smtClean="0" strike="noStrike" sz="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15"/>
                        </a:rPr>
                        <a:t>70Eqfz6QjC0</a:t>
                      </a:r>
                      <a:endParaRPr altLang="zh-TW" b="1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endParaRPr altLang="en-US" b="1" baseline="0" cap="none" dirty="0" i="0" kumimoji="1" lang="zh-TW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endParaRPr altLang="en-US" b="1" dirty="0" lang="zh-TW">
                        <a:solidFill>
                          <a:schemeClr val="tx1"/>
                        </a:solidFill>
                        <a:uFillTx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altLang="en-US" b="1" dirty="0" lang="zh-TW" smtClean="0">
                          <a:solidFill>
                            <a:schemeClr val="tx1"/>
                          </a:solidFill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皇家燕鷗</a:t>
                      </a:r>
                      <a:endParaRPr altLang="en-US" b="1" dirty="0" lang="zh-TW">
                        <a:solidFill>
                          <a:schemeClr val="tx1"/>
                        </a:solidFill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xmlns:c="http://schemas.openxmlformats.org/drawingml/2006/chart" xmlns:pic="http://schemas.openxmlformats.org/drawingml/2006/picture" xmlns:dgm="http://schemas.openxmlformats.org/drawingml/2006/diagram" id="3" name="圖片 2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9312442" y="5058087"/>
            <a:ext cx="1903997" cy="1401635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交配</a:t>
            </a:r>
            <a:endParaRPr altLang="en-US" dirty="0" lang="zh-TW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內容版面配置區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38200" y="1565189"/>
            <a:ext cx="10515600" cy="4611774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>
            <a:normAutofit fontScale="92500"/>
          </a:bodyPr>
          <a:lstStyle/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體外受精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　是一種</a:t>
            </a:r>
            <a:r>
              <a:rPr altLang="en-US" dirty="0" lang="zh-TW" u="sng">
                <a:uFillTx/>
                <a:latin charset="-120" panose="03000509000000000000" pitchFamily="65" typeface="標楷體"/>
                <a:ea charset="-120" panose="03000509000000000000" pitchFamily="65" typeface="標楷體"/>
                <a:hlinkClick r:id="rId2" tooltip="精子"/>
              </a:rPr>
              <a:t>精子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與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  <a:hlinkClick r:id="rId3" tooltip="卵子"/>
              </a:rPr>
              <a:t>卵子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在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  <a:hlinkClick r:id="rId4" tooltip="雌性"/>
              </a:rPr>
              <a:t>雌性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生物</a:t>
            </a:r>
            <a:r>
              <a:rPr altLang="en-US" dirty="0" lang="zh-TW">
                <a:solidFill>
                  <a:srgbClr val="FF000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體外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結合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產生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  <a:hlinkClick r:id="rId5" tooltip="受精"/>
              </a:rPr>
              <a:t>受精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  <a:hlinkClick r:id="rId3" tooltip="卵子"/>
              </a:rPr>
              <a:t>卵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的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一種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  <a:hlinkClick r:id="rId5" tooltip="受精"/>
              </a:rPr>
              <a:t>受精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方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　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式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。在這種受精形式下，精子可利用在</a:t>
            </a:r>
            <a:r>
              <a:rPr altLang="en-US" dirty="0" lang="zh-TW">
                <a:solidFill>
                  <a:srgbClr val="FF000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水中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運動的能力，游向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卵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　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子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並與其結合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。例如魚類、兩棲類、珊瑚</a:t>
            </a:r>
            <a:r>
              <a:rPr altLang="zh-TW" dirty="0" lang="en-US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…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等。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體內受精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　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由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雄性個體藉由性器官將精子輪送到雌性個體內，而在雌體內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進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　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行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受精作用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。體內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受精的動物多半為</a:t>
            </a:r>
            <a:r>
              <a:rPr altLang="en-US" dirty="0" lang="zh-TW">
                <a:solidFill>
                  <a:srgbClr val="FF000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陸生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動物，例如</a:t>
            </a:r>
            <a:r>
              <a:rPr altLang="en-US" dirty="0" lang="zh-TW">
                <a:solidFill>
                  <a:srgbClr val="00B05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鳥類、哺乳類</a:t>
            </a:r>
            <a:r>
              <a:rPr altLang="en-US" dirty="0" lang="zh-TW" smtClean="0">
                <a:solidFill>
                  <a:srgbClr val="00B05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、</a:t>
            </a:r>
            <a:endParaRPr altLang="zh-TW" dirty="0" lang="en-US" smtClean="0">
              <a:solidFill>
                <a:srgbClr val="00B050"/>
              </a:solidFill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>
                <a:solidFill>
                  <a:srgbClr val="00B05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　</a:t>
            </a:r>
            <a:r>
              <a:rPr altLang="en-US" dirty="0" lang="zh-TW" smtClean="0">
                <a:solidFill>
                  <a:srgbClr val="00B05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爬蟲類</a:t>
            </a:r>
            <a:r>
              <a:rPr altLang="en-US" dirty="0" lang="zh-TW">
                <a:solidFill>
                  <a:srgbClr val="00B050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、昆蟲及人</a:t>
            </a:r>
            <a:r>
              <a:rPr altLang="zh-TW" dirty="0" lang="en-US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…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等。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因為陸地上的環境乾燥又多變化，並不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適合</a:t>
            </a:r>
            <a:endParaRPr altLang="zh-TW" dirty="0" lang="en-US" smtClean="0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  <a:p>
            <a:pPr indent="0" marL="0">
              <a:buNone/>
            </a:pP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　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精子游泳，透過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體內受精的過程</a:t>
            </a:r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，也</a:t>
            </a:r>
            <a:r>
              <a:rPr altLang="en-US" dirty="0" lang="zh-TW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能增加受精成功的機率。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圖片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7632751" y="93620"/>
            <a:ext cx="2619375" cy="1743075"/>
          </a:xfrm>
          <a:prstGeom prst="rect">
            <a:avLst/>
          </a:prstGeom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矩形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448232" y="965157"/>
            <a:ext cx="4923922" cy="646331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wrap="square">
            <a:spAutoFit/>
          </a:bodyPr>
          <a:lstStyle/>
          <a:p>
            <a:r>
              <a:rPr altLang="zh-TW" dirty="0" lang="en-US">
                <a:uFillTx/>
                <a:hlinkClick r:id="rId7"/>
              </a:rPr>
              <a:t>https://</a:t>
            </a:r>
            <a:r>
              <a:rPr altLang="zh-TW" dirty="0" err="1" lang="en-US" smtClean="0">
                <a:uFillTx/>
                <a:hlinkClick r:id="rId7"/>
              </a:rPr>
              <a:t>www.youtube.com</a:t>
            </a:r>
            <a:r>
              <a:rPr altLang="zh-TW" dirty="0" lang="en-US" smtClean="0">
                <a:uFillTx/>
                <a:hlinkClick r:id="rId7"/>
              </a:rPr>
              <a:t>/</a:t>
            </a:r>
            <a:r>
              <a:rPr altLang="zh-TW" dirty="0" err="1" lang="en-US" smtClean="0">
                <a:uFillTx/>
                <a:hlinkClick r:id="rId7"/>
              </a:rPr>
              <a:t>watch?v</a:t>
            </a:r>
            <a:r>
              <a:rPr altLang="zh-TW" dirty="0" lang="en-US" smtClean="0">
                <a:uFillTx/>
                <a:hlinkClick r:id="rId7"/>
              </a:rPr>
              <a:t>=</a:t>
            </a:r>
            <a:r>
              <a:rPr altLang="zh-TW" dirty="0" err="1" lang="en-US" smtClean="0">
                <a:uFillTx/>
                <a:hlinkClick r:id="rId7"/>
              </a:rPr>
              <a:t>tW0YpP67qaI</a:t>
            </a:r>
            <a:endParaRPr altLang="zh-TW" dirty="0" lang="en-US" smtClean="0">
              <a:uFillTx/>
            </a:endParaRPr>
          </a:p>
          <a:p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8090" y="128040"/>
            <a:ext cx="10515600" cy="82212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生殖方式</a:t>
            </a:r>
            <a:endParaRPr altLang="en-US" dirty="0" lang="zh-TW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4" name="Group 67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>
            <p:ph idx="1"/>
          </p:nvPr>
        </p:nvGraphicFramePr>
        <p:xfrm xmlns:c="http://schemas.openxmlformats.org/drawingml/2006/chart" xmlns:pic="http://schemas.openxmlformats.org/drawingml/2006/picture" xmlns:dgm="http://schemas.openxmlformats.org/drawingml/2006/diagram">
          <a:off x="385814" y="828010"/>
          <a:ext cx="9974929" cy="5587319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679352"/>
                <a:gridCol w="2643811"/>
                <a:gridCol w="2468307"/>
                <a:gridCol w="3183459"/>
              </a:tblGrid>
              <a:tr h="407337"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　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 生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2"/>
                        </a:rPr>
                        <a:t>https://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2"/>
                        </a:rPr>
                        <a:t>www.youtube.com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2"/>
                        </a:rPr>
                        <a:t>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2"/>
                        </a:rPr>
                        <a:t>watch?v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2"/>
                        </a:rPr>
                        <a:t>=_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2"/>
                        </a:rPr>
                        <a:t>4IKq-gtPtQ</a:t>
                      </a:r>
                      <a:endParaRPr altLang="zh-TW" baseline="0" cap="none" dirty="0" kumimoji="1" lang="en-US" normalizeH="0" smtClean="0" strike="noStrike" sz="8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3"/>
                        </a:rPr>
                        <a:t>https://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3"/>
                        </a:rPr>
                        <a:t>www.youtube.com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3"/>
                        </a:rPr>
                        <a:t>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3"/>
                        </a:rPr>
                        <a:t>watch?v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3"/>
                        </a:rPr>
                        <a:t>=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3"/>
                        </a:rPr>
                        <a:t>ctOtGuPRDnM</a:t>
                      </a:r>
                      <a:endParaRPr altLang="zh-TW" baseline="0" cap="none" dirty="0" kumimoji="1" lang="en-US" normalizeH="0" smtClean="0" strike="noStrike" sz="8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zh-TW" b="0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 胎 生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4"/>
                        </a:rPr>
                        <a:t>https://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4"/>
                        </a:rPr>
                        <a:t>www.youtube.com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4"/>
                        </a:rPr>
                        <a:t>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4"/>
                        </a:rPr>
                        <a:t>watch?v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4"/>
                        </a:rPr>
                        <a:t>=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4"/>
                        </a:rPr>
                        <a:t>v3733a9m9Ec</a:t>
                      </a:r>
                      <a:endParaRPr altLang="zh-TW" baseline="0" cap="none" dirty="0" kumimoji="1" lang="en-US" normalizeH="0" smtClean="0" strike="noStrike" sz="8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https://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www.youtube.com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watch?v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=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5"/>
                        </a:rPr>
                        <a:t>ohjQ-gJz-8A</a:t>
                      </a:r>
                      <a:endParaRPr altLang="zh-TW" baseline="0" cap="none" dirty="0" kumimoji="1" lang="en-US" normalizeH="0" smtClean="0" strike="noStrike" sz="8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en-US" b="0" baseline="0" cap="none" dirty="0" i="0" kumimoji="1" lang="zh-TW" normalizeH="0" smtClean="0" strike="noStrike" sz="8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胎 生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https://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www.youtube.com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watch?v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=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PpSSyDJ323M&amp;list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=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PLs5hLJFoc-WgBRd9jF6sE9H2K5BOYW9Ck&amp;index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6"/>
                        </a:rPr>
                        <a:t>=2</a:t>
                      </a:r>
                      <a:endParaRPr altLang="zh-TW" baseline="0" cap="none" dirty="0" kumimoji="1" lang="en-US" normalizeH="0" smtClean="0" strike="noStrike" sz="8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https://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www.youtube.com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/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watch?v</a:t>
                      </a:r>
                      <a:r>
                        <a:rPr altLang="zh-TW" baseline="0" cap="none" dirty="0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=</a:t>
                      </a:r>
                      <a:r>
                        <a:rPr altLang="zh-TW" baseline="0" cap="none" dirty="0" err="1" kumimoji="1" lang="en-US" normalizeH="0" smtClean="0" strike="noStrike" sz="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hlinkClick r:id="rId7"/>
                        </a:rPr>
                        <a:t>Zdzfh_lXqos</a:t>
                      </a:r>
                      <a:endParaRPr altLang="zh-TW" baseline="0" cap="none" dirty="0" kumimoji="1" lang="en-US" normalizeH="0" smtClean="0" strike="noStrike" sz="8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zh-TW" b="0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  <a:tr h="570267"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胚胎成長方式</a:t>
                      </a:r>
                      <a:endParaRPr altLang="en-US" b="1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將受精卵產出體外孵化，</a:t>
                      </a:r>
                      <a:br>
                        <a:rPr altLang="en-US" baseline="0" cap="none" dirty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</a:br>
                      <a:r>
                        <a:rPr altLang="en-US" baseline="0" cap="none" dirty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胚胎在卵中發育。</a:t>
                      </a:r>
                      <a:endParaRPr altLang="en-US" b="0" baseline="0" cap="none" dirty="0" i="0" kumimoji="1" lang="zh-TW" normalizeH="0" smtClean="0" strike="noStrike" sz="18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受精卵在母體內孵化，</a:t>
                      </a:r>
                      <a:br>
                        <a:rPr altLang="en-US" baseline="0" cap="none" dirty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</a:br>
                      <a:r>
                        <a:rPr altLang="en-US" baseline="0" cap="none" dirty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胚胎在卵中發育。</a:t>
                      </a:r>
                      <a:endParaRPr altLang="en-US" b="0" baseline="0" cap="none" dirty="0" i="0" kumimoji="1" lang="zh-TW" normalizeH="0" smtClean="0" strike="noStrike" sz="18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18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胚胎在母體內發育。</a:t>
                      </a:r>
                      <a:endParaRPr altLang="en-US" b="0" baseline="0" cap="none" dirty="0" i="0" kumimoji="1" lang="zh-TW" normalizeH="0" smtClean="0" strike="noStrike" sz="18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  <a:tr h="1167677"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胚胎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養分來源</a:t>
                      </a:r>
                      <a:endParaRPr altLang="en-US" b="1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卵黃及卵白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卵黃及卵白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0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胚胎在母體子宮內，以臍</a:t>
                      </a:r>
                      <a:endParaRPr altLang="zh-TW" baseline="0" cap="none" dirty="0" kumimoji="1" lang="en-US" normalizeH="0" smtClean="0" strike="noStrike" sz="20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0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帶、胎盤與母體血管相連，</a:t>
                      </a:r>
                      <a:endParaRPr altLang="zh-TW" baseline="0" cap="none" dirty="0" kumimoji="1" lang="en-US" normalizeH="0" smtClean="0" strike="noStrike" sz="20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0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吸收母體的養分。</a:t>
                      </a:r>
                      <a:endParaRPr altLang="en-US" b="0" baseline="0" cap="none" dirty="0" i="0" kumimoji="1" lang="zh-TW" normalizeH="0" smtClean="0" strike="noStrike" sz="20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  <a:tr h="2254339"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舉 例</a:t>
                      </a:r>
                      <a:endParaRPr altLang="en-US" b="1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脊椎動物中的魚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類</a:t>
                      </a:r>
                      <a:r>
                        <a:rPr altLang="en-US" baseline="0" cap="none" dirty="0" kumimoji="1" lang="zh-TW" normalizeH="0" smtClean="0" strike="noStrike" sz="28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</a:t>
                      </a: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兩棲類、爬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蟲類及無脊椎動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物，例節肢動物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，昆蟲、蝦、蟹、</a:t>
                      </a:r>
                      <a:endParaRPr altLang="zh-TW" baseline="0" cap="none" kumimoji="1" lang="en-US" normalizeH="0" smtClean="0" strike="noStrike" sz="24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鳥類</a:t>
                      </a:r>
                      <a:endParaRPr altLang="en-US" b="1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孔雀魚</a:t>
                      </a:r>
                      <a:r>
                        <a:rPr altLang="zh-TW" baseline="0" cap="none" dirty="0" kumimoji="1" lang="en-US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</a:t>
                      </a: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大肚魚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腔棘魚</a:t>
                      </a:r>
                      <a:r>
                        <a:rPr altLang="zh-TW" baseline="0" cap="none" dirty="0" kumimoji="1" lang="en-US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</a:t>
                      </a: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獅子魚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鯨鯊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部份鯊、部份蛇</a:t>
                      </a:r>
                      <a:endParaRPr altLang="zh-TW" b="1" baseline="0" cap="none" dirty="0" i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哺乳類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</a:tbl>
          </a:graphicData>
        </a:graphic>
      </p:graphicFrame>
      <p:pic>
        <p:nvPicPr>
          <p:cNvPr xmlns:c="http://schemas.openxmlformats.org/drawingml/2006/chart" xmlns:pic="http://schemas.openxmlformats.org/drawingml/2006/picture" xmlns:dgm="http://schemas.openxmlformats.org/drawingml/2006/diagram" id="5" name="圖片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8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4771647" y="4141507"/>
            <a:ext cx="1077400" cy="762893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6" name="圖片 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9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69537" y="4141508"/>
            <a:ext cx="1216141" cy="762893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7" name="圖片 6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0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4771647" y="5273572"/>
            <a:ext cx="1091061" cy="399297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8" name="圖片 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1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966824" y="5254386"/>
            <a:ext cx="1021569" cy="679808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b="1" dirty="0" kumimoji="1" lang="zh-TW">
                <a:solidFill>
                  <a:srgbClr val="0000CC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卵 </a:t>
            </a:r>
            <a:r>
              <a:rPr altLang="en-US" b="1" dirty="0" kumimoji="1" lang="zh-TW" smtClean="0">
                <a:solidFill>
                  <a:srgbClr val="0000CC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生</a:t>
            </a:r>
            <a:endParaRPr altLang="en-US" dirty="0" lang="zh-TW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圖片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2561" y="1411516"/>
            <a:ext cx="3880881" cy="2924722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5" name="圖片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723439" y="4243260"/>
            <a:ext cx="2922303" cy="2501395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6" name="圖片 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8855421" y="3888016"/>
            <a:ext cx="2660728" cy="2566264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7" name="圖片 6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341668" y="4243260"/>
            <a:ext cx="2943665" cy="2211020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9" name="圖片 8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993930" y="140372"/>
            <a:ext cx="3722982" cy="2874142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8" name="圖片 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7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402986" y="1929423"/>
            <a:ext cx="2256547" cy="1747004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b="1" dirty="0" kumimoji="1" lang="zh-TW">
                <a:solidFill>
                  <a:srgbClr val="0000CC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胎 </a:t>
            </a:r>
            <a:r>
              <a:rPr altLang="en-US" b="1" dirty="0" kumimoji="1" lang="zh-TW" smtClean="0">
                <a:solidFill>
                  <a:srgbClr val="0000CC"/>
                </a:solidFill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生</a:t>
            </a:r>
            <a:endParaRPr altLang="en-US" dirty="0" lang="zh-TW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「胚胎」的圖片搜尋結果" id="1026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4419190" y="266265"/>
            <a:ext cx="4445000" cy="29718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descr="相關圖片" id="1028" name="Picture 4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 bwMode="auto">
          <a:xfrm>
            <a:off x="621041" y="3895467"/>
            <a:ext cx="3564251" cy="2424216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4" name="圖片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855355" y="1344613"/>
            <a:ext cx="3095625" cy="2095500"/>
          </a:xfrm>
          <a:prstGeom prst="rect">
            <a:avLst/>
          </a:prstGeom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5" name="圖片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4419190" y="3336925"/>
            <a:ext cx="5067300" cy="3343275"/>
          </a:xfrm>
          <a:prstGeom prst="rect">
            <a:avLst/>
          </a:prstGeom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標題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79584" y="0"/>
            <a:ext cx="10515600" cy="13255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altLang="en-US" dirty="0" lang="zh-TW" smtClean="0">
                <a:uFillTx/>
                <a:latin charset="-120" panose="03000509000000000000" pitchFamily="65" typeface="標楷體"/>
                <a:ea charset="-120" panose="03000509000000000000" pitchFamily="65" typeface="標楷體"/>
              </a:rPr>
              <a:t>育幼</a:t>
            </a:r>
            <a:endParaRPr altLang="en-US" dirty="0" lang="zh-TW">
              <a:uFillTx/>
              <a:latin charset="-120" panose="03000509000000000000" pitchFamily="65" typeface="標楷體"/>
              <a:ea charset="-120" panose="03000509000000000000" pitchFamily="65" typeface="標楷體"/>
            </a:endParaRP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4" name="Group 67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>
            <p:ph idx="1"/>
          </p:nvPr>
        </p:nvGraphicFramePr>
        <p:xfrm xmlns:c="http://schemas.openxmlformats.org/drawingml/2006/chart" xmlns:pic="http://schemas.openxmlformats.org/drawingml/2006/picture" xmlns:dgm="http://schemas.openxmlformats.org/drawingml/2006/diagram">
          <a:off x="526490" y="956967"/>
          <a:ext cx="11489663" cy="6016129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702619"/>
                <a:gridCol w="3269014"/>
                <a:gridCol w="3455617"/>
                <a:gridCol w="3062413"/>
              </a:tblGrid>
              <a:tr h="556282"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　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 生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zh-TW" b="0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 胎 生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en-US" b="0" baseline="0" cap="none" dirty="0" i="0" kumimoji="1" lang="zh-TW" normalizeH="0" smtClean="0" strike="noStrike" sz="8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胎 生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zh-TW" b="0" baseline="0" cap="none" dirty="0" i="0" kumimoji="1" lang="en-US" normalizeH="0" smtClean="0" strike="noStrike" sz="8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  <a:tr h="519058"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有無育幼</a:t>
                      </a:r>
                      <a:endParaRPr altLang="en-US" b="1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大部份無</a:t>
                      </a:r>
                      <a:endParaRPr altLang="zh-TW" b="0" baseline="0" cap="none" dirty="0" i="0" kumimoji="1" lang="en-US" normalizeH="0" smtClean="0" strike="noStrike" sz="2400" u="none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有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  <a:tr h="519058">
                <a:tc>
                  <a:txBody>
                    <a:bodyPr/>
                    <a:lstStyle/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產量</a:t>
                      </a:r>
                      <a:endParaRPr altLang="en-US" b="1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/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</a:t>
                      </a:r>
                      <a:endParaRPr altLang="zh-TW" b="0" baseline="0" cap="none" dirty="0" i="0" kumimoji="1" lang="en-US" normalizeH="0" smtClean="0" strike="noStrike" sz="2400" u="none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/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不多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/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少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  <a:tr h="1903038"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舉例</a:t>
                      </a:r>
                      <a:endParaRPr altLang="en-US" b="1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脊椎動物中的魚類</a:t>
                      </a:r>
                      <a:r>
                        <a:rPr altLang="en-US" baseline="0" cap="none" dirty="0" kumimoji="1" lang="zh-TW" normalizeH="0" smtClean="0" strike="noStrike" sz="28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</a:t>
                      </a:r>
                      <a:endParaRPr altLang="zh-TW" baseline="0" cap="none" dirty="0" kumimoji="1" lang="en-US" normalizeH="0" smtClean="0" strike="noStrike" sz="2800" u="none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兩棲類、爬蟲類及無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脊椎動物，例節肢動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物，昆蟲、蝦、</a:t>
                      </a: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蟹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鳥類會孵蛋及育幼，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大部份還會築巢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孔雀魚</a:t>
                      </a:r>
                      <a:r>
                        <a:rPr altLang="zh-TW" baseline="0" cap="none" dirty="0" kumimoji="1" lang="en-US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</a:t>
                      </a: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大肚魚、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腔棘魚</a:t>
                      </a:r>
                      <a:r>
                        <a:rPr altLang="zh-TW" baseline="0" cap="none" dirty="0" kumimoji="1" lang="en-US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</a:t>
                      </a: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獅子魚、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鯨鯊、大部份鯊、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just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、死亡蛇、赤尾青竹絲</a:t>
                      </a:r>
                      <a:endParaRPr altLang="zh-TW" b="1" baseline="0" cap="none" dirty="0" i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l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哺乳類</a:t>
                      </a: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會餵奶及育幼</a:t>
                      </a:r>
                      <a:endParaRPr altLang="en-US" b="0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  <a:tr h="2051905">
                <a:tc>
                  <a:txBody>
                    <a:bodyPr/>
                    <a:lstStyle>
                      <a:lvl1pPr algn="l" indent="-342900" marL="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1pPr>
                      <a:lvl2pPr algn="l" indent="-285750" marL="7429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2pPr>
                      <a:lvl3pPr algn="l" indent="-228600" marL="1143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3pPr>
                      <a:lvl4pPr algn="l" indent="-228600" marL="16002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4pPr>
                      <a:lvl5pPr algn="l" indent="-228600" marL="20574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5pPr>
                      <a:lvl6pPr fontAlgn="base" indent="-228600" marL="25146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6pPr>
                      <a:lvl7pPr fontAlgn="base" indent="-228600" marL="29718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7pPr>
                      <a:lvl8pPr fontAlgn="base" indent="-228600" marL="34290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8pPr>
                      <a:lvl9pPr fontAlgn="base" indent="-228600" marL="388620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uFillTx/>
                          <a:latin charset="0" panose="020B0604020202020204" pitchFamily="34" typeface="Arial"/>
                          <a:ea charset="-120" panose="02020500000000000000" pitchFamily="18" typeface="新細明體"/>
                        </a:defRPr>
                      </a:lvl9pPr>
                    </a:lstStyle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例外</a:t>
                      </a:r>
                      <a:endParaRPr altLang="en-US" b="1" baseline="0" cap="none" dirty="0" i="0" kumimoji="1" lang="zh-TW" normalizeH="0" smtClean="0" strike="noStrike" sz="2400" u="none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altLang="zh-TW" dirty="0" kern="10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公海馬</a:t>
                      </a:r>
                      <a:r>
                        <a:rPr altLang="en-US" dirty="0" kern="10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、慈鯛魚、蜜蜂、螞蟻</a:t>
                      </a:r>
                      <a:r>
                        <a:rPr altLang="zh-TW" dirty="0" kern="100" lang="en-US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…</a:t>
                      </a:r>
                      <a:r>
                        <a:rPr altLang="en-US" dirty="0" kern="10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等</a:t>
                      </a:r>
                      <a:r>
                        <a:rPr altLang="zh-TW" dirty="0" kern="10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會孵卵育幼</a:t>
                      </a:r>
                      <a:endParaRPr altLang="zh-TW" dirty="0" lang="en-US" smtClean="0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altLang="zh-TW" dirty="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蠑螈產卵量少</a:t>
                      </a:r>
                      <a:endParaRPr altLang="zh-TW" dirty="0" kern="100" lang="en-US" smtClean="0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altLang="zh-TW" dirty="0" kern="10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鱷魚以腐葉溫度孵蛋</a:t>
                      </a:r>
                      <a:r>
                        <a:rPr altLang="en-US" dirty="0" kern="10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，</a:t>
                      </a:r>
                      <a:r>
                        <a:rPr altLang="en-US" dirty="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且會</a:t>
                      </a:r>
                      <a:r>
                        <a:rPr altLang="zh-TW" dirty="0" lang="zh-TW" smtClean="0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背幼鱷移動</a:t>
                      </a:r>
                      <a:endParaRPr altLang="zh-TW" dirty="0" lang="en-US" smtClean="0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/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大部份鯊是</a:t>
                      </a:r>
                      <a:r>
                        <a:rPr altLang="en-US" b="0" baseline="0" cap="none" dirty="0" i="0" kern="1200" kumimoji="1" lang="zh-TW" noProof="0" normalizeH="0" smtClean="0" spc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cs typeface="+mn-cs"/>
                        </a:rPr>
                        <a:t>卵胎生，但</a:t>
                      </a:r>
                      <a:endParaRPr altLang="zh-TW" b="0" baseline="0" cap="none" dirty="0" i="0" kern="1200" kumimoji="1" lang="en-US" noProof="0" normalizeH="0" smtClean="0" spc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typeface="+mn-cs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en-US" b="0" baseline="0" cap="none" dirty="0" i="0" kern="1200" kumimoji="1" lang="zh-TW" noProof="0" normalizeH="0" smtClean="0" spc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cs typeface="+mn-cs"/>
                        </a:rPr>
                        <a:t>也有卵生及胎生的</a:t>
                      </a:r>
                      <a:r>
                        <a:rPr altLang="en-US" baseline="0" cap="none" dirty="0" kumimoji="1" lang="zh-TW" normalizeH="0" smtClean="0" strike="noStrike" sz="24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鯊魚</a:t>
                      </a:r>
                      <a:endParaRPr altLang="zh-TW" baseline="0" cap="none" dirty="0" kumimoji="1" lang="en-US" normalizeH="0" smtClean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altLang="zh-TW" b="0" baseline="0" cap="none" dirty="0" i="0" kern="1200" kumimoji="1" lang="en-US" noProof="0" normalizeH="0" smtClean="0" spc="0" strike="noStrike" sz="12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cs typeface="+mn-cs"/>
                          <a:hlinkClick r:id="rId2"/>
                        </a:rPr>
                        <a:t>http://</a:t>
                      </a:r>
                      <a:r>
                        <a:rPr altLang="zh-TW" b="0" baseline="0" cap="none" dirty="0" err="1" i="0" kern="1200" kumimoji="1" lang="en-US" noProof="0" normalizeH="0" smtClean="0" spc="0" strike="noStrike" sz="12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cs typeface="+mn-cs"/>
                          <a:hlinkClick r:id="rId2"/>
                        </a:rPr>
                        <a:t>shark.nmmba.gov.tw</a:t>
                      </a:r>
                      <a:r>
                        <a:rPr altLang="zh-TW" b="0" baseline="0" cap="none" dirty="0" i="0" kern="1200" kumimoji="1" lang="en-US" noProof="0" normalizeH="0" smtClean="0" spc="0" strike="noStrike" sz="12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cs typeface="+mn-cs"/>
                          <a:hlinkClick r:id="rId2"/>
                        </a:rPr>
                        <a:t>/</a:t>
                      </a:r>
                      <a:r>
                        <a:rPr altLang="zh-TW" b="0" baseline="0" cap="none" dirty="0" err="1" i="0" kern="1200" kumimoji="1" lang="en-US" noProof="0" normalizeH="0" smtClean="0" spc="0" strike="noStrike" sz="1200" u="none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  <a:cs typeface="+mn-cs"/>
                          <a:hlinkClick r:id="rId2"/>
                        </a:rPr>
                        <a:t>home2.5.html</a:t>
                      </a:r>
                      <a:endParaRPr altLang="zh-TW" b="0" baseline="0" cap="none" dirty="0" i="0" kern="1200" kumimoji="1" lang="en-US" noProof="0" normalizeH="0" smtClean="0" spc="0" strike="noStrike" sz="12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typeface="+mn-cs"/>
                      </a:endParaRPr>
                    </a:p>
                    <a:p>
                      <a:pPr algn="ctr" defTabSz="914400" eaLnBrk="1" fontAlgn="base" hangingPunct="1" indent="-342900" latinLnBrk="0" lvl="0" marL="34290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endParaRPr altLang="zh-TW" b="0" baseline="0" cap="none" dirty="0" i="0" kern="1200" kumimoji="1" lang="en-US" noProof="0" normalizeH="0" smtClean="0" spc="0" strike="noStrike" sz="2400" u="none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typeface="+mn-cs"/>
                      </a:endParaRPr>
                    </a:p>
                    <a:p>
                      <a:endParaRPr altLang="en-US" dirty="0" lang="zh-TW"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  <a:tc>
                  <a:txBody>
                    <a:bodyPr/>
                    <a:lstStyle/>
                    <a:p>
                      <a:r>
                        <a:rPr altLang="zh-TW" dirty="0" lang="zh-TW" smtClean="0" sz="2400">
                          <a:solidFill>
                            <a:srgbClr val="C00000"/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鴨嘴獸、針鼴卵生</a:t>
                      </a:r>
                      <a:endParaRPr altLang="en-US" dirty="0" lang="zh-TW" sz="2400">
                        <a:solidFill>
                          <a:srgbClr val="C00000"/>
                        </a:solidFill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</a:endParaRPr>
                    </a:p>
                  </a:txBody>
                  <a:tcPr anchor="ctr" horzOverflow="overflow" marB="45727" marT="45727"/>
                </a:tc>
              </a:tr>
            </a:tbl>
          </a:graphicData>
        </a:graphic>
      </p:graphicFrame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4" name="表格 3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358311" y="245238"/>
          <a:ext cx="11238271" cy="6319685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Col="1" firstRow="1">
                <a:tableStyleId>{D27102A9-8310-4765-A935-A1911B00CA55}</a:tableStyleId>
              </a:tblPr>
              <a:tblGrid>
                <a:gridCol w="606909"/>
                <a:gridCol w="612415"/>
                <a:gridCol w="1586114"/>
                <a:gridCol w="627836"/>
                <a:gridCol w="1413461"/>
                <a:gridCol w="1641231"/>
                <a:gridCol w="1488831"/>
                <a:gridCol w="3261474"/>
              </a:tblGrid>
              <a:tr h="134124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 </a:t>
                      </a:r>
                      <a:endParaRPr dirty="0" kern="100" lang="zh-TW" sz="2400"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體溫</a:t>
                      </a:r>
                      <a:endParaRPr dirty="0" kern="100" lang="zh-TW" sz="2400"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呼吸</a:t>
                      </a:r>
                      <a:endParaRPr dirty="0" kern="100" lang="zh-TW" sz="2400"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受精方式</a:t>
                      </a:r>
                      <a:endParaRPr dirty="0" kern="100" lang="zh-TW" sz="2400"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繁殖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方式</a:t>
                      </a:r>
                      <a:endParaRPr dirty="0" kern="100" lang="zh-TW" sz="2400"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胚胎營養方式</a:t>
                      </a:r>
                      <a:endParaRPr dirty="0" kern="100" lang="zh-TW" sz="2400"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育幼</a:t>
                      </a:r>
                      <a:endParaRPr dirty="0" kern="100" lang="zh-TW" sz="2400"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備註</a:t>
                      </a:r>
                      <a:endParaRPr dirty="0" kern="100" lang="zh-TW" sz="2400"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</a:tr>
              <a:tr h="649758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魚類</a:t>
                      </a:r>
                      <a:endParaRPr dirty="0" kern="100" lang="zh-TW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變溫</a:t>
                      </a:r>
                      <a:endParaRPr kern="100" lang="zh-TW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鰓</a:t>
                      </a:r>
                      <a:endParaRPr dirty="0" kern="100" lang="zh-TW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體外</a:t>
                      </a:r>
                      <a:endParaRPr dirty="0" kern="100" lang="zh-TW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(</a:t>
                      </a: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量大</a:t>
                      </a:r>
                      <a:r>
                        <a:rPr dirty="0" kern="100" lang="en-US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)</a:t>
                      </a:r>
                      <a:endParaRPr dirty="0" kern="100" lang="zh-TW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卵黃</a:t>
                      </a:r>
                      <a:endParaRPr dirty="0" kern="100" lang="zh-TW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大部份無</a:t>
                      </a:r>
                      <a:endParaRPr dirty="0" kern="100" lang="zh-TW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公海馬會孵卵育幼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大肚魚、孔雀魚卵胎生</a:t>
                      </a:r>
                      <a:endParaRPr dirty="0" kern="100" lang="zh-TW" sz="2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</a:tr>
              <a:tr h="99550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兩棲類</a:t>
                      </a:r>
                      <a:endParaRPr dirty="0" kern="100" lang="zh-TW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變溫</a:t>
                      </a:r>
                      <a:endParaRPr dirty="0" kern="100" lang="zh-TW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幼體用鰓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成體用肺</a:t>
                      </a:r>
                      <a:endParaRPr dirty="0" kern="100" lang="zh-TW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體外</a:t>
                      </a:r>
                      <a:endParaRPr dirty="0" kern="100" lang="zh-TW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 </a:t>
                      </a:r>
                      <a:endParaRPr dirty="0" kern="100" lang="zh-TW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卵黃</a:t>
                      </a:r>
                      <a:endParaRPr dirty="0" kern="100" lang="zh-TW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大部份無</a:t>
                      </a:r>
                      <a:endParaRPr dirty="0" kern="100" lang="zh-TW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蛙類產卵量大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蠑螈產卵量少</a:t>
                      </a:r>
                      <a:endParaRPr dirty="0" kern="100" lang="zh-TW" sz="24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</a:tr>
              <a:tr h="99550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爬蟲類</a:t>
                      </a:r>
                      <a:endParaRPr dirty="0" kern="100" lang="zh-TW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變溫</a:t>
                      </a:r>
                      <a:endParaRPr dirty="0" kern="100" lang="zh-TW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肺</a:t>
                      </a:r>
                      <a:endParaRPr dirty="0" kern="100" lang="zh-TW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體內</a:t>
                      </a:r>
                      <a:endParaRPr dirty="0" kern="100" lang="zh-TW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卵生</a:t>
                      </a:r>
                      <a:endParaRPr dirty="0" kern="100" lang="zh-TW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卵黃及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卵白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（有殼）</a:t>
                      </a:r>
                      <a:endParaRPr dirty="0" kern="100" lang="zh-TW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大部份無</a:t>
                      </a:r>
                      <a:endParaRPr dirty="0" kern="100" lang="zh-TW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部份蛇種卵胎生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鱷魚以腐葉溫度孵蛋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鱷魚背幼鱷移動</a:t>
                      </a:r>
                      <a:endParaRPr dirty="0" kern="100" lang="zh-TW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</a:tr>
              <a:tr h="996443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鳥類</a:t>
                      </a:r>
                      <a:endParaRPr dirty="0" kern="100" lang="zh-TW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恆溫</a:t>
                      </a:r>
                      <a:endParaRPr dirty="0" kern="100" lang="zh-TW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肺</a:t>
                      </a:r>
                      <a:endParaRPr dirty="0" kern="100" lang="zh-TW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體內</a:t>
                      </a:r>
                      <a:endParaRPr dirty="0" kern="100" lang="zh-TW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(</a:t>
                      </a: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三五個</a:t>
                      </a:r>
                      <a:r>
                        <a:rPr dirty="0" kern="100" lang="en-US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)</a:t>
                      </a:r>
                      <a:endParaRPr dirty="0" kern="100" lang="zh-TW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卵黃及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卵白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（有殼）</a:t>
                      </a:r>
                      <a:endParaRPr dirty="0" kern="100" lang="zh-TW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會孵蛋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餵食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教幼鳥飛</a:t>
                      </a:r>
                      <a:endParaRPr dirty="0" kern="100" lang="zh-TW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杜鵑將蛋生在其他鳥類巢中，讓不知情的其他鳥類代替育幼</a:t>
                      </a:r>
                      <a:endParaRPr dirty="0" kern="100" lang="zh-TW" sz="24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</a:tr>
              <a:tr h="134124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哺乳類</a:t>
                      </a:r>
                      <a:endParaRPr dirty="0" kern="100" lang="zh-TW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恆溫</a:t>
                      </a:r>
                      <a:endParaRPr dirty="0" kern="100" lang="zh-TW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肺</a:t>
                      </a:r>
                      <a:endParaRPr dirty="0" kern="100" lang="zh-TW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體內</a:t>
                      </a:r>
                      <a:endParaRPr dirty="0" kern="100" lang="zh-TW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胎生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(</a:t>
                      </a: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少個</a:t>
                      </a:r>
                      <a:r>
                        <a:rPr dirty="0" kern="100" lang="en-US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)</a:t>
                      </a:r>
                      <a:endParaRPr dirty="0" kern="100" lang="zh-TW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母血經胎盤及臍帶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輸送給胚胎</a:t>
                      </a:r>
                      <a:endParaRPr dirty="0" kern="100" lang="zh-TW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會哺乳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餵食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教求生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本領</a:t>
                      </a:r>
                      <a:endParaRPr dirty="0" kern="100" lang="zh-TW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鴨嘴獸、針鼴卵生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鴨嘴獸以腹部皮毛下乳腺分泌乳汁哺乳</a:t>
                      </a: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dirty="0" kern="100" lang="zh-TW" sz="2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FillTx/>
                          <a:latin charset="-120" panose="03000509000000000000" pitchFamily="65" typeface="標楷體"/>
                          <a:ea charset="-120" panose="03000509000000000000" pitchFamily="65" typeface="標楷體"/>
                        </a:rPr>
                        <a:t>鯨魚是水生哺乳類</a:t>
                      </a:r>
                      <a:endParaRPr dirty="0" kern="100" lang="zh-TW" sz="2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FillTx/>
                        <a:latin charset="-120" panose="03000509000000000000" pitchFamily="65" typeface="標楷體"/>
                        <a:ea charset="-120" panose="03000509000000000000" pitchFamily="65" typeface="標楷體"/>
                        <a:cs charset="0" panose="02020603050405020304" pitchFamily="18" typeface="Times New Roman"/>
                      </a:endParaRPr>
                    </a:p>
                  </a:txBody>
                  <a:tcPr anchor="ctr" marB="0" marL="56213" marR="56213" marT="0"/>
                </a:tc>
              </a:tr>
            </a:tbl>
          </a:graphicData>
        </a:graphic>
      </p:graphicFrame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672</Words>
  <Application>Microsoft Office PowerPoint</Application>
  <PresentationFormat>寬螢幕</PresentationFormat>
  <Paragraphs>220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動物繁殖</vt:lpstr>
      <vt:lpstr> </vt:lpstr>
      <vt:lpstr>求偶 一般由雄性使出渾身解數求偶。 雌性選擇基因好，健康，有能力生活者來繁殖。</vt:lpstr>
      <vt:lpstr>交配</vt:lpstr>
      <vt:lpstr>生殖方式</vt:lpstr>
      <vt:lpstr>卵 生</vt:lpstr>
      <vt:lpstr>胎 生</vt:lpstr>
      <vt:lpstr>育幼</vt:lpstr>
      <vt:lpstr>PowerPoint 簡報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動物繁殖</dc:title>
  <dc:creator>105學年使用</dc:creator>
  <cp:lastModifiedBy>Admin</cp:lastModifiedBy>
  <cp:revision>34</cp:revision>
  <dcterms:created xsi:type="dcterms:W3CDTF">2017-04-05T08:23:26Z</dcterms:created>
  <dcterms:modified xsi:type="dcterms:W3CDTF">2017-04-11T03:08:24Z</dcterms:modified>
</cp:coreProperties>
</file>