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304" r:id="rId3"/>
    <p:sldId id="452" r:id="rId4"/>
    <p:sldId id="453" r:id="rId5"/>
    <p:sldId id="454" r:id="rId6"/>
    <p:sldId id="455" r:id="rId7"/>
    <p:sldId id="456" r:id="rId8"/>
    <p:sldId id="457" r:id="rId9"/>
    <p:sldId id="458" r:id="rId10"/>
    <p:sldId id="459" r:id="rId11"/>
    <p:sldId id="460" r:id="rId12"/>
    <p:sldId id="461" r:id="rId13"/>
    <p:sldId id="462" r:id="rId14"/>
    <p:sldId id="375" r:id="rId15"/>
    <p:sldId id="413" r:id="rId16"/>
    <p:sldId id="414" r:id="rId17"/>
    <p:sldId id="449" r:id="rId18"/>
    <p:sldId id="451" r:id="rId19"/>
    <p:sldId id="450" r:id="rId20"/>
    <p:sldId id="415" r:id="rId21"/>
    <p:sldId id="441" r:id="rId22"/>
    <p:sldId id="412" r:id="rId23"/>
    <p:sldId id="443" r:id="rId24"/>
    <p:sldId id="444" r:id="rId25"/>
    <p:sldId id="445" r:id="rId26"/>
    <p:sldId id="446" r:id="rId27"/>
    <p:sldId id="447" r:id="rId28"/>
    <p:sldId id="463" r:id="rId29"/>
    <p:sldId id="464" r:id="rId30"/>
    <p:sldId id="305" r:id="rId31"/>
    <p:sldId id="423" r:id="rId32"/>
    <p:sldId id="424" r:id="rId33"/>
    <p:sldId id="425" r:id="rId34"/>
    <p:sldId id="426" r:id="rId35"/>
    <p:sldId id="427" r:id="rId36"/>
    <p:sldId id="428" r:id="rId37"/>
    <p:sldId id="429" r:id="rId38"/>
    <p:sldId id="430" r:id="rId39"/>
    <p:sldId id="431" r:id="rId40"/>
    <p:sldId id="404" r:id="rId41"/>
    <p:sldId id="346" r:id="rId42"/>
    <p:sldId id="421" r:id="rId43"/>
    <p:sldId id="349" r:id="rId44"/>
    <p:sldId id="422" r:id="rId45"/>
    <p:sldId id="417" r:id="rId46"/>
    <p:sldId id="419" r:id="rId47"/>
    <p:sldId id="418" r:id="rId48"/>
    <p:sldId id="416" r:id="rId49"/>
    <p:sldId id="420" r:id="rId5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7FB"/>
    <a:srgbClr val="DDF6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76" autoAdjust="0"/>
    <p:restoredTop sz="90974" autoAdjust="0"/>
  </p:normalViewPr>
  <p:slideViewPr>
    <p:cSldViewPr>
      <p:cViewPr>
        <p:scale>
          <a:sx n="50" d="100"/>
          <a:sy n="50" d="100"/>
        </p:scale>
        <p:origin x="1930" y="6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00" cy="36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DE5748-E245-404D-88E8-396A77A08A07}" type="datetimeFigureOut">
              <a:rPr lang="zh-TW" altLang="en-US" smtClean="0"/>
              <a:t>2021/6/12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5544BC-67F1-4AE1-9C44-B9BD548EB7F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1327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altLang="zh-TW" smtClean="0"/>
              <a:pPr/>
              <a:t>3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838449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3252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A758BF41-9F18-47DF-A61E-DD5B30D16710}" type="slidenum">
              <a:rPr kumimoji="0" lang="zh-TW" altLang="en-US" sz="1200" b="0">
                <a:solidFill>
                  <a:schemeClr val="tx1"/>
                </a:solidFill>
                <a:latin typeface="+mn-lt"/>
                <a:ea typeface="+mn-ea"/>
              </a:rPr>
              <a:pPr algn="r">
                <a:defRPr/>
              </a:pPr>
              <a:t>4</a:t>
            </a:fld>
            <a:endParaRPr kumimoji="0" lang="zh-TW" altLang="en-US" sz="1200" b="0">
              <a:solidFill>
                <a:schemeClr val="tx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25813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altLang="zh-TW" smtClean="0"/>
              <a:pPr/>
              <a:t>6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801164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544BC-67F1-4AE1-9C44-B9BD548EB7FE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2287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544BC-67F1-4AE1-9C44-B9BD548EB7FE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3037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544BC-67F1-4AE1-9C44-B9BD548EB7FE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7542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4DBA3B0-22DC-46E7-A073-209B9DEBB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5813576-011B-453C-8D6C-A88B78C9D9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85E77BF-7816-4698-8BCA-B7FC807CF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1AF7FB7-EDEB-423D-B928-2F425E729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8FF347C-198C-4239-AE73-A9EAAC071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116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7AE8F7-7DBF-4006-94E4-ADDB183DD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9C63D56-3516-4F5D-A950-EBEF1648D4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2963403-30F6-4F21-8E79-378349AAE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999F1A3-CB2D-4FEE-8EB5-BADF96382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691581A-4A9D-4D97-B7F9-DB2A9ECA8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2234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8CE5BB5D-335A-4438-BBD0-1E656CAD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10560FF-B85A-4FC4-B72E-47A5A4F50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863CFF4-55E4-4BB6-A86B-AF4ED388C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AE9C3FE-7322-4356-8219-237B68212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1A8ECD1-114C-4249-9606-20778FE0F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0532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相簿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9550400" y="137160"/>
            <a:ext cx="304800" cy="525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800"/>
          </a:p>
        </p:txBody>
      </p:sp>
      <p:sp>
        <p:nvSpPr>
          <p:cNvPr id="15" name="Rectangle 14"/>
          <p:cNvSpPr/>
          <p:nvPr userDrawn="1"/>
        </p:nvSpPr>
        <p:spPr>
          <a:xfrm>
            <a:off x="9956800" y="133350"/>
            <a:ext cx="1930400" cy="5257800"/>
          </a:xfrm>
          <a:prstGeom prst="rect">
            <a:avLst/>
          </a:prstGeom>
          <a:solidFill>
            <a:schemeClr val="accent3"/>
          </a:soli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80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5467350"/>
            <a:ext cx="11563928" cy="1238250"/>
          </a:xfrm>
          <a:solidFill>
            <a:schemeClr val="accent1"/>
          </a:solidFill>
        </p:spPr>
        <p:txBody>
          <a:bodyPr vert="horz" anchor="ctr">
            <a:noAutofit/>
          </a:bodyPr>
          <a:lstStyle>
            <a:lvl1pPr marL="0" indent="0" algn="l" eaLnBrk="1" latinLnBrk="0" hangingPunct="1">
              <a:buFontTx/>
              <a:buNone/>
              <a:defRPr kumimoji="1" lang="zh-TW" sz="4800" baseline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1" lang="zh-TW"/>
              <a:t>按一下以新增相簿標題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304800" y="152400"/>
            <a:ext cx="9144000" cy="5239512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/>
          <a:lstStyle>
            <a:lvl1pPr marL="342900" indent="-342900" algn="ctr" rtl="0" eaLnBrk="1" latinLnBrk="0" hangingPunct="1">
              <a:spcBef>
                <a:spcPct val="20000"/>
              </a:spcBef>
              <a:defRPr kumimoji="1" lang="zh-TW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zh-TW" altLang="en-US" smtClean="0"/>
              <a:t>按一下圖示以新增圖片</a:t>
            </a:r>
            <a:endParaRPr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1" lang="en-US" altLang="zh-TW">
                <a:solidFill>
                  <a:schemeClr val="bg1"/>
                </a:solidFill>
              </a:rPr>
              <a:pPr algn="r"/>
              <a:t>6/12/2021</a:t>
            </a:fld>
            <a:endParaRPr kumimoji="1" lang="zh-TW"/>
          </a:p>
        </p:txBody>
      </p:sp>
      <p:sp>
        <p:nvSpPr>
          <p:cNvPr id="13" name="Rectangle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A4431D5-1B33-458B-8AFD-CECCB0FA18CB}" type="slidenum">
              <a:rPr kumimoji="1" lang="zh-TW">
                <a:solidFill>
                  <a:schemeClr val="bg1"/>
                </a:solidFill>
              </a:rPr>
              <a:pPr/>
              <a:t>‹#›</a:t>
            </a:fld>
            <a:endParaRPr kumimoji="1" lang="zh-TW"/>
          </a:p>
        </p:txBody>
      </p:sp>
      <p:sp>
        <p:nvSpPr>
          <p:cNvPr id="14" name="Rectangle 13"/>
          <p:cNvSpPr>
            <a:spLocks noGrp="1"/>
          </p:cNvSpPr>
          <p:nvPr>
            <p:ph type="ftr" sz="quarter" idx="14"/>
          </p:nvPr>
        </p:nvSpPr>
        <p:spPr>
          <a:xfrm rot="16200000">
            <a:off x="10217150" y="3638024"/>
            <a:ext cx="2933700" cy="486833"/>
          </a:xfrm>
        </p:spPr>
        <p:txBody>
          <a:bodyPr/>
          <a:lstStyle/>
          <a:p>
            <a:endParaRPr kumimoji="1" lang="zh-TW"/>
          </a:p>
        </p:txBody>
      </p:sp>
      <p:sp>
        <p:nvSpPr>
          <p:cNvPr id="18" name="Rectangle 17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8026400" y="2082800"/>
            <a:ext cx="5181600" cy="1320800"/>
          </a:xfrm>
        </p:spPr>
        <p:txBody>
          <a:bodyPr/>
          <a:lstStyle>
            <a:lvl1pPr marL="0" indent="0" algn="r" eaLnBrk="1" latinLnBrk="0" hangingPunct="1">
              <a:buNone/>
              <a:defRPr kumimoji="1" lang="zh-TW" sz="2000">
                <a:solidFill>
                  <a:srgbClr val="FFFFFF"/>
                </a:solidFill>
              </a:defRPr>
            </a:lvl1pPr>
          </a:lstStyle>
          <a:p>
            <a:pPr lvl="0"/>
            <a:r>
              <a:rPr kumimoji="1" lang="zh-TW"/>
              <a:t>按一下以新增日期或詳細資料</a:t>
            </a:r>
          </a:p>
        </p:txBody>
      </p:sp>
    </p:spTree>
    <p:extLst>
      <p:ext uri="{BB962C8B-B14F-4D97-AF65-F5344CB8AC3E}">
        <p14:creationId xmlns:p14="http://schemas.microsoft.com/office/powerpoint/2010/main" val="2771014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直式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0"/>
          </p:nvPr>
        </p:nvSpPr>
        <p:spPr>
          <a:xfrm>
            <a:off x="406400" y="228600"/>
            <a:ext cx="6339840" cy="63246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eaLnBrk="1" latinLnBrk="0" hangingPunct="1">
              <a:spcBef>
                <a:spcPct val="20000"/>
              </a:spcBef>
              <a:defRPr kumimoji="1" lang="zh-TW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zh-TW" altLang="en-US" smtClean="0"/>
              <a:t>按一下圖示以新增圖片</a:t>
            </a:r>
            <a:endParaRPr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6807200" y="228600"/>
            <a:ext cx="4267200" cy="3810000"/>
          </a:xfrm>
        </p:spPr>
        <p:txBody>
          <a:bodyPr tIns="91440" bIns="91440" anchor="t"/>
          <a:lstStyle>
            <a:lvl1pPr marL="0" marR="0" indent="0" algn="l" eaLnBrk="1" latinLnBrk="0" hangingPunct="1">
              <a:buFontTx/>
              <a:buNone/>
              <a:defRPr kumimoji="1" lang="zh-TW" sz="2000"/>
            </a:lvl1pPr>
            <a:extLst/>
          </a:lstStyle>
          <a:p>
            <a:pPr lvl="0"/>
            <a:r>
              <a:rPr kumimoji="1" lang="zh-TW"/>
              <a:t>按一下以新增標題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1" lang="en-US" altLang="zh-TW">
                <a:solidFill>
                  <a:schemeClr val="bg1"/>
                </a:solidFill>
              </a:rPr>
              <a:pPr algn="r"/>
              <a:t>6/12/2021</a:t>
            </a:fld>
            <a:endParaRPr kumimoji="1" lang="zh-TW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A4431D5-1B33-458B-8AFD-CECCB0FA18CB}" type="slidenum">
              <a:rPr kumimoji="1" lang="zh-TW">
                <a:solidFill>
                  <a:srgbClr val="FFFFFF"/>
                </a:solidFill>
              </a:rPr>
              <a:pPr/>
              <a:t>‹#›</a:t>
            </a:fld>
            <a:endParaRPr kumimoji="1" lang="zh-TW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kumimoji="1" lang="zh-TW"/>
          </a:p>
        </p:txBody>
      </p:sp>
    </p:spTree>
    <p:extLst>
      <p:ext uri="{BB962C8B-B14F-4D97-AF65-F5344CB8AC3E}">
        <p14:creationId xmlns:p14="http://schemas.microsoft.com/office/powerpoint/2010/main" val="6325252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6F4751D-254F-4A09-A3EC-3A17D1100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87B7779-654F-4347-8915-8E44B7E91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E1B1BB6-0647-4A3F-A7E5-B9CAA4B52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7009374-5552-4FF9-86A8-E48A3345F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11E48B7-3D1D-44DD-8F9A-27FB7C31B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0842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C8DB42-7CF5-4002-B785-33000A824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17A3B52-5DBA-4464-AD8B-58B5FDEEF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00A79E7-92A1-4178-8DCC-CF5D04D5F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28E800A-DDCC-4C5B-B09F-F7C854E7E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3CFB201-A6CC-4F44-AC48-F9ECABAEC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9796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8DAE9D-EE72-415C-8D16-C8EA6177B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E414E11-F8DA-48D5-9E9A-B799D4CCB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FE5935A-792D-4627-83F4-06B37E1346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A47716C-F755-4AD6-B120-436C1B227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2021/6/12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1C13C40-EEAA-47CF-9AA8-CEC2469BC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5771E85-9805-4B4B-873C-21CFDA666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287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93BC613-CD7C-42C1-AE9C-4C1E74729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27B632B-A256-4627-87BC-565F6B291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627D0F8-807E-4A9E-941F-001EB9134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E313ED8-A8EA-4749-AC94-9CB2BB6CDA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16486B4-0B4D-4787-86FB-FABEC298D3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8E60EA5C-5215-4649-974E-DD8C6D03B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2021/6/12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1629D4A-08D9-46CF-8FFC-00E341930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AC70DEA-69D7-4B26-8E1E-A799BCB0B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3915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182A61-960A-40CE-B955-5E0B544A1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09BDC6D-50A2-48B8-9E01-279642D7E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2021/6/12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1B78103-12D5-426D-8CD4-35C3988AA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3417F8B-D0CF-45DC-81DA-1AA2DDDBC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7157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402DDD6-37E6-4BF2-ACEA-38DBC8362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2021/6/12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E1E0582-0B84-481B-B2A9-3F8792363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2A6CAC6-9BC1-4953-9301-C18649C35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5205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B89499-2884-45AB-BF2D-645BDA7B8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3D14ADD-8E9E-4A61-B180-6CEFEE45C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DF96DE6-3195-42DD-926D-E12B0AD3E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C184D41-9F0C-42C2-AB14-5AA77291C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2021/6/12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938C9D0-8598-4767-9A21-266F14C4D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0627670-2F58-4815-AC81-F1DBBFC8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5259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620F6C-6A96-4C12-A478-DA2A32168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46FFBBF4-7E29-4A20-B6A2-88D64872D6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73A5B44-C1D6-4381-B765-0D15FD9753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D0E1002-FB0B-49E8-A26F-E5903B5D3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2021/6/12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27B96E7-FF35-4EA4-A5DD-E9032B2CB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42E026C-930F-4E51-89E2-F1123BC4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2341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4F90A392-EA64-4091-AA58-107253DA2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1CE5007-6ACF-4A79-A8BE-B99A2744E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DA684EE-3F9E-4248-879C-53CD0E7AC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649AF-03EC-4D72-ADE4-F37F09877F92}" type="datetimeFigureOut">
              <a:rPr lang="zh-TW" altLang="en-US" smtClean="0"/>
              <a:t>2021/6/12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6C86F23-B053-4D5E-AE6F-3DF62B3296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9FB2C78-5FCA-4A18-898F-A7A3D2C88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3449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news.ltn.com.tw/photo/focus/paper/238509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&#28187;&#30899;&#25239;&#26262;&#21270;%20-%20&#33290;&#34915;&#22238;&#25910;.mp4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2KrqsUirP0" TargetMode="External"/><Relationship Id="rId2" Type="http://schemas.openxmlformats.org/officeDocument/2006/relationships/hyperlink" Target="https://www.youtube.com/watch?v=E9WY-LXIdF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oSY4p76DneM&amp;t=90s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D04wJxLMpQ" TargetMode="External"/><Relationship Id="rId2" Type="http://schemas.openxmlformats.org/officeDocument/2006/relationships/hyperlink" Target="https://www.youtube.com/watch?v=h4s6p8hPRq0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EgoMaQb6hoU" TargetMode="External"/><Relationship Id="rId4" Type="http://schemas.openxmlformats.org/officeDocument/2006/relationships/hyperlink" Target="https://www.youtube.com/watch?v=NIOnR8CqvsE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-1.mp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zQ188iDH_0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&#26928;&#27580;&#20570;&#24067;&#26009;%20&#25552;&#29001;&#27963;&#24615;&#30899;&#35069;&#29872;&#20445;&#34915;.mp4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youtube.com/watch?v=ci-fGiIGac0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550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</a:t>
            </a:r>
            <a:r>
              <a:rPr lang="en-US" altLang="zh-TW" sz="11500" b="1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0615 </a:t>
            </a: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7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一東興國際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三國語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四國語</a:t>
            </a:r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/>
            </a:r>
            <a:b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六跨閱視界</a:t>
            </a:r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(</a:t>
            </a: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閱讀</a:t>
            </a:r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)</a:t>
            </a: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七健康</a:t>
            </a:r>
          </a:p>
          <a:p>
            <a:pPr>
              <a:lnSpc>
                <a:spcPct val="120000"/>
              </a:lnSpc>
            </a:pP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28907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全球第一個織品生產履歷回溯卡，上面清楚標示了環保節能統計數字，以及產品的製程與日期。（記者楊久瑩攝）">
            <a:hlinkClick r:id="rId2"/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1" b="23077"/>
          <a:stretch/>
        </p:blipFill>
        <p:spPr bwMode="auto">
          <a:xfrm>
            <a:off x="3503712" y="3200"/>
            <a:ext cx="5184576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矩形 4"/>
          <p:cNvSpPr/>
          <p:nvPr/>
        </p:nvSpPr>
        <p:spPr>
          <a:xfrm>
            <a:off x="1883532" y="2492896"/>
            <a:ext cx="84249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4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「這件衣服，是從慈濟環保回收站</a:t>
            </a:r>
            <a:endParaRPr lang="en-US" altLang="zh-TW" sz="24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zh-TW" sz="24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回收</a:t>
            </a:r>
            <a:r>
              <a:rPr lang="zh-TW" altLang="zh-TW" sz="2400" dirty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去年</a:t>
            </a:r>
            <a:r>
              <a:rPr lang="en-US" altLang="zh-TW" sz="2400" dirty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3</a:t>
            </a:r>
            <a:r>
              <a:rPr lang="zh-TW" altLang="zh-TW" sz="2400" dirty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月</a:t>
            </a:r>
            <a:r>
              <a:rPr lang="en-US" altLang="zh-TW" sz="2400" dirty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12</a:t>
            </a:r>
            <a:r>
              <a:rPr lang="zh-TW" altLang="zh-TW" sz="2400" dirty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日</a:t>
            </a:r>
            <a:r>
              <a:rPr lang="zh-TW" altLang="zh-TW" sz="24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的</a:t>
            </a:r>
            <a:r>
              <a:rPr lang="en-US" altLang="zh-TW" sz="2400" dirty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6</a:t>
            </a:r>
            <a:r>
              <a:rPr lang="zh-TW" altLang="zh-TW" sz="2400" dirty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支寶特瓶</a:t>
            </a:r>
            <a:r>
              <a:rPr lang="zh-TW" altLang="zh-TW" sz="24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做的，</a:t>
            </a:r>
            <a:endParaRPr lang="en-US" altLang="zh-TW" sz="24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zh-TW" sz="24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去年</a:t>
            </a:r>
            <a:r>
              <a:rPr lang="en-US" altLang="zh-TW" sz="2400" dirty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8</a:t>
            </a:r>
            <a:r>
              <a:rPr lang="zh-TW" altLang="zh-TW" sz="2400" dirty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月織成大愛紗</a:t>
            </a:r>
            <a:r>
              <a:rPr lang="zh-TW" altLang="zh-TW" sz="24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，</a:t>
            </a:r>
            <a:r>
              <a:rPr lang="en-US" altLang="zh-TW" sz="2400" dirty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9</a:t>
            </a:r>
            <a:r>
              <a:rPr lang="zh-TW" altLang="zh-TW" sz="2400" dirty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月織成布</a:t>
            </a:r>
            <a:r>
              <a:rPr lang="zh-TW" altLang="zh-TW" sz="24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，</a:t>
            </a:r>
            <a:endParaRPr lang="en-US" altLang="zh-TW" sz="24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zh-TW" sz="24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今年</a:t>
            </a:r>
            <a:r>
              <a:rPr lang="en-US" altLang="zh-TW" sz="2400" dirty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1</a:t>
            </a:r>
            <a:r>
              <a:rPr lang="zh-TW" altLang="zh-TW" sz="2400" dirty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月做成衣服</a:t>
            </a:r>
            <a:r>
              <a:rPr lang="zh-TW" altLang="zh-TW" sz="24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。</a:t>
            </a:r>
            <a:endParaRPr lang="en-US" altLang="zh-TW" sz="24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zh-TW" sz="24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穿上這件衣服，你一共替地球</a:t>
            </a:r>
            <a:endParaRPr lang="en-US" altLang="zh-TW" sz="24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zh-TW" sz="2400" dirty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減碳</a:t>
            </a:r>
            <a:r>
              <a:rPr lang="en-US" altLang="zh-TW" sz="2400" dirty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145</a:t>
            </a:r>
            <a:r>
              <a:rPr lang="zh-TW" altLang="zh-TW" sz="2400" dirty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公克、省油</a:t>
            </a:r>
            <a:r>
              <a:rPr lang="en-US" altLang="zh-TW" sz="2400" dirty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3</a:t>
            </a:r>
            <a:r>
              <a:rPr lang="zh-TW" altLang="zh-TW" sz="2400" dirty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西西、省水</a:t>
            </a:r>
            <a:r>
              <a:rPr lang="en-US" altLang="zh-TW" sz="2400" dirty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510</a:t>
            </a:r>
            <a:r>
              <a:rPr lang="zh-TW" altLang="zh-TW" sz="2400" dirty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西西</a:t>
            </a:r>
            <a:r>
              <a:rPr lang="zh-TW" altLang="zh-TW" sz="24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！」</a:t>
            </a:r>
          </a:p>
          <a:p>
            <a:r>
              <a:rPr lang="zh-TW" altLang="zh-TW" sz="24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「好開心，回收的寶特瓶</a:t>
            </a:r>
            <a:endParaRPr lang="en-US" altLang="zh-TW" sz="24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zh-TW" sz="24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可以再變成有用的衣服，</a:t>
            </a:r>
            <a:endParaRPr lang="en-US" altLang="zh-TW" sz="24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zh-TW" sz="24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連製衣過程一共減多少碳都算得出來！」、</a:t>
            </a:r>
            <a:endParaRPr lang="en-US" altLang="zh-TW" sz="24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zh-TW" sz="24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「沒想到，衣服吊牌也可以寫日記！」</a:t>
            </a:r>
          </a:p>
        </p:txBody>
      </p:sp>
    </p:spTree>
    <p:extLst>
      <p:ext uri="{BB962C8B-B14F-4D97-AF65-F5344CB8AC3E}">
        <p14:creationId xmlns:p14="http://schemas.microsoft.com/office/powerpoint/2010/main" val="355939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6000" y="189000"/>
            <a:ext cx="11520000" cy="903875"/>
          </a:xfrm>
        </p:spPr>
        <p:txBody>
          <a:bodyPr/>
          <a:lstStyle/>
          <a:p>
            <a:pPr algn="ctr"/>
            <a:r>
              <a:rPr lang="zh-TW" altLang="en-US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舊衣再利用</a:t>
            </a:r>
            <a:endParaRPr lang="zh-TW" altLang="en-US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  <p:pic>
        <p:nvPicPr>
          <p:cNvPr id="3074" name="Picture 2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/>
          <a:srcRect l="1464" t="11996" r="3832" b="19101"/>
          <a:stretch/>
        </p:blipFill>
        <p:spPr bwMode="auto">
          <a:xfrm>
            <a:off x="1776000" y="1092875"/>
            <a:ext cx="8640000" cy="557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8092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6000" y="549000"/>
            <a:ext cx="5400000" cy="1690688"/>
          </a:xfrm>
        </p:spPr>
        <p:txBody>
          <a:bodyPr>
            <a:noAutofit/>
          </a:bodyPr>
          <a:lstStyle/>
          <a:p>
            <a:pPr algn="ctr"/>
            <a:r>
              <a:rPr lang="zh-TW" altLang="en-US" sz="36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舊衣除了送人外</a:t>
            </a:r>
            <a:r>
              <a:rPr lang="en-US" altLang="zh-TW" sz="36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/>
            </a:r>
            <a:br>
              <a:rPr lang="en-US" altLang="zh-TW" sz="36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zh-TW" altLang="en-US" sz="36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還可以做些什麼</a:t>
            </a:r>
          </a:p>
        </p:txBody>
      </p:sp>
      <p:pic>
        <p:nvPicPr>
          <p:cNvPr id="2054" name="Picture 6" descr="育兒創意妙招-舊衣再利用續篇- 幼心房Kidsli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000" y="2928479"/>
            <a:ext cx="6096000" cy="37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時尚創意讓舊衣再生| 要聞| 人間福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00" y="2928479"/>
            <a:ext cx="4619788" cy="346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破舊牛仔褲化身低碳盆栽回收舊衣再利用| 指傳媒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000" y="118112"/>
            <a:ext cx="3936000" cy="262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36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6000" y="0"/>
            <a:ext cx="11520000" cy="1143000"/>
          </a:xfrm>
        </p:spPr>
        <p:txBody>
          <a:bodyPr>
            <a:normAutofit/>
          </a:bodyPr>
          <a:lstStyle/>
          <a:p>
            <a:pPr algn="ctr"/>
            <a:r>
              <a:rPr lang="zh-TW" altLang="en-US" sz="36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不讓衣物變成萬年垃級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495600" y="1340768"/>
            <a:ext cx="7211144" cy="51845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天然環保纖維材質做成的衣物</a:t>
            </a:r>
            <a:endParaRPr lang="en-US" altLang="zh-TW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可在土壤中</a:t>
            </a:r>
            <a:r>
              <a:rPr lang="zh-TW" altLang="en-US" dirty="0">
                <a:solidFill>
                  <a:srgbClr val="00B05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自然分解</a:t>
            </a:r>
            <a:r>
              <a:rPr lang="zh-TW" altLang="en-US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、零汙染</a:t>
            </a:r>
            <a:endParaRPr lang="en-US" altLang="zh-TW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竹子的生長󠇡期短，</a:t>
            </a:r>
            <a:endParaRPr lang="en-US" altLang="zh-TW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能快速生長󠇡及更新，</a:t>
            </a:r>
            <a:endParaRPr lang="en-US" altLang="zh-TW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可替代棉花的資源</a:t>
            </a:r>
          </a:p>
          <a:p>
            <a:pPr marL="0" indent="0">
              <a:buNone/>
            </a:pPr>
            <a:r>
              <a:rPr lang="zh-TW" altLang="en-US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以玉米、小麥等</a:t>
            </a:r>
            <a:endParaRPr lang="en-US" altLang="zh-TW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可循環再生的農作物資源中</a:t>
            </a:r>
            <a:endParaRPr lang="en-US" altLang="zh-TW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提煉出的玉米纖維</a:t>
            </a:r>
            <a:endParaRPr lang="en-US" altLang="zh-TW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也是可完全生物分解的材料</a:t>
            </a:r>
            <a:endParaRPr lang="en-US" altLang="zh-TW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極具環保特性</a:t>
            </a:r>
          </a:p>
          <a:p>
            <a:endParaRPr lang="zh-TW" altLang="en-US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0071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550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</a:t>
            </a:r>
            <a:r>
              <a:rPr lang="en-US" altLang="zh-TW" sz="11500" b="1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0615 </a:t>
            </a: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70000"/>
              </a:lnSpc>
            </a:pP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一東興國際</a:t>
            </a:r>
            <a:endParaRPr lang="en-US" altLang="zh-TW" sz="11500" b="1" dirty="0">
              <a:solidFill>
                <a:schemeClr val="tx2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三國語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</a:t>
            </a: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四國語</a:t>
            </a:r>
            <a:r>
              <a:rPr lang="en-US" altLang="zh-TW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/>
            </a:r>
            <a:br>
              <a:rPr lang="en-US" altLang="zh-TW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六跨閱視界</a:t>
            </a:r>
            <a:r>
              <a:rPr lang="en-US" altLang="zh-TW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(</a:t>
            </a: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閱讀</a:t>
            </a:r>
            <a:r>
              <a:rPr lang="en-US" altLang="zh-TW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)</a:t>
            </a: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七健康</a:t>
            </a:r>
          </a:p>
          <a:p>
            <a:pPr>
              <a:lnSpc>
                <a:spcPct val="120000"/>
              </a:lnSpc>
            </a:pP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7662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0" y="361650"/>
            <a:ext cx="12168000" cy="613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2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322" y="18000"/>
            <a:ext cx="6783355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79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275" y="261937"/>
            <a:ext cx="3467100" cy="633412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000" y="233362"/>
            <a:ext cx="4105275" cy="639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4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769518" y="252716"/>
            <a:ext cx="11325225" cy="6419850"/>
            <a:chOff x="769518" y="252716"/>
            <a:chExt cx="11325225" cy="6419850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65143" y="271766"/>
              <a:ext cx="4181475" cy="6381750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9518" y="271766"/>
              <a:ext cx="3095625" cy="6400800"/>
            </a:xfrm>
            <a:prstGeom prst="rect">
              <a:avLst/>
            </a:prstGeom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46618" y="252716"/>
              <a:ext cx="4048125" cy="6391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3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404346" y="170837"/>
            <a:ext cx="11383635" cy="6372225"/>
            <a:chOff x="503325" y="170837"/>
            <a:chExt cx="11383635" cy="6372225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6000" y="189000"/>
              <a:ext cx="9030960" cy="6354062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3325" y="170837"/>
              <a:ext cx="2352675" cy="6372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525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550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</a:t>
            </a:r>
            <a:r>
              <a:rPr lang="en-US" altLang="zh-TW" sz="11500" b="1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0615 </a:t>
            </a:r>
            <a:r>
              <a:rPr lang="zh-TW" altLang="en-US" sz="11500" b="1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7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一東興國際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</a:t>
            </a: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三國語</a:t>
            </a:r>
            <a:endParaRPr lang="en-US" altLang="zh-TW" sz="11500" b="1" dirty="0">
              <a:solidFill>
                <a:schemeClr val="tx2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四國語</a:t>
            </a:r>
            <a:r>
              <a:rPr lang="en-US" altLang="zh-TW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/>
            </a:r>
            <a:br>
              <a:rPr lang="en-US" altLang="zh-TW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六跨閱視界</a:t>
            </a:r>
            <a:r>
              <a:rPr lang="en-US" altLang="zh-TW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(</a:t>
            </a: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閱讀</a:t>
            </a:r>
            <a:r>
              <a:rPr lang="en-US" altLang="zh-TW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)</a:t>
            </a: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七健康</a:t>
            </a:r>
          </a:p>
          <a:p>
            <a:pPr>
              <a:lnSpc>
                <a:spcPct val="120000"/>
              </a:lnSpc>
            </a:pP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91323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7BA7652D-E812-4AB4-ABAA-52B9DFFB3A18}"/>
              </a:ext>
            </a:extLst>
          </p:cNvPr>
          <p:cNvSpPr txBox="1"/>
          <p:nvPr/>
        </p:nvSpPr>
        <p:spPr>
          <a:xfrm>
            <a:off x="696000" y="1269000"/>
            <a:ext cx="10788161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參考動畫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：獅子󠇡與老鼠</a:t>
            </a:r>
          </a:p>
          <a:p>
            <a:r>
              <a:rPr lang="en-US" altLang="zh-TW" dirty="0" smtClean="0">
                <a:hlinkClick r:id="rId2"/>
              </a:rPr>
              <a:t>https</a:t>
            </a:r>
            <a:r>
              <a:rPr lang="en-US" altLang="zh-TW" dirty="0">
                <a:hlinkClick r:id="rId2"/>
              </a:rPr>
              <a:t>://www.youtube.com/watch?v=E9WY-LXIdF0</a:t>
            </a:r>
            <a:endParaRPr lang="en-US" altLang="zh-TW" dirty="0"/>
          </a:p>
          <a:p>
            <a:endParaRPr lang="en-US" altLang="zh-TW" sz="32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參考動畫：</a:t>
            </a:r>
            <a:r>
              <a:rPr lang="en-US" altLang="zh-TW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The Lion and the Mouse</a:t>
            </a:r>
            <a:br>
              <a:rPr lang="en-US" altLang="zh-TW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en-US" altLang="zh-TW" dirty="0">
                <a:hlinkClick r:id="rId3"/>
              </a:rPr>
              <a:t>https://</a:t>
            </a:r>
            <a:r>
              <a:rPr lang="en-US" altLang="zh-TW" dirty="0" smtClean="0">
                <a:hlinkClick r:id="rId3"/>
              </a:rPr>
              <a:t>www.youtube.com/watch?v=O2KrqsUirP0</a:t>
            </a:r>
            <a:endParaRPr lang="en-US" altLang="zh-TW" dirty="0" smtClean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動畫：</a:t>
            </a:r>
            <a:r>
              <a:rPr lang="en-US" altLang="zh-TW" sz="3200" dirty="0"/>
              <a:t>Read aloud video of The Lion and the Mouse.</a:t>
            </a:r>
          </a:p>
          <a:p>
            <a:r>
              <a:rPr lang="en-US" altLang="zh-TW" dirty="0" smtClean="0">
                <a:hlinkClick r:id="rId4"/>
              </a:rPr>
              <a:t>https</a:t>
            </a:r>
            <a:r>
              <a:rPr lang="en-US" altLang="zh-TW" dirty="0">
                <a:hlinkClick r:id="rId4"/>
              </a:rPr>
              <a:t>://</a:t>
            </a:r>
            <a:r>
              <a:rPr lang="en-US" altLang="zh-TW" dirty="0" smtClean="0">
                <a:hlinkClick r:id="rId4"/>
              </a:rPr>
              <a:t>www.youtube.com/watch?v=oSY4p76DneM&amp;t=90s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405308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2" y="617096"/>
            <a:ext cx="12168000" cy="560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48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550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</a:t>
            </a:r>
            <a:r>
              <a:rPr lang="en-US" altLang="zh-TW" sz="11500" b="1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0615 </a:t>
            </a: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70000"/>
              </a:lnSpc>
            </a:pP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一東興國際</a:t>
            </a:r>
            <a:endParaRPr lang="en-US" altLang="zh-TW" sz="11500" b="1" dirty="0">
              <a:solidFill>
                <a:schemeClr val="tx2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</a:t>
            </a: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三國語</a:t>
            </a:r>
            <a:endParaRPr lang="en-US" altLang="zh-TW" sz="11500" b="1" dirty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四國語</a:t>
            </a:r>
            <a:r>
              <a:rPr lang="en-US" altLang="zh-TW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/>
            </a:r>
            <a:br>
              <a:rPr lang="en-US" altLang="zh-TW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六跨閱視界</a:t>
            </a:r>
            <a:r>
              <a:rPr lang="en-US" altLang="zh-TW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(</a:t>
            </a: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閱讀</a:t>
            </a:r>
            <a:r>
              <a:rPr lang="en-US" altLang="zh-TW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)</a:t>
            </a: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七健康</a:t>
            </a:r>
          </a:p>
          <a:p>
            <a:pPr>
              <a:lnSpc>
                <a:spcPct val="120000"/>
              </a:lnSpc>
            </a:pP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06165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699" y="909000"/>
            <a:ext cx="6535301" cy="5040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909000"/>
            <a:ext cx="4168421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0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175" y="261937"/>
            <a:ext cx="7105650" cy="63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3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562" y="261937"/>
            <a:ext cx="8524875" cy="63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0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287" y="257175"/>
            <a:ext cx="8353425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6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087" y="238125"/>
            <a:ext cx="9267825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2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6693" t="4505" r="8661" b="11505"/>
          <a:stretch/>
        </p:blipFill>
        <p:spPr>
          <a:xfrm>
            <a:off x="15240" y="30480"/>
            <a:ext cx="12168000" cy="679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897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6693" t="4505" r="8661" b="11505"/>
          <a:stretch/>
        </p:blipFill>
        <p:spPr>
          <a:xfrm>
            <a:off x="13560" y="30480"/>
            <a:ext cx="12168000" cy="679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67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altLang="en-US" dirty="0" smtClean="0">
                <a:latin typeface="書法中楷（注音一）" pitchFamily="49" charset="-120"/>
                <a:ea typeface="書法中楷（注音一）" pitchFamily="49" charset="-120"/>
              </a:rPr>
              <a:t>符合環保的衣</a:t>
            </a:r>
            <a:r>
              <a:rPr altLang="en-US" dirty="0" smtClean="0">
                <a:latin typeface="書法中楷（破音三）" pitchFamily="49" charset="-120"/>
                <a:ea typeface="書法中楷（破音三）" pitchFamily="49" charset="-120"/>
              </a:rPr>
              <a:t>著</a:t>
            </a:r>
            <a:endParaRPr lang="zh-TW" dirty="0">
              <a:latin typeface="書法中楷（破音三）" pitchFamily="49" charset="-120"/>
              <a:ea typeface="書法中楷（破音三）" pitchFamily="49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0126514" y="466690"/>
            <a:ext cx="1661993" cy="50006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地球只有一󠇡個󠇡</a:t>
            </a: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我們要讓未來更美麗</a:t>
            </a:r>
          </a:p>
        </p:txBody>
      </p:sp>
      <p:pic>
        <p:nvPicPr>
          <p:cNvPr id="12290" name="Picture 2" descr="http://camera.chinatimes.com/newsphoto/2010-06-10/clipping/A04A00_T_01_02.JPG"/>
          <p:cNvPicPr>
            <a:picLocks noGrp="1" noChangeAspect="1" noChangeArrowheads="1"/>
          </p:cNvPicPr>
          <p:nvPr>
            <p:ph type="pic" sz="quarter" idx="11"/>
          </p:nvPr>
        </p:nvPicPr>
        <p:blipFill rotWithShape="1">
          <a:blip r:embed="rId3" cstate="print"/>
          <a:srcRect l="304" r="304" b="16851"/>
          <a:stretch/>
        </p:blipFill>
        <p:spPr bwMode="auto">
          <a:xfrm>
            <a:off x="304800" y="152400"/>
            <a:ext cx="9144000" cy="5076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46547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550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</a:t>
            </a:r>
            <a:r>
              <a:rPr lang="en-US" altLang="zh-TW" sz="11500" b="1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0615 </a:t>
            </a:r>
            <a:r>
              <a:rPr lang="zh-TW" altLang="en-US" sz="11500" b="1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7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</a:t>
            </a: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一東興國際</a:t>
            </a:r>
            <a:endParaRPr lang="en-US" altLang="zh-TW" sz="11500" b="1" dirty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三國語</a:t>
            </a:r>
            <a:endParaRPr lang="en-US" altLang="zh-TW" sz="11500" b="1" dirty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四國語</a:t>
            </a:r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/>
            </a:r>
            <a:b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六跨閱視界</a:t>
            </a:r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(</a:t>
            </a: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閱讀</a:t>
            </a:r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)</a:t>
            </a: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chemeClr val="tx2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</a:t>
            </a: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七健康</a:t>
            </a:r>
          </a:p>
          <a:p>
            <a:pPr>
              <a:lnSpc>
                <a:spcPct val="120000"/>
              </a:lnSpc>
            </a:pP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9597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0" y="15903"/>
            <a:ext cx="12160000" cy="6840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456000" y="6309000"/>
            <a:ext cx="5720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Open Sans" panose="020B0606030504020204" pitchFamily="34" charset="0"/>
              </a:rPr>
              <a:t>本文由</a:t>
            </a:r>
            <a:r>
              <a:rPr lang="en-US" altLang="zh-TW" sz="2000" b="1" dirty="0">
                <a:solidFill>
                  <a:schemeClr val="bg1"/>
                </a:solidFill>
                <a:latin typeface="Open Sans" panose="020B0606030504020204" pitchFamily="34" charset="0"/>
              </a:rPr>
              <a:t>【</a:t>
            </a:r>
            <a:r>
              <a:rPr lang="zh-TW" altLang="en-US" sz="2000" b="1" dirty="0">
                <a:solidFill>
                  <a:schemeClr val="bg1"/>
                </a:solidFill>
                <a:latin typeface="Open Sans" panose="020B0606030504020204" pitchFamily="34" charset="0"/>
              </a:rPr>
              <a:t>北京服裝學院藝術設計學院</a:t>
            </a:r>
            <a:r>
              <a:rPr lang="en-US" altLang="zh-TW" sz="2000" b="1" dirty="0">
                <a:solidFill>
                  <a:schemeClr val="bg1"/>
                </a:solidFill>
                <a:latin typeface="Open Sans" panose="020B0606030504020204" pitchFamily="34" charset="0"/>
              </a:rPr>
              <a:t>】</a:t>
            </a:r>
            <a:r>
              <a:rPr lang="zh-TW" altLang="en-US" sz="2000" b="1" dirty="0">
                <a:solidFill>
                  <a:schemeClr val="bg1"/>
                </a:solidFill>
                <a:latin typeface="Open Sans" panose="020B0606030504020204" pitchFamily="34" charset="0"/>
              </a:rPr>
              <a:t>授權刊登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3422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000" y="0"/>
            <a:ext cx="4281680" cy="6840000"/>
          </a:xfrm>
          <a:prstGeom prst="rect">
            <a:avLst/>
          </a:prstGeom>
        </p:spPr>
      </p:pic>
      <p:pic>
        <p:nvPicPr>
          <p:cNvPr id="6146" name="Picture 2" descr="https://cp.cw1.tw/files/md5/97/2e/972eddc672fad353c8fde250abbbc450-1151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00" y="0"/>
            <a:ext cx="4769296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45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cp.cw1.tw/files/md5/2d/f3/2df382c4b2154acd0577fa003dd77b55-595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172" y="0"/>
            <a:ext cx="4145454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cp.cw1.tw/files/md5/1e/36/1e36046e24897aa567d945f826fa63d0-681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086" y="0"/>
            <a:ext cx="4181288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2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cp.cw1.tw/files/md5/2b/9e/2b9e2e670610b76946155914f2f16ff9-624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25" y="18000"/>
            <a:ext cx="4424475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cp.cw1.tw/files/md5/9a/b7/9ab70df467b85313f6423b1135f17b14-638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78" y="18000"/>
            <a:ext cx="4093636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40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cp.cw1.tw/files/md5/f2/da/f2dacbce1ea7cbac0baecbe97faaf3dd-501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70" y="18000"/>
            <a:ext cx="490200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cp.cw1.tw/files/md5/92/ba/92ba20f8b1c48f656c2fd7c4645d8020-587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00" y="18000"/>
            <a:ext cx="4775094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46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cp.cw1.tw/files/md5/55/df/55df93596a4e28925229b3362bbaf048-684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0" y="0"/>
            <a:ext cx="468000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cp.cw1.tw/files/md5/22/da/22da695c03954b5f648b4ebe54fe9cbe-300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00" y="755056"/>
            <a:ext cx="5062368" cy="53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26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cp.cw1.tw/files/md5/95/47/95479c20637ad9eb15354f9d5edc65aa-60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656" y="18000"/>
            <a:ext cx="4163157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cp.cw1.tw/files/md5/6b/12/6b126781f46e23917f3224381e69f567-492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00" y="9000"/>
            <a:ext cx="4910769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23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cp.cw1.tw/files/md5/9c/4d/9c4d42cc50cb16afff6fd2f7b4bf7e55-569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570" y="-2370"/>
            <a:ext cx="423683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cp.cw1.tw/files/md5/06/6b/066ba6011e2c7973a16c24738d1540ed-568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514" y="17687"/>
            <a:ext cx="451358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19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cp.cw1.tw/files/md5/50/db/50db180ca474d3a1dce76dd2da8734b9-520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44" y="17685"/>
            <a:ext cx="5085699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cp.cw1.tw/files/md5/74/9c/749c838255ba3c61c7830914efbd166b-580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00" y="29114"/>
            <a:ext cx="4923768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95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/>
          <p:cNvSpPr txBox="1">
            <a:spLocks/>
          </p:cNvSpPr>
          <p:nvPr/>
        </p:nvSpPr>
        <p:spPr bwMode="auto">
          <a:xfrm>
            <a:off x="3792538" y="1773238"/>
            <a:ext cx="6191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endParaRPr lang="zh-TW" altLang="en-US" sz="4400">
              <a:solidFill>
                <a:srgbClr val="1E1C11"/>
              </a:solidFill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20484" name="Rectangle 15"/>
          <p:cNvSpPr>
            <a:spLocks/>
          </p:cNvSpPr>
          <p:nvPr/>
        </p:nvSpPr>
        <p:spPr bwMode="auto">
          <a:xfrm>
            <a:off x="3287714" y="260350"/>
            <a:ext cx="51847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zh-TW" altLang="en-US" sz="4400">
              <a:latin typeface="Calibri" pitchFamily="34" charset="0"/>
            </a:endParaRPr>
          </a:p>
        </p:txBody>
      </p:sp>
      <p:sp>
        <p:nvSpPr>
          <p:cNvPr id="20485" name="標題 4"/>
          <p:cNvSpPr>
            <a:spLocks noGrp="1"/>
          </p:cNvSpPr>
          <p:nvPr>
            <p:ph type="ctrTitle"/>
          </p:nvPr>
        </p:nvSpPr>
        <p:spPr>
          <a:xfrm>
            <a:off x="3323431" y="260648"/>
            <a:ext cx="5545138" cy="5688352"/>
          </a:xfrm>
        </p:spPr>
        <p:txBody>
          <a:bodyPr>
            <a:normAutofit/>
          </a:bodyPr>
          <a:lstStyle/>
          <a:p>
            <a:pPr algn="l"/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服裝環保新概念</a:t>
            </a:r>
            <a:b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如何穿衣最“低碳</a:t>
            </a:r>
            <a:r>
              <a:rPr lang="zh-TW" altLang="en-US" sz="28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”</a:t>
            </a:r>
            <a:r>
              <a:rPr lang="en-US" altLang="zh-TW" sz="28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/>
            </a:r>
            <a:br>
              <a:rPr lang="en-US" altLang="zh-TW" sz="28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en-US" altLang="zh-TW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/>
            </a:r>
            <a:br>
              <a:rPr lang="en-US" altLang="zh-TW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低碳服裝是指可以讓</a:t>
            </a:r>
            <a:r>
              <a:rPr lang="en-US" altLang="zh-TW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/>
            </a:r>
            <a:br>
              <a:rPr lang="en-US" altLang="zh-TW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我們每個󠇡人在消耗</a:t>
            </a:r>
            <a:r>
              <a:rPr lang="en-US" altLang="zh-TW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/>
            </a:r>
            <a:br>
              <a:rPr lang="en-US" altLang="zh-TW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全部服裝過程中</a:t>
            </a:r>
            <a:r>
              <a:rPr lang="en-US" altLang="zh-TW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/>
            </a:r>
            <a:br>
              <a:rPr lang="en-US" altLang="zh-TW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產生的碳排放總量</a:t>
            </a:r>
            <a:r>
              <a:rPr lang="en-US" altLang="zh-TW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/>
            </a:r>
            <a:br>
              <a:rPr lang="en-US" altLang="zh-TW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更低的方法。</a:t>
            </a:r>
            <a:r>
              <a:rPr lang="en-US" altLang="zh-TW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/>
            </a:r>
            <a:br>
              <a:rPr lang="en-US" altLang="zh-TW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en-US" altLang="zh-TW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/>
            </a:r>
            <a:br>
              <a:rPr lang="en-US" altLang="zh-TW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zh-TW" altLang="en-US" sz="2800" dirty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棉、麻等天然織物</a:t>
            </a:r>
            <a:r>
              <a:rPr lang="en-US" altLang="zh-TW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/>
            </a:r>
            <a:br>
              <a:rPr lang="en-US" altLang="zh-TW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不󠇡像化纖那樣</a:t>
            </a:r>
            <a:r>
              <a:rPr lang="en-US" altLang="zh-TW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/>
            </a:r>
            <a:br>
              <a:rPr lang="en-US" altLang="zh-TW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由石油原料人工合成，因此消耗的能源和󠇡</a:t>
            </a:r>
            <a:r>
              <a:rPr lang="en-US" altLang="zh-TW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/>
            </a:r>
            <a:br>
              <a:rPr lang="en-US" altLang="zh-TW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產生的污染物較少。</a:t>
            </a:r>
          </a:p>
        </p:txBody>
      </p:sp>
      <p:pic>
        <p:nvPicPr>
          <p:cNvPr id="20487" name="Picture 2" descr="愛斯"/>
          <p:cNvPicPr>
            <a:picLocks noChangeAspect="1" noChangeArrowheads="1"/>
          </p:cNvPicPr>
          <p:nvPr/>
        </p:nvPicPr>
        <p:blipFill rotWithShape="1">
          <a:blip r:embed="rId3"/>
          <a:srcRect t="13944"/>
          <a:stretch/>
        </p:blipFill>
        <p:spPr bwMode="auto">
          <a:xfrm>
            <a:off x="9128994" y="1773238"/>
            <a:ext cx="264780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2" descr="英格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5014" y="55567"/>
            <a:ext cx="2017173" cy="336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4" descr="韓國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9853" y="3429000"/>
            <a:ext cx="1932334" cy="3275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4477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550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</a:t>
            </a:r>
            <a:r>
              <a:rPr lang="en-US" altLang="zh-TW" sz="11500" b="1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0615 </a:t>
            </a: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7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</a:t>
            </a: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一東興國際</a:t>
            </a:r>
            <a:endParaRPr lang="en-US" altLang="zh-TW" sz="11500" b="1" dirty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三國語</a:t>
            </a:r>
            <a:endParaRPr lang="en-US" altLang="zh-TW" sz="11500" b="1" dirty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四國語</a:t>
            </a:r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/>
            </a:r>
            <a:b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</a:t>
            </a: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六跨閱視界</a:t>
            </a:r>
            <a:r>
              <a:rPr lang="en-US" altLang="zh-TW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(</a:t>
            </a: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閱讀</a:t>
            </a:r>
            <a:r>
              <a:rPr lang="en-US" altLang="zh-TW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)</a:t>
            </a: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chemeClr val="tx2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七健康</a:t>
            </a:r>
          </a:p>
          <a:p>
            <a:pPr>
              <a:lnSpc>
                <a:spcPct val="120000"/>
              </a:lnSpc>
            </a:pP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0764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2565"/>
            <a:ext cx="12168000" cy="517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49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教養,襪子,配對,分類,遊戲,數學,蒙特梭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000" y="0"/>
            <a:ext cx="912000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53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37E371E-84DC-4BD3-8422-01C0B43235D5}"/>
              </a:ext>
            </a:extLst>
          </p:cNvPr>
          <p:cNvSpPr/>
          <p:nvPr/>
        </p:nvSpPr>
        <p:spPr>
          <a:xfrm>
            <a:off x="696000" y="1043731"/>
            <a:ext cx="108000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 smtClean="0">
                <a:ea typeface="ㄅ字嗨注音標楷 Regular" panose="02020400000000000000" pitchFamily="18" charset="-120"/>
              </a:rPr>
              <a:t>教學</a:t>
            </a:r>
            <a:r>
              <a:rPr lang="zh-TW" altLang="en-US" sz="3200" b="1" dirty="0">
                <a:ea typeface="ㄅ字嗨注音標楷 Regular" panose="02020400000000000000" pitchFamily="18" charset="-120"/>
              </a:rPr>
              <a:t>資源：腸病毒好󠇡發季節</a:t>
            </a:r>
          </a:p>
          <a:p>
            <a:r>
              <a:rPr lang="en-US" altLang="zh-TW" dirty="0">
                <a:hlinkClick r:id="rId2"/>
              </a:rPr>
              <a:t>https://</a:t>
            </a:r>
            <a:r>
              <a:rPr lang="en-US" altLang="zh-TW" dirty="0" smtClean="0">
                <a:hlinkClick r:id="rId2"/>
              </a:rPr>
              <a:t>www.youtube.com/watch?v=h4s6p8hPRq0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/>
          </a:p>
          <a:p>
            <a:r>
              <a:rPr lang="zh-TW" altLang="en-US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衛教短片</a:t>
            </a:r>
            <a:r>
              <a:rPr lang="zh-TW" altLang="en-US" sz="3200" b="1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：</a:t>
            </a:r>
            <a:r>
              <a:rPr lang="zh-TW" altLang="en-US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戰勝腸病毒 請你跟我這樣</a:t>
            </a:r>
            <a:r>
              <a:rPr lang="zh-TW" altLang="en-US" sz="3200" b="1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做</a:t>
            </a:r>
            <a:endParaRPr lang="en-US" altLang="zh-TW" sz="3200" b="1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dirty="0">
                <a:hlinkClick r:id="rId3"/>
              </a:rPr>
              <a:t>https://</a:t>
            </a:r>
            <a:r>
              <a:rPr lang="en-US" altLang="zh-TW" dirty="0" smtClean="0">
                <a:hlinkClick r:id="rId3"/>
              </a:rPr>
              <a:t>www.youtube.com/watch?v=jD04wJxLMpQ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動畫：酒精殺不死的腸病毒怎麼預防</a:t>
            </a:r>
            <a:r>
              <a:rPr lang="en-US" altLang="zh-TW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4"/>
              </a:rPr>
              <a:t>https://www.youtube.com/watch?v=NIOnR8CqvsE</a:t>
            </a:r>
            <a:r>
              <a:rPr lang="en-US" altLang="zh-TW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</a:t>
            </a:r>
          </a:p>
          <a:p>
            <a:endParaRPr lang="en-US" altLang="zh-TW" sz="32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動畫：腸病毒宣導動畫 </a:t>
            </a:r>
            <a:r>
              <a:rPr lang="en-US" altLang="zh-TW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(70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秒</a:t>
            </a:r>
            <a:r>
              <a:rPr lang="en-US" altLang="zh-TW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)</a:t>
            </a:r>
            <a:br>
              <a:rPr lang="en-US" altLang="zh-TW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en-US" altLang="zh-TW" dirty="0">
                <a:hlinkClick r:id="rId5"/>
              </a:rPr>
              <a:t>https://</a:t>
            </a:r>
            <a:r>
              <a:rPr lang="en-US" altLang="zh-TW" dirty="0" smtClean="0">
                <a:hlinkClick r:id="rId5"/>
              </a:rPr>
              <a:t>www.youtube.com/watch?v=EgoMaQb6hoU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4163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havemary.com/upload/pic/2014-06-23-14035067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000" y="13828"/>
            <a:ext cx="912000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71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t="15662" r="3437" b="26979"/>
          <a:stretch/>
        </p:blipFill>
        <p:spPr>
          <a:xfrm>
            <a:off x="1507331" y="2503851"/>
            <a:ext cx="4588669" cy="4292941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b="84231"/>
          <a:stretch/>
        </p:blipFill>
        <p:spPr>
          <a:xfrm>
            <a:off x="1035955" y="1106"/>
            <a:ext cx="10116000" cy="251247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2735" t="73536" b="5411"/>
          <a:stretch/>
        </p:blipFill>
        <p:spPr>
          <a:xfrm>
            <a:off x="6096000" y="3450000"/>
            <a:ext cx="5847552" cy="199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9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300000" y="189000"/>
            <a:ext cx="11844000" cy="6101918"/>
            <a:chOff x="300000" y="189000"/>
            <a:chExt cx="11844000" cy="6101918"/>
          </a:xfrm>
        </p:grpSpPr>
        <p:pic>
          <p:nvPicPr>
            <p:cNvPr id="2" name="Picture 2" descr="腸病毒_預防方法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700" b="55132"/>
            <a:stretch/>
          </p:blipFill>
          <p:spPr bwMode="auto">
            <a:xfrm>
              <a:off x="336000" y="2339271"/>
              <a:ext cx="5760000" cy="2268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腸病毒_預防方法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605" b="36842"/>
            <a:stretch/>
          </p:blipFill>
          <p:spPr bwMode="auto">
            <a:xfrm>
              <a:off x="300000" y="4608053"/>
              <a:ext cx="5796000" cy="1682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腸病毒_預防方法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" t="65674" r="-682" b="5261"/>
            <a:stretch/>
          </p:blipFill>
          <p:spPr bwMode="auto">
            <a:xfrm>
              <a:off x="6096000" y="2339271"/>
              <a:ext cx="6048000" cy="2751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腸病毒_預防方法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032"/>
            <a:stretch/>
          </p:blipFill>
          <p:spPr bwMode="auto">
            <a:xfrm>
              <a:off x="3216000" y="189000"/>
              <a:ext cx="5760000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6707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1056000" y="43016"/>
            <a:ext cx="10099048" cy="6814069"/>
            <a:chOff x="1056000" y="43016"/>
            <a:chExt cx="10099048" cy="6814069"/>
          </a:xfrm>
        </p:grpSpPr>
        <p:pic>
          <p:nvPicPr>
            <p:cNvPr id="2050" name="Picture 2" descr="腸病毒_症狀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114" b="33839"/>
            <a:stretch/>
          </p:blipFill>
          <p:spPr bwMode="auto">
            <a:xfrm>
              <a:off x="1056000" y="3428999"/>
              <a:ext cx="5034932" cy="3398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腸病毒_症狀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075"/>
            <a:stretch/>
          </p:blipFill>
          <p:spPr bwMode="auto">
            <a:xfrm>
              <a:off x="3581068" y="43016"/>
              <a:ext cx="5034932" cy="3385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腸病毒_症狀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511" b="3753"/>
            <a:stretch/>
          </p:blipFill>
          <p:spPr bwMode="auto">
            <a:xfrm>
              <a:off x="6120116" y="3799075"/>
              <a:ext cx="5034932" cy="3058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8997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腸病毒_自我緩解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6"/>
          <a:stretch/>
        </p:blipFill>
        <p:spPr bwMode="auto">
          <a:xfrm>
            <a:off x="2206440" y="0"/>
            <a:ext cx="7787339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31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411" y="-11160"/>
            <a:ext cx="7595178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63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6000" y="196911"/>
            <a:ext cx="11520000" cy="1143000"/>
          </a:xfrm>
        </p:spPr>
        <p:txBody>
          <a:bodyPr>
            <a:normAutofit/>
          </a:bodyPr>
          <a:lstStyle/>
          <a:p>
            <a:pPr algn="ctr"/>
            <a:r>
              <a:rPr lang="zh-TW" altLang="en-US" sz="36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有機棉花的種󠇡植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36000" y="1504137"/>
            <a:ext cx="7920000" cy="525658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zh-TW" altLang="en-US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衣服有</a:t>
            </a:r>
            <a:r>
              <a:rPr lang="en-US" altLang="zh-TW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50%</a:t>
            </a:r>
            <a:r>
              <a:rPr lang="zh-TW" altLang="en-US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是以棉花做為原料</a:t>
            </a:r>
            <a:r>
              <a:rPr lang="zh-TW" altLang="en-US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，</a:t>
            </a:r>
            <a:endParaRPr lang="en-US" altLang="zh-TW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buNone/>
            </a:pPr>
            <a:r>
              <a:rPr lang="zh-TW" altLang="en-US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然而</a:t>
            </a:r>
            <a:r>
              <a:rPr lang="zh-TW" altLang="en-US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傳統種󠇡植下的棉花</a:t>
            </a:r>
            <a:r>
              <a:rPr lang="zh-TW" altLang="en-US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，</a:t>
            </a:r>
            <a:endParaRPr lang="en-US" altLang="zh-TW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buNone/>
            </a:pPr>
            <a:r>
              <a:rPr lang="zh-TW" altLang="en-US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卻</a:t>
            </a:r>
            <a:r>
              <a:rPr lang="zh-TW" altLang="en-US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是環境的屠宰者</a:t>
            </a:r>
            <a:r>
              <a:rPr lang="zh-TW" altLang="en-US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。</a:t>
            </a:r>
            <a:endParaRPr lang="en-US" altLang="zh-TW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buNone/>
            </a:pPr>
            <a:r>
              <a:rPr lang="zh-TW" altLang="en-US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種󠇡</a:t>
            </a:r>
            <a:r>
              <a:rPr lang="zh-TW" altLang="en-US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植面積僅占全球農地的</a:t>
            </a:r>
            <a:r>
              <a:rPr lang="en-US" altLang="zh-TW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2.4%</a:t>
            </a:r>
            <a:r>
              <a:rPr lang="zh-TW" altLang="en-US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，</a:t>
            </a:r>
            <a:endParaRPr lang="en-US" altLang="zh-TW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buNone/>
            </a:pPr>
            <a:r>
              <a:rPr lang="zh-TW" altLang="en-US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農藥</a:t>
            </a:r>
            <a:r>
              <a:rPr lang="zh-TW" altLang="en-US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使用量</a:t>
            </a:r>
            <a:r>
              <a:rPr lang="zh-TW" altLang="en-US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卻</a:t>
            </a:r>
            <a:r>
              <a:rPr lang="zh-TW" altLang="en-US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是</a:t>
            </a:r>
            <a:r>
              <a:rPr lang="zh-TW" altLang="en-US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全球總</a:t>
            </a:r>
            <a:r>
              <a:rPr lang="zh-TW" altLang="en-US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用量的</a:t>
            </a:r>
            <a:r>
              <a:rPr lang="en-US" altLang="zh-TW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20%</a:t>
            </a:r>
            <a:r>
              <a:rPr lang="zh-TW" altLang="en-US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。</a:t>
            </a:r>
            <a:endParaRPr lang="en-US" altLang="zh-TW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buNone/>
            </a:pPr>
            <a:r>
              <a:rPr lang="zh-TW" altLang="en-US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採</a:t>
            </a:r>
            <a:r>
              <a:rPr lang="zh-TW" altLang="en-US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收前的落葉</a:t>
            </a:r>
            <a:r>
              <a:rPr lang="zh-TW" altLang="en-US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劑、殺蟲劑、除 </a:t>
            </a:r>
            <a:r>
              <a:rPr lang="zh-TW" altLang="en-US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草劑</a:t>
            </a:r>
            <a:r>
              <a:rPr lang="zh-TW" altLang="en-US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，</a:t>
            </a:r>
            <a:endParaRPr lang="en-US" altLang="zh-TW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buNone/>
            </a:pPr>
            <a:r>
              <a:rPr lang="zh-TW" altLang="en-US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殺害</a:t>
            </a:r>
            <a:r>
              <a:rPr lang="zh-TW" altLang="en-US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了土壤中有益</a:t>
            </a:r>
            <a:r>
              <a:rPr lang="zh-TW" altLang="en-US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或無益</a:t>
            </a:r>
            <a:r>
              <a:rPr lang="zh-TW" altLang="en-US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的生物</a:t>
            </a:r>
            <a:r>
              <a:rPr lang="zh-TW" altLang="en-US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、</a:t>
            </a:r>
            <a:endParaRPr lang="en-US" altLang="zh-TW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buNone/>
            </a:pPr>
            <a:r>
              <a:rPr lang="zh-TW" altLang="en-US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汙染</a:t>
            </a:r>
            <a:r>
              <a:rPr lang="zh-TW" altLang="en-US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了土壤及地下水</a:t>
            </a:r>
            <a:r>
              <a:rPr lang="zh-TW" altLang="en-US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，</a:t>
            </a:r>
            <a:endParaRPr lang="en-US" altLang="zh-TW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buNone/>
            </a:pPr>
            <a:r>
              <a:rPr lang="zh-TW" altLang="en-US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對</a:t>
            </a:r>
            <a:r>
              <a:rPr lang="zh-TW" altLang="en-US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環境的傷害很大</a:t>
            </a:r>
            <a:r>
              <a:rPr lang="zh-TW" altLang="en-US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。</a:t>
            </a:r>
            <a:endParaRPr lang="en-US" altLang="zh-TW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buNone/>
            </a:pPr>
            <a:r>
              <a:rPr lang="zh-TW" altLang="en-US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有機</a:t>
            </a:r>
            <a:r>
              <a:rPr lang="zh-TW" altLang="en-US" dirty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棉花的種󠇡植其栽種</a:t>
            </a:r>
            <a:r>
              <a:rPr lang="zh-TW" altLang="en-US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過程</a:t>
            </a:r>
            <a:endParaRPr lang="en-US" altLang="zh-TW" dirty="0" smtClean="0">
              <a:solidFill>
                <a:srgbClr val="FF0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buNone/>
            </a:pPr>
            <a:r>
              <a:rPr lang="zh-TW" altLang="en-US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不</a:t>
            </a:r>
            <a:r>
              <a:rPr lang="zh-TW" altLang="en-US" dirty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使用農藥及化學肥料</a:t>
            </a:r>
            <a:r>
              <a:rPr lang="zh-TW" altLang="en-US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，</a:t>
            </a:r>
            <a:endParaRPr lang="en-US" altLang="zh-TW" dirty="0" smtClean="0">
              <a:solidFill>
                <a:srgbClr val="FF0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buNone/>
            </a:pPr>
            <a:r>
              <a:rPr lang="zh-TW" altLang="en-US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可</a:t>
            </a:r>
            <a:r>
              <a:rPr lang="zh-TW" altLang="en-US" dirty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維護生態的平衡</a:t>
            </a:r>
            <a:r>
              <a:rPr lang="zh-TW" altLang="en-US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。</a:t>
            </a:r>
            <a:endParaRPr lang="zh-TW" altLang="en-US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6120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 txBox="1">
            <a:spLocks/>
          </p:cNvSpPr>
          <p:nvPr/>
        </p:nvSpPr>
        <p:spPr>
          <a:xfrm>
            <a:off x="1759527" y="189000"/>
            <a:ext cx="8672946" cy="12382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rtlCol="0" anchor="t">
            <a:normAutofit/>
          </a:bodyPr>
          <a:lstStyle/>
          <a:p>
            <a:pPr lvl="0" algn="ctr">
              <a:spcBef>
                <a:spcPct val="20000"/>
              </a:spcBef>
            </a:pPr>
            <a:r>
              <a:rPr altLang="en-US" sz="3600" b="1" dirty="0">
                <a:latin typeface="書法中楷（注音一）" pitchFamily="49" charset="-120"/>
                <a:ea typeface="書法中楷（注音一）" pitchFamily="49" charset="-120"/>
              </a:rPr>
              <a:t>寶特瓶製作環保衣</a:t>
            </a:r>
            <a:endParaRPr kumimoji="1" lang="zh-TW" altLang="en-US" sz="3600" dirty="0">
              <a:solidFill>
                <a:schemeClr val="tx2"/>
              </a:solidFill>
              <a:latin typeface="書法中楷（注音一）" pitchFamily="49" charset="-120"/>
              <a:ea typeface="書法中楷（注音一）" pitchFamily="49" charset="-120"/>
            </a:endParaRPr>
          </a:p>
        </p:txBody>
      </p:sp>
      <p:pic>
        <p:nvPicPr>
          <p:cNvPr id="2050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 l="9521" t="8789" r="9179" b="15039"/>
          <a:stretch>
            <a:fillRect/>
          </a:stretch>
        </p:blipFill>
        <p:spPr bwMode="auto">
          <a:xfrm>
            <a:off x="2368311" y="1268760"/>
            <a:ext cx="7455379" cy="523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786457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tw.libolon.com/images/brand/repet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961" y="1044826"/>
            <a:ext cx="11852077" cy="5786054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56000" y="0"/>
            <a:ext cx="10080000" cy="4680000"/>
          </a:xfrm>
        </p:spPr>
        <p:txBody>
          <a:bodyPr>
            <a:noAutofit/>
          </a:bodyPr>
          <a:lstStyle/>
          <a:p>
            <a:pPr algn="ctr"/>
            <a:r>
              <a:rPr lang="zh-TW" altLang="en-US" sz="3600" b="1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寶特瓶回收再生紡織品製造流程 </a:t>
            </a:r>
            <a:r>
              <a:rPr lang="en-US" altLang="zh-TW" sz="3600" b="1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/>
            </a:r>
            <a:br>
              <a:rPr lang="en-US" altLang="zh-TW" sz="3600" b="1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en-US" altLang="zh-TW" sz="3600" b="1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/>
            </a:r>
            <a:br>
              <a:rPr lang="en-US" altLang="zh-TW" sz="3600" b="1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en-US" altLang="zh-TW" sz="36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/>
            </a:r>
            <a:br>
              <a:rPr lang="en-US" altLang="zh-TW" sz="36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en-US" altLang="zh-TW" sz="3600" b="1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/>
            </a:r>
            <a:br>
              <a:rPr lang="en-US" altLang="zh-TW" sz="3600" b="1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en-US" altLang="zh-TW" sz="3600" b="1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</a:t>
            </a:r>
            <a:r>
              <a:rPr lang="zh-TW" altLang="en-US" sz="2800" b="1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寶特瓶</a:t>
            </a:r>
            <a:r>
              <a:rPr lang="zh-TW" altLang="en-US" sz="28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環保</a:t>
            </a:r>
            <a:r>
              <a:rPr lang="zh-TW" altLang="en-US" sz="2800" b="1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紗：</a:t>
            </a:r>
            <a:r>
              <a:rPr lang="en-US" altLang="zh-TW" sz="2800" b="1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/>
            </a:r>
            <a:br>
              <a:rPr lang="en-US" altLang="zh-TW" sz="2800" b="1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en-US" altLang="zh-TW" sz="1800" b="1" dirty="0" smtClean="0">
                <a:ea typeface="ㄅ字嗨注音標楷 Regular" panose="02020400000000000000" pitchFamily="18" charset="-120"/>
                <a:hlinkClick r:id="rId3"/>
              </a:rPr>
              <a:t>https</a:t>
            </a:r>
            <a:r>
              <a:rPr lang="en-US" altLang="zh-TW" sz="1800" b="1" dirty="0">
                <a:ea typeface="ㄅ字嗨注音標楷 Regular" panose="02020400000000000000" pitchFamily="18" charset="-120"/>
                <a:hlinkClick r:id="rId3"/>
              </a:rPr>
              <a:t>://</a:t>
            </a:r>
            <a:r>
              <a:rPr lang="en-US" altLang="zh-TW" sz="1800" b="1" dirty="0" smtClean="0">
                <a:ea typeface="ㄅ字嗨注音標楷 Regular" panose="02020400000000000000" pitchFamily="18" charset="-120"/>
                <a:hlinkClick r:id="rId3"/>
              </a:rPr>
              <a:t>www.youtube.com/watch?v=3zQ188iDH_0</a:t>
            </a:r>
            <a:r>
              <a:rPr lang="en-US" altLang="zh-TW" sz="1800" b="1" dirty="0" smtClean="0">
                <a:ea typeface="ㄅ字嗨注音標楷 Regular" panose="02020400000000000000" pitchFamily="18" charset="-120"/>
              </a:rPr>
              <a:t/>
            </a:r>
            <a:br>
              <a:rPr lang="en-US" altLang="zh-TW" sz="1800" b="1" dirty="0" smtClean="0">
                <a:ea typeface="ㄅ字嗨注音標楷 Regular" panose="02020400000000000000" pitchFamily="18" charset="-120"/>
              </a:rPr>
            </a:br>
            <a:r>
              <a:rPr lang="en-US" altLang="zh-TW" sz="1800" b="1" dirty="0">
                <a:ea typeface="ㄅ字嗨注音標楷 Regular" panose="02020400000000000000" pitchFamily="18" charset="-120"/>
              </a:rPr>
              <a:t/>
            </a:r>
            <a:br>
              <a:rPr lang="en-US" altLang="zh-TW" sz="1800" b="1" dirty="0">
                <a:ea typeface="ㄅ字嗨注音標楷 Regular" panose="02020400000000000000" pitchFamily="18" charset="-120"/>
              </a:rPr>
            </a:br>
            <a:r>
              <a:rPr lang="en-US" altLang="zh-TW" sz="1800" b="1" dirty="0" smtClean="0">
                <a:ea typeface="ㄅ字嗨注音標楷 Regular" panose="02020400000000000000" pitchFamily="18" charset="-120"/>
              </a:rPr>
              <a:t/>
            </a:r>
            <a:br>
              <a:rPr lang="en-US" altLang="zh-TW" sz="1800" b="1" dirty="0" smtClean="0">
                <a:ea typeface="ㄅ字嗨注音標楷 Regular" panose="02020400000000000000" pitchFamily="18" charset="-120"/>
              </a:rPr>
            </a:br>
            <a:endParaRPr lang="zh-TW" altLang="en-US" sz="36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2777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36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回收資源再製環保衣 </a:t>
            </a:r>
            <a:r>
              <a:rPr lang="en-US" altLang="zh-TW" sz="36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/>
            </a:r>
            <a:br>
              <a:rPr lang="en-US" altLang="zh-TW" sz="36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zh-TW" altLang="en-US" sz="36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綠色科技惜資源</a:t>
            </a:r>
            <a:endParaRPr lang="zh-TW" altLang="en-US" sz="36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  <p:pic>
        <p:nvPicPr>
          <p:cNvPr id="1026" name="Picture 2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9751" t="34093" r="39346" b="16976"/>
          <a:stretch>
            <a:fillRect/>
          </a:stretch>
        </p:blipFill>
        <p:spPr bwMode="auto">
          <a:xfrm>
            <a:off x="2711625" y="1556792"/>
            <a:ext cx="6919577" cy="498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3569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0" y="729000"/>
            <a:ext cx="5760000" cy="5400000"/>
          </a:xfrm>
        </p:spPr>
        <p:txBody>
          <a:bodyPr>
            <a:normAutofit/>
          </a:bodyPr>
          <a:lstStyle/>
          <a:p>
            <a:pPr algn="ctr"/>
            <a:r>
              <a:rPr lang="zh-TW" altLang="zh-TW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織品</a:t>
            </a:r>
            <a:r>
              <a:rPr lang="zh-TW" altLang="zh-TW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生產</a:t>
            </a:r>
            <a:r>
              <a:rPr lang="zh-TW" altLang="zh-TW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履歷</a:t>
            </a:r>
            <a:r>
              <a:rPr lang="en-US" altLang="zh-TW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/>
            </a:r>
            <a:br>
              <a:rPr lang="en-US" altLang="zh-TW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en-US" altLang="zh-TW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/>
            </a:r>
            <a:br>
              <a:rPr lang="en-US" altLang="zh-TW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zh-TW" altLang="en-US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全球首</a:t>
            </a:r>
            <a:r>
              <a:rPr lang="zh-TW" altLang="en-US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張</a:t>
            </a:r>
            <a:r>
              <a:rPr lang="en-US" altLang="zh-TW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/>
            </a:r>
            <a:br>
              <a:rPr lang="en-US" altLang="zh-TW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</a:br>
            <a:r>
              <a:rPr lang="zh-TW" altLang="en-US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生產</a:t>
            </a:r>
            <a:r>
              <a:rPr lang="zh-TW" altLang="en-US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履歷</a:t>
            </a:r>
            <a:r>
              <a:rPr lang="zh-TW" altLang="en-US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織品：</a:t>
            </a:r>
            <a:r>
              <a:rPr lang="en-US" altLang="zh-TW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/>
            </a:r>
            <a:br>
              <a:rPr lang="en-US" altLang="zh-TW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</a:br>
            <a:r>
              <a:rPr lang="en-US" altLang="zh-TW" sz="1600" dirty="0" smtClean="0">
                <a:ea typeface="ㄅ字嗨注音標楷 Regular" panose="02020400000000000000" pitchFamily="18" charset="-120"/>
                <a:hlinkClick r:id="rId2"/>
              </a:rPr>
              <a:t>https</a:t>
            </a:r>
            <a:r>
              <a:rPr lang="en-US" altLang="zh-TW" sz="1600" dirty="0">
                <a:ea typeface="ㄅ字嗨注音標楷 Regular" panose="02020400000000000000" pitchFamily="18" charset="-120"/>
                <a:hlinkClick r:id="rId2"/>
              </a:rPr>
              <a:t>://</a:t>
            </a:r>
            <a:r>
              <a:rPr lang="en-US" altLang="zh-TW" sz="1600" dirty="0" smtClean="0">
                <a:ea typeface="ㄅ字嗨注音標楷 Regular" panose="02020400000000000000" pitchFamily="18" charset="-120"/>
                <a:hlinkClick r:id="rId2"/>
              </a:rPr>
              <a:t>www.youtube.com/watch?v=ci-fGiIGac0</a:t>
            </a:r>
            <a:endParaRPr lang="zh-TW" altLang="en-US" sz="3600" dirty="0">
              <a:ea typeface="ㄅ字嗨注音標楷 Regular" panose="02020400000000000000" pitchFamily="18" charset="-120"/>
            </a:endParaRPr>
          </a:p>
        </p:txBody>
      </p:sp>
      <p:pic>
        <p:nvPicPr>
          <p:cNvPr id="1026" name="Picture 2" descr="探索綠衣新改變組別：第二組組員： 吳曼綺吳舒琪許靜如. - ppt downloa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2" t="16051" r="2185" b="5208"/>
          <a:stretch/>
        </p:blipFill>
        <p:spPr bwMode="auto">
          <a:xfrm>
            <a:off x="336000" y="192900"/>
            <a:ext cx="5040000" cy="620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47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1997</TotalTime>
  <Words>706</Words>
  <Application>Microsoft Office PowerPoint</Application>
  <PresentationFormat>寬螢幕</PresentationFormat>
  <Paragraphs>106</Paragraphs>
  <Slides>49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49</vt:i4>
      </vt:variant>
    </vt:vector>
  </HeadingPairs>
  <TitlesOfParts>
    <vt:vector size="59" baseType="lpstr">
      <vt:lpstr>ㄅ字嗨注音標楷 Regular</vt:lpstr>
      <vt:lpstr>王漢宗中楷體注音</vt:lpstr>
      <vt:lpstr>書法中楷（注音一）</vt:lpstr>
      <vt:lpstr>書法中楷（破音三）</vt:lpstr>
      <vt:lpstr>新細明體</vt:lpstr>
      <vt:lpstr>Arial</vt:lpstr>
      <vt:lpstr>Calibri</vt:lpstr>
      <vt:lpstr>Calibri Light</vt:lpstr>
      <vt:lpstr>Open Sans</vt:lpstr>
      <vt:lpstr>Office 佈景主題</vt:lpstr>
      <vt:lpstr>PowerPoint 簡報</vt:lpstr>
      <vt:lpstr>PowerPoint 簡報</vt:lpstr>
      <vt:lpstr>PowerPoint 簡報</vt:lpstr>
      <vt:lpstr>服裝環保新概念 如何穿衣最“低碳”  低碳服裝是指可以讓 我們每個󠇡人在消耗 全部服裝過程中 產生的碳排放總量 更低的方法。  棉、麻等天然織物 不󠇡像化纖那樣 由石油原料人工合成，因此消耗的能源和󠇡 產生的污染物較少。</vt:lpstr>
      <vt:lpstr>有機棉花的種󠇡植</vt:lpstr>
      <vt:lpstr>PowerPoint 簡報</vt:lpstr>
      <vt:lpstr>寶特瓶回收再生紡織品製造流程           寶特瓶環保紗： https://www.youtube.com/watch?v=3zQ188iDH_0   </vt:lpstr>
      <vt:lpstr>回收資源再製環保衣  綠色科技惜資源</vt:lpstr>
      <vt:lpstr>織品生產履歷  全球首張 生產履歷織品： https://www.youtube.com/watch?v=ci-fGiIGac0</vt:lpstr>
      <vt:lpstr>PowerPoint 簡報</vt:lpstr>
      <vt:lpstr>舊衣再利用</vt:lpstr>
      <vt:lpstr>舊衣除了送人外 還可以做些什麼</vt:lpstr>
      <vt:lpstr>不讓衣物變成萬年垃級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104</cp:revision>
  <dcterms:created xsi:type="dcterms:W3CDTF">2021-05-18T12:15:20Z</dcterms:created>
  <dcterms:modified xsi:type="dcterms:W3CDTF">2021-06-12T15:46:21Z</dcterms:modified>
</cp:coreProperties>
</file>