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1" r:id="rId1"/>
  </p:sldMasterIdLst>
  <p:sldIdLst>
    <p:sldId id="256" r:id="rId2"/>
    <p:sldId id="321" r:id="rId3"/>
    <p:sldId id="322" r:id="rId4"/>
    <p:sldId id="323" r:id="rId5"/>
    <p:sldId id="324" r:id="rId6"/>
    <p:sldId id="325" r:id="rId7"/>
    <p:sldId id="305" r:id="rId8"/>
    <p:sldId id="307" r:id="rId9"/>
    <p:sldId id="306" r:id="rId10"/>
    <p:sldId id="291" r:id="rId11"/>
    <p:sldId id="281" r:id="rId12"/>
    <p:sldId id="282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3" r:id="rId23"/>
    <p:sldId id="284" r:id="rId24"/>
    <p:sldId id="285" r:id="rId25"/>
    <p:sldId id="286" r:id="rId26"/>
    <p:sldId id="287" r:id="rId27"/>
    <p:sldId id="288" r:id="rId28"/>
    <p:sldId id="292" r:id="rId29"/>
    <p:sldId id="277" r:id="rId30"/>
    <p:sldId id="271" r:id="rId31"/>
    <p:sldId id="264" r:id="rId32"/>
    <p:sldId id="275" r:id="rId33"/>
    <p:sldId id="260" r:id="rId34"/>
    <p:sldId id="279" r:id="rId35"/>
    <p:sldId id="280" r:id="rId36"/>
    <p:sldId id="308" r:id="rId37"/>
    <p:sldId id="309" r:id="rId38"/>
    <p:sldId id="293" r:id="rId39"/>
    <p:sldId id="311" r:id="rId40"/>
    <p:sldId id="312" r:id="rId41"/>
    <p:sldId id="314" r:id="rId42"/>
    <p:sldId id="310" r:id="rId43"/>
    <p:sldId id="313" r:id="rId44"/>
    <p:sldId id="289" r:id="rId45"/>
    <p:sldId id="290" r:id="rId46"/>
    <p:sldId id="304" r:id="rId47"/>
    <p:sldId id="315" r:id="rId48"/>
    <p:sldId id="316" r:id="rId49"/>
    <p:sldId id="317" r:id="rId50"/>
    <p:sldId id="319" r:id="rId51"/>
    <p:sldId id="318" r:id="rId52"/>
    <p:sldId id="320" r:id="rId53"/>
    <p:sldId id="327" r:id="rId54"/>
    <p:sldId id="303" r:id="rId5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951956B-5795-4E25-9C19-BFB262962606}">
          <p14:sldIdLst>
            <p14:sldId id="256"/>
            <p14:sldId id="321"/>
            <p14:sldId id="322"/>
            <p14:sldId id="323"/>
            <p14:sldId id="324"/>
            <p14:sldId id="325"/>
            <p14:sldId id="305"/>
            <p14:sldId id="307"/>
            <p14:sldId id="306"/>
          </p14:sldIdLst>
        </p14:section>
        <p14:section name="未命名的章節" id="{FAFCD65A-E797-4F40-B2FE-D38AEE35565A}">
          <p14:sldIdLst>
            <p14:sldId id="291"/>
            <p14:sldId id="281"/>
            <p14:sldId id="282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283"/>
            <p14:sldId id="284"/>
            <p14:sldId id="285"/>
            <p14:sldId id="286"/>
            <p14:sldId id="287"/>
            <p14:sldId id="288"/>
            <p14:sldId id="292"/>
            <p14:sldId id="277"/>
            <p14:sldId id="271"/>
            <p14:sldId id="264"/>
            <p14:sldId id="275"/>
            <p14:sldId id="260"/>
            <p14:sldId id="279"/>
            <p14:sldId id="280"/>
            <p14:sldId id="308"/>
            <p14:sldId id="309"/>
            <p14:sldId id="293"/>
            <p14:sldId id="311"/>
            <p14:sldId id="312"/>
            <p14:sldId id="314"/>
            <p14:sldId id="310"/>
            <p14:sldId id="313"/>
            <p14:sldId id="289"/>
            <p14:sldId id="290"/>
            <p14:sldId id="304"/>
            <p14:sldId id="315"/>
            <p14:sldId id="316"/>
            <p14:sldId id="317"/>
            <p14:sldId id="319"/>
            <p14:sldId id="318"/>
            <p14:sldId id="320"/>
            <p14:sldId id="327"/>
          </p14:sldIdLst>
        </p14:section>
        <p14:section name="未命名的章節" id="{39614571-23CD-4AA1-B12F-88F137DAF3DE}">
          <p14:sldIdLst/>
        </p14:section>
        <p14:section name="未命名的章節" id="{22FE059F-C496-453F-BFF1-23B8A0976630}">
          <p14:sldIdLst/>
        </p14:section>
        <p14:section name="未命名的章節" id="{79D4C01D-2EA6-48AB-B2AB-B3D7B571C264}">
          <p14:sldIdLst/>
        </p14:section>
        <p14:section name="未命名的章節" id="{C2509746-41D5-4F8C-A791-FBA2C3ED8BBF}">
          <p14:sldIdLst>
            <p14:sldId id="303"/>
          </p14:sldIdLst>
        </p14:section>
        <p14:section name="未命名的章節" id="{D95D5A6A-A234-4B34-85A4-525640C64B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6" autoAdjust="0"/>
    <p:restoredTop sz="94660"/>
  </p:normalViewPr>
  <p:slideViewPr>
    <p:cSldViewPr>
      <p:cViewPr varScale="1">
        <p:scale>
          <a:sx n="85" d="100"/>
          <a:sy n="85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50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888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460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13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7398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475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84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7610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59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37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3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702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95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4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03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61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39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84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47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62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253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41EA-0807-47C3-9DFA-3206890D1C2B}" type="datetimeFigureOut">
              <a:rPr lang="zh-TW" altLang="en-US" smtClean="0"/>
              <a:t>2019/9/21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60D761-74D6-438E-9531-023B83E40C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139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295" r:id="rId14"/>
    <p:sldLayoutId id="2147484296" r:id="rId15"/>
    <p:sldLayoutId id="2147484297" r:id="rId16"/>
    <p:sldLayoutId id="2147484298" r:id="rId17"/>
    <p:sldLayoutId id="2147484299" r:id="rId18"/>
    <p:sldLayoutId id="2147484300" r:id="rId19"/>
    <p:sldLayoutId id="2147484301" r:id="rId20"/>
    <p:sldLayoutId id="2147484302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ND526EXAu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iJ4zibW8_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engwonderland.com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QcwRGTW5mw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QcwRGTW5mw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tagPyDux64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.tn.edu.tw/modules/tad_web/action.php?WebID=8110&amp;ActionID=4864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nav.cx/2hSvlJQ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bg2">
                <a:tint val="97000"/>
                <a:hueMod val="92000"/>
                <a:satMod val="169000"/>
                <a:lumMod val="164000"/>
              </a:schemeClr>
            </a:gs>
            <a:gs pos="6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8" y="1268759"/>
            <a:ext cx="8012645" cy="548064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220071" y="-182902"/>
            <a:ext cx="3528392" cy="1470025"/>
          </a:xfrm>
        </p:spPr>
        <p:txBody>
          <a:bodyPr>
            <a:noAutofit/>
          </a:bodyPr>
          <a:lstStyle/>
          <a:p>
            <a:r>
              <a:rPr lang="zh-TW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歡迎您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A80F0C3-5AC7-4B2E-9141-E03C3253AE7D}"/>
              </a:ext>
            </a:extLst>
          </p:cNvPr>
          <p:cNvSpPr txBox="1"/>
          <p:nvPr/>
        </p:nvSpPr>
        <p:spPr>
          <a:xfrm>
            <a:off x="755576" y="5110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</a:rPr>
              <a:t>鶯歌國小家長日</a:t>
            </a:r>
          </a:p>
        </p:txBody>
      </p:sp>
      <p:sp>
        <p:nvSpPr>
          <p:cNvPr id="5" name="矩形 4"/>
          <p:cNvSpPr/>
          <p:nvPr/>
        </p:nvSpPr>
        <p:spPr>
          <a:xfrm>
            <a:off x="1547664" y="2924944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TW" sz="11500" b="1" cap="none" spc="0" dirty="0">
                <a:ln/>
                <a:solidFill>
                  <a:schemeClr val="accent3"/>
                </a:solidFill>
                <a:effectLst/>
              </a:rPr>
              <a:t>5</a:t>
            </a:r>
            <a:endParaRPr lang="zh-TW" altLang="en-US" sz="115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 rot="651702">
            <a:off x="4264584" y="3501008"/>
            <a:ext cx="10102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TW" sz="11500" b="1" cap="none" spc="0" dirty="0">
                <a:ln/>
                <a:solidFill>
                  <a:schemeClr val="accent3"/>
                </a:solidFill>
                <a:effectLst/>
              </a:rPr>
              <a:t>0</a:t>
            </a:r>
            <a:endParaRPr lang="zh-TW" altLang="en-US" sz="115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14544" y="3855968"/>
            <a:ext cx="10102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TW" sz="11500" b="1" cap="none" spc="0" dirty="0">
                <a:ln/>
                <a:solidFill>
                  <a:schemeClr val="accent3"/>
                </a:solidFill>
                <a:effectLst/>
              </a:rPr>
              <a:t>6</a:t>
            </a:r>
            <a:endParaRPr lang="zh-TW" altLang="en-US" sz="115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292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CB22C7F-58F5-43FE-8763-2750A8DB0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0287"/>
            <a:ext cx="8784976" cy="63828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0414" y="1457489"/>
            <a:ext cx="7562800" cy="510106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tx1"/>
                </a:solidFill>
                <a:latin typeface="+mj-ea"/>
                <a:ea typeface="+mj-ea"/>
              </a:rPr>
              <a:t>厭世代</a:t>
            </a:r>
          </a:p>
          <a:p>
            <a:r>
              <a:rPr lang="zh-TW" altLang="en-US" sz="5400" b="1" dirty="0">
                <a:solidFill>
                  <a:schemeClr val="tx1"/>
                </a:solidFill>
                <a:latin typeface="+mj-ea"/>
                <a:ea typeface="+mj-ea"/>
              </a:rPr>
              <a:t>無動力的世代</a:t>
            </a:r>
            <a:endParaRPr lang="en-US" altLang="zh-TW" sz="5400" b="1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en-US" altLang="zh-TW" sz="5400" b="1" dirty="0">
                <a:solidFill>
                  <a:schemeClr val="tx1"/>
                </a:solidFill>
                <a:latin typeface="+mj-ea"/>
                <a:ea typeface="+mj-ea"/>
              </a:rPr>
              <a:t>Z</a:t>
            </a:r>
            <a:r>
              <a:rPr lang="zh-TW" altLang="en-US" sz="5400" b="1" dirty="0">
                <a:solidFill>
                  <a:schemeClr val="tx1"/>
                </a:solidFill>
                <a:latin typeface="+mj-ea"/>
                <a:ea typeface="+mj-ea"/>
              </a:rPr>
              <a:t>世代</a:t>
            </a:r>
            <a:r>
              <a:rPr lang="en-US" altLang="zh-TW" sz="5400" b="1" dirty="0">
                <a:solidFill>
                  <a:schemeClr val="tx1"/>
                </a:solidFill>
                <a:latin typeface="+mj-ea"/>
                <a:ea typeface="+mj-ea"/>
              </a:rPr>
              <a:t>: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91EB93-C845-443D-A775-9664D2B0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75" y="4437112"/>
            <a:ext cx="659667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Z世代=五屏幕世代，</a:t>
            </a:r>
            <a:b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</a:b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電視、個人電腦、筆電、平板、手機，他們從幼年起就在</a:t>
            </a:r>
            <a:b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這五種屏幕之間遊走，無論學習、娛樂、社交、都透過這</a:t>
            </a:r>
            <a:b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些屏幕完成，不再依靠人與人的直接接觸。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02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圖片 9" descr="親子天下三月號">
            <a:extLst>
              <a:ext uri="{FF2B5EF4-FFF2-40B4-BE49-F238E27FC236}">
                <a16:creationId xmlns:a16="http://schemas.microsoft.com/office/drawing/2014/main" id="{B7F8DAE1-73BA-4671-836D-29D5AC7E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048672" cy="518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0206711-CA29-4C81-9D86-C99B1A375378}"/>
              </a:ext>
            </a:extLst>
          </p:cNvPr>
          <p:cNvSpPr/>
          <p:nvPr/>
        </p:nvSpPr>
        <p:spPr>
          <a:xfrm>
            <a:off x="1403648" y="404664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chemeClr val="bg1"/>
                </a:solidFill>
              </a:rPr>
              <a:t>108</a:t>
            </a:r>
            <a:r>
              <a:rPr lang="zh-TW" altLang="en-US" sz="4400" b="1" dirty="0">
                <a:solidFill>
                  <a:schemeClr val="bg1"/>
                </a:solidFill>
              </a:rPr>
              <a:t>課綱簡介說明</a:t>
            </a:r>
          </a:p>
        </p:txBody>
      </p:sp>
    </p:spTree>
    <p:extLst>
      <p:ext uri="{BB962C8B-B14F-4D97-AF65-F5344CB8AC3E}">
        <p14:creationId xmlns:p14="http://schemas.microsoft.com/office/powerpoint/2010/main" val="345912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親子天下三月號">
            <a:extLst>
              <a:ext uri="{FF2B5EF4-FFF2-40B4-BE49-F238E27FC236}">
                <a16:creationId xmlns:a16="http://schemas.microsoft.com/office/drawing/2014/main" id="{2008C86B-9087-409E-BD33-04603CE2C4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38" y="1700808"/>
            <a:ext cx="6241876" cy="48261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0206711-CA29-4C81-9D86-C99B1A375378}"/>
              </a:ext>
            </a:extLst>
          </p:cNvPr>
          <p:cNvSpPr/>
          <p:nvPr/>
        </p:nvSpPr>
        <p:spPr>
          <a:xfrm>
            <a:off x="1403648" y="404664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chemeClr val="bg1"/>
                </a:solidFill>
              </a:rPr>
              <a:t>108</a:t>
            </a:r>
            <a:r>
              <a:rPr lang="zh-TW" altLang="en-US" sz="4400" b="1" dirty="0">
                <a:solidFill>
                  <a:schemeClr val="bg1"/>
                </a:solidFill>
              </a:rPr>
              <a:t>課綱簡介說明</a:t>
            </a:r>
          </a:p>
        </p:txBody>
      </p:sp>
    </p:spTree>
    <p:extLst>
      <p:ext uri="{BB962C8B-B14F-4D97-AF65-F5344CB8AC3E}">
        <p14:creationId xmlns:p14="http://schemas.microsoft.com/office/powerpoint/2010/main" val="186169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69F1C8E-15BD-436C-8C43-452F5D39C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15272" r="13787" b="6517"/>
          <a:stretch/>
        </p:blipFill>
        <p:spPr>
          <a:xfrm>
            <a:off x="179512" y="404664"/>
            <a:ext cx="859532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20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24B48B-38D1-450B-8E69-53C8B9677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18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4BC702-4E7D-4E4C-9BC5-ED165CAEF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2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61B958-1A7C-4CBB-9AF2-343D8B286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" y="33572"/>
            <a:ext cx="1083252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9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ACC0AFD-8CA8-46C6-9274-34A7DD04E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3252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0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4EA4C95-C348-4B8D-9F84-7856FC83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072"/>
            <a:ext cx="10809287" cy="60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68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DBD1CA9-0EF9-4BCE-A5A8-6C138B93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10404648" cy="58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1799" y="620688"/>
            <a:ext cx="6515231" cy="186878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教育如何讓孩子成為自己 </a:t>
            </a:r>
            <a:r>
              <a:rPr lang="en-US" altLang="zh-TW" sz="4000" dirty="0">
                <a:solidFill>
                  <a:schemeClr val="tx1"/>
                </a:solidFill>
              </a:rPr>
              <a:t>| Chung-</a:t>
            </a:r>
            <a:r>
              <a:rPr lang="en-US" altLang="zh-TW" sz="4000" dirty="0" err="1">
                <a:solidFill>
                  <a:schemeClr val="tx1"/>
                </a:solidFill>
              </a:rPr>
              <a:t>Chiene</a:t>
            </a:r>
            <a:r>
              <a:rPr lang="en-US" altLang="zh-TW" sz="4000" dirty="0">
                <a:solidFill>
                  <a:schemeClr val="tx1"/>
                </a:solidFill>
              </a:rPr>
              <a:t> Lee | </a:t>
            </a:r>
            <a:r>
              <a:rPr lang="en-US" altLang="zh-TW" sz="4000" dirty="0" err="1">
                <a:solidFill>
                  <a:schemeClr val="tx1"/>
                </a:solidFill>
              </a:rPr>
              <a:t>TEDxDadun</a:t>
            </a:r>
            <a:br>
              <a:rPr lang="en-US" altLang="zh-TW" sz="4000" dirty="0">
                <a:solidFill>
                  <a:schemeClr val="tx1"/>
                </a:solidFill>
              </a:rPr>
            </a:b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63688" y="2924944"/>
            <a:ext cx="6591985" cy="377762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hlinkClick r:id="rId2"/>
              </a:rPr>
              <a:t>https://www.youtube.com/watch?v=2ND526EXAus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2378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C6C5321-DB3C-40DE-AD2C-348B168E0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r="15241"/>
          <a:stretch/>
        </p:blipFill>
        <p:spPr>
          <a:xfrm>
            <a:off x="5597" y="762043"/>
            <a:ext cx="9144000" cy="53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2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D775E2-E2EC-4910-80B1-A33B5021F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7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https://cp.cw1.tw/files/md5/19/bc/19bcefc81bbc123b97e32072f8e765f8-395428.png">
            <a:extLst>
              <a:ext uri="{FF2B5EF4-FFF2-40B4-BE49-F238E27FC236}">
                <a16:creationId xmlns:a16="http://schemas.microsoft.com/office/drawing/2014/main" id="{D49D0237-1556-4D86-B22F-3B63793C27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760640" cy="5583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622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https://cp.cw1.tw/files/md5/8b/de/8bdea7725ab4906a4aa99922111f6a1b-329006.png">
            <a:extLst>
              <a:ext uri="{FF2B5EF4-FFF2-40B4-BE49-F238E27FC236}">
                <a16:creationId xmlns:a16="http://schemas.microsoft.com/office/drawing/2014/main" id="{BC0E4255-8D6F-4948-9500-4F98646056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5472608" cy="5643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430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親子天下三月號">
            <a:extLst>
              <a:ext uri="{FF2B5EF4-FFF2-40B4-BE49-F238E27FC236}">
                <a16:creationId xmlns:a16="http://schemas.microsoft.com/office/drawing/2014/main" id="{38E98BD7-20FC-42D4-8FCA-88ADFCB4E3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6408712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親子天下三月號">
            <a:extLst>
              <a:ext uri="{FF2B5EF4-FFF2-40B4-BE49-F238E27FC236}">
                <a16:creationId xmlns:a16="http://schemas.microsoft.com/office/drawing/2014/main" id="{2EAB35DF-E727-4047-958B-0C7E32C855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14424"/>
            <a:ext cx="6169868" cy="5050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7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親子天下三月號">
            <a:extLst>
              <a:ext uri="{FF2B5EF4-FFF2-40B4-BE49-F238E27FC236}">
                <a16:creationId xmlns:a16="http://schemas.microsoft.com/office/drawing/2014/main" id="{0A8E27CA-7103-4A1A-AFF4-37F54D7D13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14424"/>
            <a:ext cx="6601916" cy="4978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172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親子天下三月號">
            <a:extLst>
              <a:ext uri="{FF2B5EF4-FFF2-40B4-BE49-F238E27FC236}">
                <a16:creationId xmlns:a16="http://schemas.microsoft.com/office/drawing/2014/main" id="{2E107241-3D62-4303-B837-620E813E60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336704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60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ç¤¾æåèªä¸»è¡åãçåçæå°çµæ">
            <a:extLst>
              <a:ext uri="{FF2B5EF4-FFF2-40B4-BE49-F238E27FC236}">
                <a16:creationId xmlns:a16="http://schemas.microsoft.com/office/drawing/2014/main" id="{C9BF5F09-0CE3-4324-B226-89B9E9EA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51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625" y="518490"/>
            <a:ext cx="4226375" cy="924475"/>
          </a:xfrm>
        </p:spPr>
        <p:txBody>
          <a:bodyPr>
            <a:normAutofit fontScale="90000"/>
          </a:bodyPr>
          <a:lstStyle/>
          <a:p>
            <a:br>
              <a:rPr lang="en-US" altLang="zh-TW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55238" y="1556792"/>
            <a:ext cx="6204761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CB7486-81B3-43BA-9F65-67B384C9E42E}"/>
              </a:ext>
            </a:extLst>
          </p:cNvPr>
          <p:cNvSpPr/>
          <p:nvPr/>
        </p:nvSpPr>
        <p:spPr>
          <a:xfrm>
            <a:off x="360899" y="169189"/>
            <a:ext cx="3456384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家長日活動流程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FBA26D9-D9AB-4A38-9BAB-3B2ED63879E3}"/>
              </a:ext>
            </a:extLst>
          </p:cNvPr>
          <p:cNvSpPr txBox="1"/>
          <p:nvPr/>
        </p:nvSpPr>
        <p:spPr>
          <a:xfrm>
            <a:off x="3491880" y="276910"/>
            <a:ext cx="5366014" cy="95410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與校長有約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與老師有約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CFC0DC2-F842-48CE-A140-C987D8233593}"/>
              </a:ext>
            </a:extLst>
          </p:cNvPr>
          <p:cNvSpPr txBox="1"/>
          <p:nvPr/>
        </p:nvSpPr>
        <p:spPr>
          <a:xfrm>
            <a:off x="2771800" y="1758417"/>
            <a:ext cx="3665409" cy="222522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◆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級任老師的班級經營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◆ 本學期學校活動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◆ 成立班級班親會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◆ 選舉班級家長委員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◆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108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課綱簡介</a:t>
            </a:r>
          </a:p>
        </p:txBody>
      </p:sp>
    </p:spTree>
    <p:extLst>
      <p:ext uri="{BB962C8B-B14F-4D97-AF65-F5344CB8AC3E}">
        <p14:creationId xmlns:p14="http://schemas.microsoft.com/office/powerpoint/2010/main" val="3976700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5795151" cy="128089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tx1"/>
                </a:solidFill>
              </a:rPr>
              <a:t>沒有「負面能量」是好事嗎？</a:t>
            </a:r>
            <a:br>
              <a:rPr lang="en-US" altLang="zh-TW" b="1" dirty="0">
                <a:solidFill>
                  <a:schemeClr val="tx1"/>
                </a:solidFill>
              </a:rPr>
            </a:br>
            <a:r>
              <a:rPr lang="zh-TW" altLang="en-US" b="1" dirty="0">
                <a:solidFill>
                  <a:schemeClr val="tx1"/>
                </a:solidFill>
              </a:rPr>
              <a:t>需要重新認識的「情緒反應」</a:t>
            </a:r>
            <a:br>
              <a:rPr lang="zh-TW" altLang="en-US" b="1" dirty="0">
                <a:solidFill>
                  <a:schemeClr val="tx1"/>
                </a:solidFill>
              </a:rPr>
            </a:b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hlinkClick r:id="rId2"/>
              </a:rPr>
              <a:t>https://www.youtube.com/watch?v=uiJ4zibW8_M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1144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" t="14001" r="5600" b="12800"/>
          <a:stretch/>
        </p:blipFill>
        <p:spPr>
          <a:xfrm>
            <a:off x="6228184" y="2204864"/>
            <a:ext cx="2183848" cy="1800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17465"/>
            <a:ext cx="3960440" cy="1368152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教師的班級經營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家庭作業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9236" y="1268760"/>
            <a:ext cx="8694764" cy="5184576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solidFill>
                  <a:schemeClr val="tx1"/>
                </a:solidFill>
              </a:rPr>
              <a:t>1.</a:t>
            </a:r>
            <a:r>
              <a:rPr lang="zh-TW" altLang="zh-TW" sz="2800" b="1" dirty="0">
                <a:solidFill>
                  <a:schemeClr val="tx1"/>
                </a:solidFill>
              </a:rPr>
              <a:t>紙筆練習：每日都有國語作業和數學作業安排。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tx1"/>
                </a:solidFill>
              </a:rPr>
              <a:t>     國語：甲本、乙本、、課堂練習本、習作、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tx1"/>
                </a:solidFill>
              </a:rPr>
              <a:t>                </a:t>
            </a:r>
            <a:r>
              <a:rPr lang="zh-TW" altLang="en-US" sz="2800" b="1" u="sng" dirty="0">
                <a:solidFill>
                  <a:schemeClr val="tx1"/>
                </a:solidFill>
              </a:rPr>
              <a:t>字形單、成語</a:t>
            </a:r>
            <a:endParaRPr lang="en-US" altLang="zh-TW" sz="28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tx1"/>
                </a:solidFill>
              </a:rPr>
              <a:t>     數學：習作、課堂練習本、練習卷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r>
              <a:rPr lang="en-US" altLang="zh-TW" sz="2800" b="1" dirty="0">
                <a:solidFill>
                  <a:schemeClr val="tx1"/>
                </a:solidFill>
              </a:rPr>
              <a:t>2</a:t>
            </a:r>
            <a:r>
              <a:rPr lang="en-US" altLang="zh-TW" sz="2800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.</a:t>
            </a:r>
            <a:r>
              <a:rPr lang="zh-TW" altLang="en-US" sz="2800" b="1" dirty="0">
                <a:solidFill>
                  <a:schemeClr val="tx1"/>
                </a:solidFill>
              </a:rPr>
              <a:t>補充作業：學習單</a:t>
            </a:r>
            <a:r>
              <a:rPr lang="en-US" altLang="zh-TW" sz="2800" b="1" dirty="0">
                <a:solidFill>
                  <a:schemeClr val="tx1"/>
                </a:solidFill>
              </a:rPr>
              <a:t>‧</a:t>
            </a:r>
            <a:r>
              <a:rPr lang="zh-TW" altLang="en-US" sz="2800" b="1" dirty="0">
                <a:solidFill>
                  <a:schemeClr val="tx1"/>
                </a:solidFill>
              </a:rPr>
              <a:t>聯絡簿日記</a:t>
            </a:r>
            <a:r>
              <a:rPr lang="en-US" altLang="zh-TW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altLang="zh-TW" sz="2800" b="1" dirty="0">
                <a:solidFill>
                  <a:schemeClr val="tx1"/>
                </a:solidFill>
              </a:rPr>
              <a:t>3.</a:t>
            </a:r>
            <a:r>
              <a:rPr lang="zh-TW" altLang="zh-TW" sz="2800" b="1" dirty="0">
                <a:solidFill>
                  <a:schemeClr val="tx1"/>
                </a:solidFill>
              </a:rPr>
              <a:t>配合學校活動，會進行各項運動、視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chemeClr val="tx1"/>
                </a:solidFill>
              </a:rPr>
              <a:t>      </a:t>
            </a:r>
            <a:r>
              <a:rPr lang="zh-TW" altLang="zh-TW" sz="2800" b="1" dirty="0">
                <a:solidFill>
                  <a:schemeClr val="tx1"/>
                </a:solidFill>
              </a:rPr>
              <a:t>力保健愛眼操、家事等保健身體</a:t>
            </a:r>
            <a:r>
              <a:rPr lang="zh-TW" altLang="en-US" sz="2800" b="1" dirty="0">
                <a:solidFill>
                  <a:schemeClr val="tx1"/>
                </a:solidFill>
              </a:rPr>
              <a:t>、</a:t>
            </a:r>
            <a:r>
              <a:rPr lang="zh-TW" altLang="zh-TW" sz="2800" b="1" dirty="0">
                <a:solidFill>
                  <a:schemeClr val="tx1"/>
                </a:solidFill>
              </a:rPr>
              <a:t>環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chemeClr val="tx1"/>
                </a:solidFill>
              </a:rPr>
              <a:t>      </a:t>
            </a:r>
            <a:r>
              <a:rPr lang="zh-TW" altLang="zh-TW" sz="2800" b="1" dirty="0">
                <a:solidFill>
                  <a:schemeClr val="tx1"/>
                </a:solidFill>
              </a:rPr>
              <a:t>境</a:t>
            </a:r>
            <a:r>
              <a:rPr lang="zh-TW" altLang="en-US" sz="2800" b="1" dirty="0">
                <a:solidFill>
                  <a:schemeClr val="tx1"/>
                </a:solidFill>
              </a:rPr>
              <a:t>、品格教育</a:t>
            </a:r>
            <a:r>
              <a:rPr lang="zh-TW" altLang="zh-TW" sz="2800" b="1" dirty="0">
                <a:solidFill>
                  <a:schemeClr val="tx1"/>
                </a:solidFill>
              </a:rPr>
              <a:t>等作業。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r>
              <a:rPr lang="en-US" altLang="zh-TW" sz="2800" b="1" dirty="0">
                <a:solidFill>
                  <a:schemeClr val="tx1"/>
                </a:solidFill>
              </a:rPr>
              <a:t>4.</a:t>
            </a:r>
            <a:r>
              <a:rPr lang="zh-TW" altLang="en-US" sz="2800" b="1" dirty="0">
                <a:solidFill>
                  <a:schemeClr val="tx1"/>
                </a:solidFill>
              </a:rPr>
              <a:t> 閱讀：</a:t>
            </a:r>
            <a:r>
              <a:rPr lang="zh-TW" altLang="en-US" sz="2800" b="1" u="sng" dirty="0">
                <a:solidFill>
                  <a:schemeClr val="tx1"/>
                </a:solidFill>
              </a:rPr>
              <a:t>閱讀出題便利貼</a:t>
            </a:r>
            <a:r>
              <a:rPr lang="zh-TW" altLang="en-US" sz="2800" b="1" dirty="0">
                <a:solidFill>
                  <a:schemeClr val="tx1"/>
                </a:solidFill>
              </a:rPr>
              <a:t>、</a:t>
            </a:r>
            <a:r>
              <a:rPr lang="zh-TW" altLang="en-US" sz="2800" b="1" u="sng" dirty="0">
                <a:solidFill>
                  <a:schemeClr val="tx1"/>
                </a:solidFill>
              </a:rPr>
              <a:t>閱讀高手、閱讀認證</a:t>
            </a:r>
            <a:endParaRPr lang="en-US" altLang="zh-TW" sz="28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39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52997"/>
            <a:ext cx="3585355" cy="2857252"/>
          </a:xfrm>
          <a:prstGeom prst="rect">
            <a:avLst/>
          </a:prstGeom>
          <a:ln>
            <a:noFill/>
          </a:ln>
          <a:effectLst>
            <a:glow rad="228600">
              <a:schemeClr val="bg1">
                <a:alpha val="93000"/>
              </a:schemeClr>
            </a:glow>
            <a:softEdge rad="3302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125113" cy="924475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教師的班級經營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-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評量方式</a:t>
            </a:r>
            <a:br>
              <a:rPr lang="en-US" altLang="zh-TW" sz="4000" b="1" dirty="0">
                <a:solidFill>
                  <a:schemeClr val="bg1"/>
                </a:solidFill>
                <a:latin typeface="+mj-ea"/>
              </a:rPr>
            </a:br>
            <a:endParaRPr lang="zh-TW" altLang="en-US" sz="4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7012" y="1204577"/>
            <a:ext cx="6807356" cy="4896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zh-TW" sz="3200" b="1" u="sng" dirty="0">
                <a:solidFill>
                  <a:srgbClr val="FFFF00"/>
                </a:solidFill>
              </a:rPr>
              <a:t>紙筆評量：</a:t>
            </a:r>
            <a:endParaRPr lang="zh-TW" altLang="zh-TW" sz="3200" u="sng" dirty="0">
              <a:solidFill>
                <a:srgbClr val="FFFF00"/>
              </a:solidFill>
            </a:endParaRPr>
          </a:p>
          <a:p>
            <a:pPr lvl="0"/>
            <a:r>
              <a:rPr lang="en-US" altLang="zh-TW" sz="3200" dirty="0">
                <a:solidFill>
                  <a:srgbClr val="FFFF00"/>
                </a:solidFill>
              </a:rPr>
              <a:t>1</a:t>
            </a:r>
            <a:r>
              <a:rPr lang="en-US" altLang="zh-TW" sz="3200" b="1" dirty="0">
                <a:solidFill>
                  <a:srgbClr val="FFFF00"/>
                </a:solidFill>
              </a:rPr>
              <a:t>.</a:t>
            </a:r>
            <a:r>
              <a:rPr lang="zh-TW" altLang="zh-TW" sz="2800" b="1" u="sng" dirty="0">
                <a:solidFill>
                  <a:srgbClr val="FFFF00"/>
                </a:solidFill>
              </a:rPr>
              <a:t>作業成績</a:t>
            </a:r>
            <a:endParaRPr lang="en-US" altLang="zh-TW" sz="2800" b="1" u="sng" dirty="0">
              <a:solidFill>
                <a:srgbClr val="FFFF00"/>
              </a:solidFill>
            </a:endParaRPr>
          </a:p>
          <a:p>
            <a:pPr lvl="0"/>
            <a:r>
              <a:rPr lang="en-US" altLang="zh-TW" sz="2800" dirty="0">
                <a:solidFill>
                  <a:srgbClr val="FFFF00"/>
                </a:solidFill>
              </a:rPr>
              <a:t>2.</a:t>
            </a:r>
            <a:r>
              <a:rPr lang="zh-TW" altLang="zh-TW" sz="2800" b="1" u="sng" dirty="0">
                <a:solidFill>
                  <a:srgbClr val="FFFF00"/>
                </a:solidFill>
              </a:rPr>
              <a:t>平時成績</a:t>
            </a:r>
            <a:r>
              <a:rPr lang="zh-TW" altLang="zh-TW" sz="2800" u="sng" dirty="0">
                <a:solidFill>
                  <a:srgbClr val="FFFF00"/>
                </a:solidFill>
              </a:rPr>
              <a:t>：</a:t>
            </a:r>
            <a:r>
              <a:rPr lang="zh-TW" altLang="zh-TW" sz="2800" dirty="0">
                <a:solidFill>
                  <a:schemeClr val="bg1"/>
                </a:solidFill>
              </a:rPr>
              <a:t>平時小考、複習考</a:t>
            </a:r>
            <a:r>
              <a:rPr lang="zh-TW" altLang="en-US" sz="2800" dirty="0">
                <a:solidFill>
                  <a:schemeClr val="bg1"/>
                </a:solidFill>
              </a:rPr>
              <a:t>、多元評量</a:t>
            </a:r>
            <a:endParaRPr lang="en-US" altLang="zh-TW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zh-TW" sz="3200" b="1" u="sng" dirty="0">
                <a:solidFill>
                  <a:srgbClr val="FFFF00"/>
                </a:solidFill>
              </a:rPr>
              <a:t>多元評量：</a:t>
            </a:r>
            <a:endParaRPr lang="en-US" altLang="zh-TW" sz="3200" b="1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FFFF00"/>
                </a:solidFill>
              </a:rPr>
              <a:t>   </a:t>
            </a:r>
            <a:r>
              <a:rPr lang="zh-TW" altLang="en-US" sz="2800" dirty="0">
                <a:solidFill>
                  <a:schemeClr val="bg1"/>
                </a:solidFill>
              </a:rPr>
              <a:t>課堂中發言</a:t>
            </a:r>
            <a:r>
              <a:rPr lang="en-US" altLang="zh-TW" sz="2800" dirty="0">
                <a:solidFill>
                  <a:schemeClr val="bg1"/>
                </a:solidFill>
              </a:rPr>
              <a:t>.</a:t>
            </a:r>
            <a:r>
              <a:rPr lang="zh-TW" altLang="en-US" sz="2800" dirty="0">
                <a:solidFill>
                  <a:schemeClr val="bg1"/>
                </a:solidFill>
              </a:rPr>
              <a:t>觀察學習</a:t>
            </a:r>
            <a:endParaRPr lang="en-US" altLang="zh-TW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chemeClr val="bg1"/>
                </a:solidFill>
              </a:rPr>
              <a:t>  </a:t>
            </a:r>
            <a:r>
              <a:rPr lang="zh-TW" altLang="en-US" sz="2800" dirty="0">
                <a:solidFill>
                  <a:schemeClr val="bg1"/>
                </a:solidFill>
              </a:rPr>
              <a:t> 討論</a:t>
            </a:r>
            <a:r>
              <a:rPr lang="en-US" altLang="zh-TW" sz="2800" dirty="0">
                <a:solidFill>
                  <a:schemeClr val="bg1"/>
                </a:solidFill>
              </a:rPr>
              <a:t>.</a:t>
            </a:r>
            <a:r>
              <a:rPr lang="zh-TW" altLang="en-US" sz="2800" dirty="0">
                <a:solidFill>
                  <a:schemeClr val="bg1"/>
                </a:solidFill>
              </a:rPr>
              <a:t>態度表現</a:t>
            </a:r>
            <a:r>
              <a:rPr lang="en-US" altLang="zh-TW" sz="2800" dirty="0">
                <a:solidFill>
                  <a:schemeClr val="bg1"/>
                </a:solidFill>
              </a:rPr>
              <a:t>‧</a:t>
            </a:r>
            <a:r>
              <a:rPr lang="zh-TW" altLang="en-US" sz="2800" dirty="0">
                <a:solidFill>
                  <a:schemeClr val="bg1"/>
                </a:solidFill>
              </a:rPr>
              <a:t>集點</a:t>
            </a:r>
            <a:endParaRPr lang="en-US" altLang="zh-TW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   記帳收支本、榮譽卡</a:t>
            </a:r>
            <a:endParaRPr lang="en-US" altLang="zh-TW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   分組比賽、實作</a:t>
            </a:r>
            <a:endParaRPr lang="en-US" altLang="zh-TW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   每日運動與閱讀護照</a:t>
            </a:r>
            <a:endParaRPr lang="zh-TW" altLang="zh-TW" sz="2800" dirty="0">
              <a:solidFill>
                <a:srgbClr val="C00000"/>
              </a:solidFill>
            </a:endParaRPr>
          </a:p>
          <a:p>
            <a:pPr lvl="0"/>
            <a:r>
              <a:rPr lang="en-US" altLang="zh-TW" sz="2800" dirty="0">
                <a:solidFill>
                  <a:srgbClr val="FFFF00"/>
                </a:solidFill>
              </a:rPr>
              <a:t>3.</a:t>
            </a:r>
            <a:r>
              <a:rPr lang="zh-TW" altLang="zh-TW" sz="2800" b="1" u="sng" dirty="0">
                <a:solidFill>
                  <a:srgbClr val="FFFF00"/>
                </a:solidFill>
              </a:rPr>
              <a:t>期中評量、期末評量</a:t>
            </a: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67193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8615" y="188640"/>
            <a:ext cx="7125113" cy="924475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導師請家長配合事項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9863" y="1225375"/>
            <a:ext cx="7982616" cy="5632625"/>
          </a:xfrm>
        </p:spPr>
        <p:txBody>
          <a:bodyPr>
            <a:noAutofit/>
          </a:bodyPr>
          <a:lstStyle/>
          <a:p>
            <a:pPr lvl="0"/>
            <a:r>
              <a:rPr lang="zh-TW" altLang="zh-TW" sz="2400" b="1" dirty="0">
                <a:solidFill>
                  <a:schemeClr val="tx1"/>
                </a:solidFill>
              </a:rPr>
              <a:t>請每天看孩子的作業，並在聯絡簿上簽名</a:t>
            </a:r>
            <a:r>
              <a:rPr lang="zh-TW" altLang="en-US" sz="2400" b="1" dirty="0">
                <a:solidFill>
                  <a:schemeClr val="tx1"/>
                </a:solidFill>
              </a:rPr>
              <a:t>，並給予回饋</a:t>
            </a:r>
            <a:r>
              <a:rPr lang="zh-TW" altLang="zh-TW" sz="2400" b="1" dirty="0">
                <a:solidFill>
                  <a:schemeClr val="tx1"/>
                </a:solidFill>
              </a:rPr>
              <a:t>。</a:t>
            </a:r>
          </a:p>
          <a:p>
            <a:pPr lvl="0"/>
            <a:r>
              <a:rPr lang="zh-TW" altLang="zh-TW" sz="2400" b="1" dirty="0">
                <a:solidFill>
                  <a:schemeClr val="tx1"/>
                </a:solidFill>
              </a:rPr>
              <a:t>叮嚀孩子每天</a:t>
            </a:r>
            <a:r>
              <a:rPr lang="zh-TW" altLang="en-US" sz="2400" b="1" dirty="0">
                <a:solidFill>
                  <a:schemeClr val="tx1"/>
                </a:solidFill>
              </a:rPr>
              <a:t>自己</a:t>
            </a:r>
            <a:r>
              <a:rPr lang="zh-TW" altLang="zh-TW" sz="2400" b="1" dirty="0">
                <a:solidFill>
                  <a:schemeClr val="tx1"/>
                </a:solidFill>
              </a:rPr>
              <a:t>整理書包。</a:t>
            </a:r>
          </a:p>
          <a:p>
            <a:pPr lvl="0"/>
            <a:r>
              <a:rPr lang="zh-TW" altLang="en-US" sz="2400" b="1" dirty="0">
                <a:solidFill>
                  <a:schemeClr val="tx1"/>
                </a:solidFill>
              </a:rPr>
              <a:t>盡量</a:t>
            </a:r>
            <a:r>
              <a:rPr lang="zh-TW" altLang="zh-TW" sz="2400" b="1" dirty="0">
                <a:solidFill>
                  <a:schemeClr val="tx1"/>
                </a:solidFill>
              </a:rPr>
              <a:t>不要給孩子帶</a:t>
            </a:r>
            <a:r>
              <a:rPr lang="zh-TW" altLang="en-US" sz="2400" b="1" dirty="0">
                <a:solidFill>
                  <a:schemeClr val="tx1"/>
                </a:solidFill>
              </a:rPr>
              <a:t>太多</a:t>
            </a:r>
            <a:r>
              <a:rPr lang="zh-TW" altLang="zh-TW" sz="2400" b="1" dirty="0">
                <a:solidFill>
                  <a:schemeClr val="tx1"/>
                </a:solidFill>
              </a:rPr>
              <a:t>錢</a:t>
            </a:r>
            <a:r>
              <a:rPr lang="zh-TW" altLang="en-US" sz="2400" b="1" dirty="0">
                <a:solidFill>
                  <a:schemeClr val="tx1"/>
                </a:solidFill>
              </a:rPr>
              <a:t>和</a:t>
            </a:r>
            <a:r>
              <a:rPr lang="zh-TW" altLang="zh-TW" sz="2400" b="1" dirty="0">
                <a:solidFill>
                  <a:schemeClr val="tx1"/>
                </a:solidFill>
              </a:rPr>
              <a:t>帶玩具</a:t>
            </a:r>
            <a:r>
              <a:rPr lang="zh-TW" altLang="en-US" sz="2400" b="1" dirty="0">
                <a:solidFill>
                  <a:schemeClr val="tx1"/>
                </a:solidFill>
              </a:rPr>
              <a:t>到學校</a:t>
            </a:r>
            <a:r>
              <a:rPr lang="zh-TW" altLang="zh-TW" sz="2400" b="1" dirty="0">
                <a:solidFill>
                  <a:schemeClr val="tx1"/>
                </a:solidFill>
              </a:rPr>
              <a:t>。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lvl="0"/>
            <a:r>
              <a:rPr lang="zh-TW" altLang="zh-TW" sz="2400" b="1" dirty="0">
                <a:solidFill>
                  <a:schemeClr val="tx1"/>
                </a:solidFill>
              </a:rPr>
              <a:t>讓孩子多參與家裡的家事。</a:t>
            </a:r>
          </a:p>
          <a:p>
            <a:pPr lvl="0"/>
            <a:r>
              <a:rPr lang="zh-TW" altLang="zh-TW" sz="2400" b="1" dirty="0">
                <a:solidFill>
                  <a:schemeClr val="tx1"/>
                </a:solidFill>
              </a:rPr>
              <a:t>鼓勵孩子多運動</a:t>
            </a:r>
            <a:r>
              <a:rPr lang="zh-TW" altLang="en-US" sz="2400" b="1" dirty="0">
                <a:solidFill>
                  <a:schemeClr val="tx1"/>
                </a:solidFill>
              </a:rPr>
              <a:t>、多到戶外活動</a:t>
            </a:r>
            <a:r>
              <a:rPr lang="zh-TW" altLang="zh-TW" sz="2400" b="1" dirty="0">
                <a:solidFill>
                  <a:schemeClr val="tx1"/>
                </a:solidFill>
              </a:rPr>
              <a:t>。</a:t>
            </a:r>
          </a:p>
          <a:p>
            <a:pPr lvl="0"/>
            <a:r>
              <a:rPr lang="zh-TW" altLang="zh-TW" sz="2400" b="1" dirty="0">
                <a:solidFill>
                  <a:schemeClr val="tx1"/>
                </a:solidFill>
              </a:rPr>
              <a:t>鼓勵孩子多閱讀，</a:t>
            </a:r>
            <a:r>
              <a:rPr lang="zh-TW" altLang="en-US" sz="2400" b="1" dirty="0">
                <a:solidFill>
                  <a:schemeClr val="tx1"/>
                </a:solidFill>
              </a:rPr>
              <a:t>也陪孩子閱讀</a:t>
            </a:r>
            <a:r>
              <a:rPr lang="zh-TW" altLang="zh-TW" sz="2400" b="1" dirty="0">
                <a:solidFill>
                  <a:schemeClr val="tx1"/>
                </a:solidFill>
              </a:rPr>
              <a:t>。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lvl="0"/>
            <a:r>
              <a:rPr lang="zh-TW" altLang="en-US" sz="2400" b="1" dirty="0">
                <a:solidFill>
                  <a:schemeClr val="tx1"/>
                </a:solidFill>
              </a:rPr>
              <a:t>請多和孩子聊天、互動。</a:t>
            </a:r>
            <a:endParaRPr lang="zh-TW" altLang="zh-TW" sz="2400" b="1" dirty="0">
              <a:solidFill>
                <a:schemeClr val="tx1"/>
              </a:solidFill>
            </a:endParaRPr>
          </a:p>
          <a:p>
            <a:pPr lvl="0"/>
            <a:r>
              <a:rPr lang="zh-TW" altLang="en-US" sz="2400" b="1" dirty="0">
                <a:solidFill>
                  <a:schemeClr val="tx1"/>
                </a:solidFill>
              </a:rPr>
              <a:t>限制孩子玩</a:t>
            </a:r>
            <a:r>
              <a:rPr lang="en-US" altLang="zh-TW" sz="2400" b="1" dirty="0">
                <a:solidFill>
                  <a:schemeClr val="tx1"/>
                </a:solidFill>
              </a:rPr>
              <a:t>3C</a:t>
            </a:r>
            <a:r>
              <a:rPr lang="zh-TW" altLang="en-US" sz="2400" b="1" dirty="0">
                <a:solidFill>
                  <a:schemeClr val="tx1"/>
                </a:solidFill>
              </a:rPr>
              <a:t>產品的時間。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lvl="0"/>
            <a:r>
              <a:rPr lang="zh-TW" altLang="en-US" sz="2400" b="1" dirty="0">
                <a:solidFill>
                  <a:schemeClr val="tx1"/>
                </a:solidFill>
              </a:rPr>
              <a:t>知道孩子的交友狀況。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lvl="0"/>
            <a:endParaRPr lang="zh-TW" altLang="zh-TW" sz="2400" b="1" dirty="0">
              <a:solidFill>
                <a:schemeClr val="tx1"/>
              </a:solidFill>
            </a:endParaRPr>
          </a:p>
          <a:p>
            <a:endParaRPr lang="zh-TW" alt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14167FA-EC9C-4A11-AAF6-9CF1716BB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89040"/>
            <a:ext cx="2098504" cy="2098504"/>
          </a:xfrm>
          <a:prstGeom prst="rect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830191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968552" cy="68104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學校重要行事曆說明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224155"/>
            <a:ext cx="7992888" cy="3861029"/>
          </a:xfr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>
            <a:noAutofit/>
          </a:bodyPr>
          <a:lstStyle/>
          <a:p>
            <a:r>
              <a:rPr lang="en-US" altLang="zh-TW" sz="2800" b="1" dirty="0">
                <a:solidFill>
                  <a:schemeClr val="tx1"/>
                </a:solidFill>
              </a:rPr>
              <a:t>1.</a:t>
            </a:r>
            <a:r>
              <a:rPr lang="zh-TW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</a:rPr>
              <a:t>9/24(</a:t>
            </a:r>
            <a:r>
              <a:rPr lang="zh-TW" altLang="en-US" sz="2800" b="1" dirty="0">
                <a:solidFill>
                  <a:schemeClr val="tx1"/>
                </a:solidFill>
              </a:rPr>
              <a:t>二</a:t>
            </a:r>
            <a:r>
              <a:rPr lang="en-US" altLang="zh-TW" sz="2800" b="1" dirty="0">
                <a:solidFill>
                  <a:schemeClr val="tx1"/>
                </a:solidFill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</a:rPr>
              <a:t>英語能力檢測</a:t>
            </a:r>
            <a:endParaRPr lang="zh-TW" altLang="zh-TW" sz="2800" b="1" dirty="0">
              <a:solidFill>
                <a:schemeClr val="tx1"/>
              </a:solidFill>
            </a:endParaRPr>
          </a:p>
          <a:p>
            <a:r>
              <a:rPr lang="en-US" altLang="zh-TW" sz="2800" b="1" dirty="0">
                <a:solidFill>
                  <a:schemeClr val="tx1"/>
                </a:solidFill>
              </a:rPr>
              <a:t>2. 10/30</a:t>
            </a:r>
            <a:r>
              <a:rPr lang="zh-TW" altLang="zh-TW" sz="2800" b="1" dirty="0">
                <a:solidFill>
                  <a:schemeClr val="tx1"/>
                </a:solidFill>
              </a:rPr>
              <a:t>（</a:t>
            </a:r>
            <a:r>
              <a:rPr lang="zh-TW" altLang="en-US" sz="2800" b="1" dirty="0">
                <a:solidFill>
                  <a:schemeClr val="tx1"/>
                </a:solidFill>
              </a:rPr>
              <a:t>三）</a:t>
            </a:r>
            <a:r>
              <a:rPr lang="en-US" altLang="zh-TW" sz="2800" b="1" dirty="0">
                <a:solidFill>
                  <a:schemeClr val="tx1"/>
                </a:solidFill>
              </a:rPr>
              <a:t>-10/31</a:t>
            </a:r>
            <a:r>
              <a:rPr lang="zh-TW" altLang="en-US" sz="2800" b="1" dirty="0">
                <a:solidFill>
                  <a:schemeClr val="tx1"/>
                </a:solidFill>
              </a:rPr>
              <a:t>（四</a:t>
            </a:r>
            <a:r>
              <a:rPr lang="zh-TW" altLang="zh-TW" sz="2800" b="1" dirty="0">
                <a:solidFill>
                  <a:schemeClr val="tx1"/>
                </a:solidFill>
              </a:rPr>
              <a:t>）</a:t>
            </a:r>
            <a:r>
              <a:rPr lang="zh-TW" altLang="en-US" sz="2800" b="1" dirty="0">
                <a:solidFill>
                  <a:schemeClr val="tx1"/>
                </a:solidFill>
              </a:rPr>
              <a:t>期中評量</a:t>
            </a:r>
            <a:endParaRPr lang="zh-TW" altLang="zh-TW" sz="2800" b="1" dirty="0">
              <a:solidFill>
                <a:schemeClr val="tx1"/>
              </a:solidFill>
            </a:endParaRPr>
          </a:p>
          <a:p>
            <a:r>
              <a:rPr lang="en-US" altLang="zh-TW" sz="2800" b="1" dirty="0">
                <a:solidFill>
                  <a:schemeClr val="tx1"/>
                </a:solidFill>
              </a:rPr>
              <a:t>3. 11/30(</a:t>
            </a:r>
            <a:r>
              <a:rPr lang="zh-TW" altLang="en-US" sz="2800" b="1" dirty="0">
                <a:solidFill>
                  <a:schemeClr val="tx1"/>
                </a:solidFill>
              </a:rPr>
              <a:t>六</a:t>
            </a:r>
            <a:r>
              <a:rPr lang="en-US" altLang="zh-TW" sz="2800" b="1" dirty="0">
                <a:solidFill>
                  <a:schemeClr val="tx1"/>
                </a:solidFill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</a:rPr>
              <a:t>校慶運動會暨園遊會，</a:t>
            </a:r>
            <a:br>
              <a:rPr lang="en-US" altLang="zh-TW" sz="2800" b="1" dirty="0">
                <a:solidFill>
                  <a:schemeClr val="tx1"/>
                </a:solidFill>
              </a:rPr>
            </a:br>
            <a:r>
              <a:rPr lang="zh-TW" altLang="en-US" sz="2800" b="1" dirty="0">
                <a:solidFill>
                  <a:schemeClr val="tx1"/>
                </a:solidFill>
              </a:rPr>
              <a:t>    </a:t>
            </a:r>
            <a:r>
              <a:rPr lang="en-US" altLang="zh-TW" sz="2800" b="1" dirty="0">
                <a:solidFill>
                  <a:schemeClr val="tx1"/>
                </a:solidFill>
              </a:rPr>
              <a:t>12/2</a:t>
            </a:r>
            <a:r>
              <a:rPr lang="zh-TW" altLang="en-US" sz="2800" b="1" dirty="0">
                <a:solidFill>
                  <a:schemeClr val="tx1"/>
                </a:solidFill>
              </a:rPr>
              <a:t>（一）補假</a:t>
            </a:r>
            <a:endParaRPr lang="zh-TW" altLang="zh-TW" sz="2800" b="1" dirty="0">
              <a:solidFill>
                <a:schemeClr val="tx1"/>
              </a:solidFill>
            </a:endParaRPr>
          </a:p>
          <a:p>
            <a:r>
              <a:rPr lang="en-US" altLang="zh-TW" sz="2800" b="1" dirty="0">
                <a:solidFill>
                  <a:schemeClr val="tx1"/>
                </a:solidFill>
              </a:rPr>
              <a:t>4. </a:t>
            </a:r>
            <a:r>
              <a:rPr lang="zh-TW" altLang="en-US" sz="2800" b="1" dirty="0">
                <a:solidFill>
                  <a:srgbClr val="FF0000"/>
                </a:solidFill>
              </a:rPr>
              <a:t>英速魔法學院課程，日期未定</a:t>
            </a:r>
            <a:endParaRPr lang="zh-TW" altLang="zh-TW" sz="2800" b="1" dirty="0">
              <a:solidFill>
                <a:srgbClr val="FF0000"/>
              </a:solidFill>
            </a:endParaRPr>
          </a:p>
          <a:p>
            <a:r>
              <a:rPr lang="en-US" altLang="zh-TW" sz="2800" b="1" dirty="0">
                <a:solidFill>
                  <a:schemeClr val="tx1"/>
                </a:solidFill>
              </a:rPr>
              <a:t>5.</a:t>
            </a:r>
            <a:r>
              <a:rPr lang="zh-TW" altLang="en-US" sz="2800" b="1" dirty="0">
                <a:solidFill>
                  <a:schemeClr val="tx1"/>
                </a:solidFill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</a:rPr>
              <a:t>1/7(</a:t>
            </a:r>
            <a:r>
              <a:rPr lang="zh-TW" altLang="en-US" sz="2800" b="1" dirty="0">
                <a:solidFill>
                  <a:schemeClr val="tx1"/>
                </a:solidFill>
              </a:rPr>
              <a:t>二</a:t>
            </a:r>
            <a:r>
              <a:rPr lang="en-US" altLang="zh-TW" sz="2800" b="1" dirty="0">
                <a:solidFill>
                  <a:schemeClr val="tx1"/>
                </a:solidFill>
              </a:rPr>
              <a:t>) -1/8(</a:t>
            </a:r>
            <a:r>
              <a:rPr lang="zh-TW" altLang="en-US" sz="2800" b="1" dirty="0">
                <a:solidFill>
                  <a:schemeClr val="tx1"/>
                </a:solidFill>
              </a:rPr>
              <a:t>三</a:t>
            </a:r>
            <a:r>
              <a:rPr lang="en-US" altLang="zh-TW" sz="2800" b="1" dirty="0">
                <a:solidFill>
                  <a:schemeClr val="tx1"/>
                </a:solidFill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</a:rPr>
              <a:t>期末評量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r>
              <a:rPr lang="en-US" altLang="zh-TW" sz="2800" b="1" dirty="0">
                <a:solidFill>
                  <a:schemeClr val="tx1"/>
                </a:solidFill>
              </a:rPr>
              <a:t>6.1/20 (</a:t>
            </a:r>
            <a:r>
              <a:rPr lang="zh-TW" altLang="en-US" sz="2800" b="1" dirty="0">
                <a:solidFill>
                  <a:schemeClr val="tx1"/>
                </a:solidFill>
              </a:rPr>
              <a:t>一</a:t>
            </a:r>
            <a:r>
              <a:rPr lang="en-US" altLang="zh-TW" sz="2800" b="1" dirty="0">
                <a:solidFill>
                  <a:schemeClr val="tx1"/>
                </a:solidFill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</a:rPr>
              <a:t>休業式</a:t>
            </a:r>
            <a:endParaRPr lang="en-US" altLang="zh-TW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86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81459" y="1412776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成立班級班親會：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班級班親會成員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F7882F5-9DC8-46C1-AD1A-32B23522D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4000" cy="1800200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9E78184-C5AB-4AC1-AE7C-94C410CA5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319084"/>
              </p:ext>
            </p:extLst>
          </p:nvPr>
        </p:nvGraphicFramePr>
        <p:xfrm>
          <a:off x="1547664" y="2223092"/>
          <a:ext cx="5472608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3309">
                  <a:extLst>
                    <a:ext uri="{9D8B030D-6E8A-4147-A177-3AD203B41FA5}">
                      <a16:colId xmlns:a16="http://schemas.microsoft.com/office/drawing/2014/main" val="1859869466"/>
                    </a:ext>
                  </a:extLst>
                </a:gridCol>
                <a:gridCol w="3639299">
                  <a:extLst>
                    <a:ext uri="{9D8B030D-6E8A-4147-A177-3AD203B41FA5}">
                      <a16:colId xmlns:a16="http://schemas.microsoft.com/office/drawing/2014/main" val="1992654428"/>
                    </a:ext>
                  </a:extLst>
                </a:gridCol>
              </a:tblGrid>
              <a:tr h="332103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會長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837700"/>
                  </a:ext>
                </a:extLst>
              </a:tr>
              <a:tr h="438972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副會長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鄒愛恬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偉翔媽媽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49105"/>
                  </a:ext>
                </a:extLst>
              </a:tr>
              <a:tr h="438972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活動組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盧秀玲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庭耘媽媽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093042"/>
                  </a:ext>
                </a:extLst>
              </a:tr>
              <a:tr h="438972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服務組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游雅嵐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妤柔媽媽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62778"/>
                  </a:ext>
                </a:extLst>
              </a:tr>
              <a:tr h="438972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聯絡組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呂靜怡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品嫻媽媽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234122"/>
                  </a:ext>
                </a:extLst>
              </a:tr>
              <a:tr h="438972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總務組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蔡湘示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826457"/>
                  </a:ext>
                </a:extLst>
              </a:tr>
              <a:tr h="438972"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文書組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葉瀧翔 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妤柔爸爸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21011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2C70A5DA-6E64-43E1-AF3F-7EBE376AE807}"/>
              </a:ext>
            </a:extLst>
          </p:cNvPr>
          <p:cNvSpPr txBox="1"/>
          <p:nvPr/>
        </p:nvSpPr>
        <p:spPr>
          <a:xfrm>
            <a:off x="179512" y="5733256"/>
            <a:ext cx="8426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選舉班級家長會代表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(2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名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：許明池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哲詮爸爸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).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王鳳聲</a:t>
            </a:r>
          </a:p>
        </p:txBody>
      </p:sp>
    </p:spTree>
    <p:extLst>
      <p:ext uri="{BB962C8B-B14F-4D97-AF65-F5344CB8AC3E}">
        <p14:creationId xmlns:p14="http://schemas.microsoft.com/office/powerpoint/2010/main" val="3752999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7A0E90-02E0-496C-B69B-4C3E3D1D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620688"/>
            <a:ext cx="6156007" cy="720080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</a:rPr>
              <a:t>本學期班級重要事項說明：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E0BAF1-D56B-4C82-8550-67E844B09BDD}"/>
              </a:ext>
            </a:extLst>
          </p:cNvPr>
          <p:cNvSpPr txBox="1"/>
          <p:nvPr/>
        </p:nvSpPr>
        <p:spPr>
          <a:xfrm>
            <a:off x="1981458" y="3068960"/>
            <a:ext cx="518457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本學期班費每生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收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500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元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本學期校慶活動方式說明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3.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英速魔法學院活動說明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4.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導師聯絡方式說明：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手機     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0980334874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  Line ID    piear0621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91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6589199" cy="1280890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http://engwonderland.com/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80" t="8718" r="10954" b="7728"/>
          <a:stretch/>
        </p:blipFill>
        <p:spPr>
          <a:xfrm>
            <a:off x="899591" y="2176366"/>
            <a:ext cx="7730137" cy="468163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3652" y="129406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新北市英速魔法學院</a:t>
            </a:r>
          </a:p>
        </p:txBody>
      </p:sp>
    </p:spTree>
    <p:extLst>
      <p:ext uri="{BB962C8B-B14F-4D97-AF65-F5344CB8AC3E}">
        <p14:creationId xmlns:p14="http://schemas.microsoft.com/office/powerpoint/2010/main" val="732192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84576" cy="69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8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6" y="2388494"/>
            <a:ext cx="3196964" cy="42645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內容版面配置區 1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09" y="257622"/>
            <a:ext cx="2832409" cy="3778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07664F-1E19-405C-BFA4-C60788E5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" y="26423"/>
            <a:ext cx="4481556" cy="3359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11" y="3382026"/>
            <a:ext cx="4560032" cy="3418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0926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3906"/>
            <a:ext cx="3765760" cy="2823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07" y="1052736"/>
            <a:ext cx="3196964" cy="4264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96952"/>
            <a:ext cx="3196964" cy="4264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946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12011" y="2636912"/>
            <a:ext cx="6591985" cy="377762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hlinkClick r:id="rId2"/>
              </a:rPr>
              <a:t>https://www.youtube.com/watch?v=sQcwRGTW5mw</a:t>
            </a:r>
            <a:endParaRPr lang="en-US" altLang="zh-TW" sz="3600" dirty="0"/>
          </a:p>
          <a:p>
            <a:endParaRPr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75655" y="387392"/>
            <a:ext cx="6264696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dirty="0"/>
              <a:t>親子天下</a:t>
            </a:r>
            <a:r>
              <a:rPr lang="en-US" altLang="zh-TW" sz="3600" dirty="0"/>
              <a:t>】</a:t>
            </a:r>
            <a:br>
              <a:rPr lang="en-US" altLang="zh-TW" sz="3600" dirty="0"/>
            </a:br>
            <a:r>
              <a:rPr lang="en-US" altLang="zh-TW" sz="3600" dirty="0"/>
              <a:t>《</a:t>
            </a:r>
            <a:r>
              <a:rPr lang="zh-TW" altLang="en-US" sz="3600" dirty="0"/>
              <a:t>翻轉教育：未來教育 </a:t>
            </a:r>
            <a:br>
              <a:rPr lang="en-US" altLang="zh-TW" sz="3600" dirty="0"/>
            </a:br>
            <a:r>
              <a:rPr lang="zh-TW" altLang="en-US" sz="3600" dirty="0"/>
              <a:t>   </a:t>
            </a:r>
            <a:r>
              <a:rPr lang="en-US" altLang="zh-TW" sz="3600" dirty="0"/>
              <a:t>Future Learning》</a:t>
            </a:r>
          </a:p>
        </p:txBody>
      </p:sp>
    </p:spTree>
    <p:extLst>
      <p:ext uri="{BB962C8B-B14F-4D97-AF65-F5344CB8AC3E}">
        <p14:creationId xmlns:p14="http://schemas.microsoft.com/office/powerpoint/2010/main" val="2191433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72329"/>
            <a:ext cx="3212802" cy="42856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0375"/>
            <a:ext cx="4443363" cy="33310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50" y="188640"/>
            <a:ext cx="3196964" cy="42645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5448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83" y="2783251"/>
            <a:ext cx="2844984" cy="379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3" y="116632"/>
            <a:ext cx="2844984" cy="379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1" y="-48952"/>
            <a:ext cx="2844984" cy="379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65" y="3148560"/>
            <a:ext cx="2571125" cy="3429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9101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87" y="3410073"/>
            <a:ext cx="4193112" cy="31434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710"/>
            <a:ext cx="4194664" cy="31445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0" y="3768689"/>
            <a:ext cx="3943645" cy="2956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06" y="332710"/>
            <a:ext cx="3697875" cy="277215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96276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8" y="14410"/>
            <a:ext cx="2737021" cy="365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6180"/>
            <a:ext cx="2712006" cy="3617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34" y="3054346"/>
            <a:ext cx="2694057" cy="359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31" y="2869793"/>
            <a:ext cx="2832409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7592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4C09D26-0F43-4483-BD00-6D3E50058B96}"/>
              </a:ext>
            </a:extLst>
          </p:cNvPr>
          <p:cNvSpPr/>
          <p:nvPr/>
        </p:nvSpPr>
        <p:spPr>
          <a:xfrm>
            <a:off x="323528" y="260648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800" b="1" kern="100" dirty="0">
                <a:solidFill>
                  <a:srgbClr val="FF0000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基本理念 </a:t>
            </a:r>
            <a:endParaRPr lang="en-US" altLang="zh-TW" sz="2800" b="1" kern="100" dirty="0">
              <a:solidFill>
                <a:srgbClr val="FF0000"/>
              </a:solidFill>
              <a:highlight>
                <a:srgbClr val="FFFF00"/>
              </a:highlight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rgbClr val="FFFF00"/>
                </a:solidFill>
                <a:latin typeface="+mj-ea"/>
                <a:ea typeface="+mj-ea"/>
                <a:cs typeface="Times New Roman" panose="02020603050405020304" pitchFamily="18" charset="0"/>
              </a:rPr>
              <a:t>十二年國民基本教育之課程發展本於全人教育的精神，以</a:t>
            </a:r>
            <a:r>
              <a:rPr lang="zh-TW" altLang="zh-TW" sz="28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「</a:t>
            </a:r>
            <a:r>
              <a:rPr lang="zh-TW" altLang="zh-TW" sz="2800" b="1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自發」、「互動」及「共 好」為理念</a:t>
            </a:r>
            <a:r>
              <a:rPr lang="zh-TW" altLang="zh-TW" sz="2800" kern="100" dirty="0">
                <a:solidFill>
                  <a:srgbClr val="FFFF00"/>
                </a:solidFill>
                <a:latin typeface="+mj-ea"/>
                <a:ea typeface="+mj-ea"/>
                <a:cs typeface="Times New Roman" panose="02020603050405020304" pitchFamily="18" charset="0"/>
              </a:rPr>
              <a:t>，強調學生是自發主動的學習者，學校教育應善誘學生的學習動機與熱情，引 導學生妥善開展與自我、與他人、與社會、與自然的各種互動能力，協助學生應用及實踐 所學、體驗生命意義，願意致力社會、自然與文化的永續發展，共同謀求彼此的互惠與共 好。</a:t>
            </a:r>
          </a:p>
          <a:p>
            <a:pPr>
              <a:spcAft>
                <a:spcPts val="0"/>
              </a:spcAft>
            </a:pPr>
            <a:r>
              <a:rPr lang="en-US" altLang="zh-TW" sz="2800" kern="100" dirty="0">
                <a:solidFill>
                  <a:srgbClr val="FFFF00"/>
                </a:solidFill>
                <a:latin typeface="+mj-ea"/>
                <a:ea typeface="+mj-ea"/>
                <a:cs typeface="Times New Roman" panose="02020603050405020304" pitchFamily="18" charset="0"/>
              </a:rPr>
              <a:t> </a:t>
            </a:r>
            <a:endParaRPr lang="zh-TW" altLang="zh-TW" sz="2800" kern="100" dirty="0">
              <a:solidFill>
                <a:srgbClr val="FFFF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800" b="1" kern="100" dirty="0">
                <a:solidFill>
                  <a:srgbClr val="FF0000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核心素養</a:t>
            </a:r>
            <a:endParaRPr lang="zh-TW" altLang="zh-TW" sz="2800" kern="100" dirty="0">
              <a:solidFill>
                <a:srgbClr val="FF0000"/>
              </a:solidFill>
              <a:highlight>
                <a:srgbClr val="FFFF00"/>
              </a:highlight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rgbClr val="FFFF00"/>
                </a:solidFill>
                <a:latin typeface="+mj-ea"/>
                <a:ea typeface="+mj-ea"/>
                <a:cs typeface="Times New Roman" panose="02020603050405020304" pitchFamily="18" charset="0"/>
              </a:rPr>
              <a:t>「核心素養」是指一個人為適應現在生活及面對未來挑戰，所應具備的知識、能力與 態度。「核心素養」強調學習不宜以學科知識及技能為限，而應關注學習與生活的結合， 透過實踐力行而彰顯學習者的全人發展。</a:t>
            </a:r>
          </a:p>
        </p:txBody>
      </p:sp>
    </p:spTree>
    <p:extLst>
      <p:ext uri="{BB962C8B-B14F-4D97-AF65-F5344CB8AC3E}">
        <p14:creationId xmlns:p14="http://schemas.microsoft.com/office/powerpoint/2010/main" val="225916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BA6076A-375C-4861-A0B5-4D4885F1F53A}"/>
              </a:ext>
            </a:extLst>
          </p:cNvPr>
          <p:cNvSpPr/>
          <p:nvPr/>
        </p:nvSpPr>
        <p:spPr>
          <a:xfrm>
            <a:off x="1151619" y="15113"/>
            <a:ext cx="68407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800" b="1" kern="100" dirty="0">
                <a:highlight>
                  <a:srgbClr val="FFFF00"/>
                </a:highligh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三大面向與九大項目</a:t>
            </a:r>
            <a:endParaRPr lang="en-US" altLang="zh-TW" sz="2800" b="1" kern="100" dirty="0">
              <a:highlight>
                <a:srgbClr val="FFFF00"/>
              </a:highlight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十二年國民基本教育之核心素養</a:t>
            </a:r>
            <a:r>
              <a:rPr lang="zh-TW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，強調培養以人為本的</a:t>
            </a:r>
            <a:r>
              <a:rPr lang="zh-TW" altLang="zh-TW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「終身學習者」，分為三大面向： </a:t>
            </a:r>
            <a:r>
              <a:rPr lang="zh-TW" altLang="zh-TW" sz="2400" b="1" kern="100" dirty="0">
                <a:solidFill>
                  <a:srgbClr val="FFFF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「自主行動」、「溝通互動」、「社會參與」。</a:t>
            </a:r>
            <a:endParaRPr lang="zh-TW" altLang="zh-TW" sz="2400" kern="100" dirty="0">
              <a:solidFill>
                <a:srgbClr val="FFFF0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三大面向再細分為九大項目：</a:t>
            </a:r>
            <a:endParaRPr lang="en-US" altLang="zh-TW" sz="2400" kern="1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如圖</a:t>
            </a:r>
            <a:r>
              <a:rPr lang="en-US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1 </a:t>
            </a:r>
            <a:r>
              <a:rPr lang="zh-TW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所示。 圖</a:t>
            </a:r>
            <a:r>
              <a:rPr lang="en-US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1 </a:t>
            </a:r>
            <a:r>
              <a:rPr lang="zh-TW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核心素養的滾動圓輪意象</a:t>
            </a:r>
          </a:p>
        </p:txBody>
      </p:sp>
      <p:pic>
        <p:nvPicPr>
          <p:cNvPr id="5" name="圖片 4" descr="http://blog.ilc.edu.tw/blog/gallery/5798/5798-3429320.png">
            <a:extLst>
              <a:ext uri="{FF2B5EF4-FFF2-40B4-BE49-F238E27FC236}">
                <a16:creationId xmlns:a16="http://schemas.microsoft.com/office/drawing/2014/main" id="{C3F03ADA-0607-4913-9B9B-0B4128260B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53" y="2513249"/>
            <a:ext cx="4941093" cy="413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979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7200800" cy="324036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阿德勒學派強調「合作」的重要性，認為能與人合作是健康人格必備的條件之一，家庭及學校是培養孩子合作的最佳場所，老師不僅教導孩子彼此間合作，若能示範如何與家長合作，相信對孩子會有好的模仿效果。</a:t>
            </a:r>
            <a:br>
              <a:rPr lang="zh-TW" altLang="en-US" dirty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3400" y="404664"/>
            <a:ext cx="7278960" cy="1440160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solidFill>
                  <a:srgbClr val="FFFF00"/>
                </a:solidFill>
              </a:rPr>
              <a:t>合作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403648" y="5058836"/>
            <a:ext cx="6264696" cy="150810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hlinkClick r:id="rId2"/>
              </a:rPr>
              <a:t>https://www.youtube.com/watch?v=sQcwRGTW5mw</a:t>
            </a:r>
            <a:endParaRPr lang="en-US" altLang="zh-TW" sz="2800" dirty="0"/>
          </a:p>
          <a:p>
            <a:r>
              <a:rPr lang="zh-TW" altLang="en-US" sz="3600" b="1" dirty="0"/>
              <a:t>未來教育</a:t>
            </a:r>
          </a:p>
        </p:txBody>
      </p:sp>
    </p:spTree>
    <p:extLst>
      <p:ext uri="{BB962C8B-B14F-4D97-AF65-F5344CB8AC3E}">
        <p14:creationId xmlns:p14="http://schemas.microsoft.com/office/powerpoint/2010/main" val="2186955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r="5419"/>
          <a:stretch/>
        </p:blipFill>
        <p:spPr>
          <a:xfrm>
            <a:off x="539552" y="1484784"/>
            <a:ext cx="8156577" cy="5110708"/>
          </a:xfrm>
        </p:spPr>
      </p:pic>
    </p:spTree>
    <p:extLst>
      <p:ext uri="{BB962C8B-B14F-4D97-AF65-F5344CB8AC3E}">
        <p14:creationId xmlns:p14="http://schemas.microsoft.com/office/powerpoint/2010/main" val="2826215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r="5502"/>
          <a:stretch/>
        </p:blipFill>
        <p:spPr>
          <a:xfrm>
            <a:off x="1115616" y="1235080"/>
            <a:ext cx="7273427" cy="4680520"/>
          </a:xfrm>
        </p:spPr>
      </p:pic>
    </p:spTree>
    <p:extLst>
      <p:ext uri="{BB962C8B-B14F-4D97-AF65-F5344CB8AC3E}">
        <p14:creationId xmlns:p14="http://schemas.microsoft.com/office/powerpoint/2010/main" val="4242089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5502"/>
          <a:stretch/>
        </p:blipFill>
        <p:spPr>
          <a:xfrm>
            <a:off x="755576" y="1412776"/>
            <a:ext cx="7598539" cy="4824536"/>
          </a:xfrm>
        </p:spPr>
      </p:pic>
    </p:spTree>
    <p:extLst>
      <p:ext uri="{BB962C8B-B14F-4D97-AF65-F5344CB8AC3E}">
        <p14:creationId xmlns:p14="http://schemas.microsoft.com/office/powerpoint/2010/main" val="100553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4859047" cy="12808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以色列這樣教小孩！　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邊玩邊學多說多問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hlinkClick r:id="rId2"/>
              </a:rPr>
              <a:t>https://www.youtube.com/watch?v=2tagPyDux64</a:t>
            </a:r>
            <a:endParaRPr lang="en-US" altLang="zh-TW" sz="2800" dirty="0"/>
          </a:p>
          <a:p>
            <a:r>
              <a:rPr lang="zh-TW" altLang="en-US" sz="2800" b="1" dirty="0"/>
              <a:t>以色列創業學</a:t>
            </a:r>
            <a:endParaRPr lang="en-US" altLang="zh-TW" sz="2800" b="1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2800" b="1" dirty="0"/>
              <a:t>接受失敗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800" b="1" dirty="0"/>
              <a:t>槍桿子</a:t>
            </a:r>
            <a:r>
              <a:rPr lang="en-US" altLang="zh-TW" sz="2800" b="1" dirty="0"/>
              <a:t>MBA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800" b="1" dirty="0"/>
              <a:t>無所畏懼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800" b="1" dirty="0"/>
              <a:t>自我顛覆</a:t>
            </a: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72108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5502"/>
          <a:stretch/>
        </p:blipFill>
        <p:spPr>
          <a:xfrm>
            <a:off x="755576" y="1269396"/>
            <a:ext cx="7598539" cy="4824536"/>
          </a:xfrm>
        </p:spPr>
      </p:pic>
    </p:spTree>
    <p:extLst>
      <p:ext uri="{BB962C8B-B14F-4D97-AF65-F5344CB8AC3E}">
        <p14:creationId xmlns:p14="http://schemas.microsoft.com/office/powerpoint/2010/main" val="1375944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5502"/>
          <a:stretch/>
        </p:blipFill>
        <p:spPr>
          <a:xfrm>
            <a:off x="899592" y="1412776"/>
            <a:ext cx="7814776" cy="4896544"/>
          </a:xfrm>
        </p:spPr>
      </p:pic>
    </p:spTree>
    <p:extLst>
      <p:ext uri="{BB962C8B-B14F-4D97-AF65-F5344CB8AC3E}">
        <p14:creationId xmlns:p14="http://schemas.microsoft.com/office/powerpoint/2010/main" val="3517536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r="4400"/>
          <a:stretch/>
        </p:blipFill>
        <p:spPr>
          <a:xfrm>
            <a:off x="899592" y="1281739"/>
            <a:ext cx="7776864" cy="4883188"/>
          </a:xfrm>
        </p:spPr>
      </p:pic>
    </p:spTree>
    <p:extLst>
      <p:ext uri="{BB962C8B-B14F-4D97-AF65-F5344CB8AC3E}">
        <p14:creationId xmlns:p14="http://schemas.microsoft.com/office/powerpoint/2010/main" val="1643159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741701-A783-475D-91A3-15D874BC4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好書推薦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798F3D-ADC9-4585-B23E-1E80DFD3E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r>
              <a:rPr lang="zh-TW" altLang="en-US" dirty="0"/>
              <a:t>受傷的孩子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99027D-E091-4940-8796-70B25E436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8760"/>
            <a:ext cx="3240360" cy="48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34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6968" y="2060848"/>
            <a:ext cx="7063061" cy="3024336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請各位家長花一點時間，</a:t>
            </a:r>
            <a:br>
              <a:rPr lang="en-US" altLang="zh-TW" sz="4000" dirty="0">
                <a:solidFill>
                  <a:schemeClr val="bg1"/>
                </a:solidFill>
              </a:rPr>
            </a:br>
            <a:r>
              <a:rPr lang="zh-TW" altLang="en-US" sz="4000" dirty="0">
                <a:solidFill>
                  <a:schemeClr val="bg1"/>
                </a:solidFill>
              </a:rPr>
              <a:t>寫下您對您孩子的優點、貼心的行為</a:t>
            </a:r>
            <a:r>
              <a:rPr lang="en-US" altLang="zh-TW" sz="4000" dirty="0">
                <a:solidFill>
                  <a:schemeClr val="bg1"/>
                </a:solidFill>
              </a:rPr>
              <a:t>(</a:t>
            </a:r>
            <a:r>
              <a:rPr lang="zh-TW" altLang="en-US" sz="4000" dirty="0">
                <a:solidFill>
                  <a:schemeClr val="bg1"/>
                </a:solidFill>
              </a:rPr>
              <a:t>具體</a:t>
            </a:r>
            <a:r>
              <a:rPr lang="en-US" altLang="zh-TW" sz="4000" dirty="0">
                <a:solidFill>
                  <a:schemeClr val="bg1"/>
                </a:solidFill>
              </a:rPr>
              <a:t>)</a:t>
            </a:r>
            <a:r>
              <a:rPr lang="zh-TW" altLang="en-US" sz="4000" dirty="0">
                <a:solidFill>
                  <a:schemeClr val="bg1"/>
                </a:solidFill>
              </a:rPr>
              <a:t>、您對他缺點的接納、對他未來的期待與愛。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6968" y="260648"/>
            <a:ext cx="7927032" cy="195949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</a:rPr>
              <a:t>給孩子的小禮物</a:t>
            </a:r>
            <a:endParaRPr lang="en-US" altLang="zh-TW" sz="4000" dirty="0">
              <a:solidFill>
                <a:srgbClr val="FFFF00"/>
              </a:solidFill>
            </a:endParaRPr>
          </a:p>
          <a:p>
            <a:r>
              <a:rPr lang="zh-TW" altLang="en-US" sz="4000" dirty="0">
                <a:solidFill>
                  <a:srgbClr val="FFFF00"/>
                </a:solidFill>
              </a:rPr>
              <a:t>寫給孩子的善行小卡</a:t>
            </a:r>
            <a:endParaRPr lang="en-US" altLang="zh-TW" sz="4000" dirty="0">
              <a:solidFill>
                <a:srgbClr val="FFFF00"/>
              </a:solidFill>
            </a:endParaRPr>
          </a:p>
          <a:p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5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7" y="260648"/>
            <a:ext cx="7704856" cy="6408712"/>
          </a:xfrm>
        </p:spPr>
        <p:txBody>
          <a:bodyPr>
            <a:noAutofit/>
          </a:bodyPr>
          <a:lstStyle/>
          <a:p>
            <a:r>
              <a:rPr lang="zh-TW" altLang="en-US" sz="2400" b="1" dirty="0"/>
              <a:t>以色列面積只有台灣三分之二大，美國納斯達克上市的公司數目為全球第五，是台灣的七倍之多，排在</a:t>
            </a:r>
            <a:r>
              <a:rPr lang="zh-TW" altLang="en-US" sz="2400" b="1" dirty="0">
                <a:solidFill>
                  <a:srgbClr val="FF0000"/>
                </a:solidFill>
              </a:rPr>
              <a:t>以色列前面的是美國加拿大、中國和英國。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人均創業密度全球第一</a:t>
            </a:r>
            <a:r>
              <a:rPr lang="zh-TW" altLang="en-US" sz="2400" b="1" dirty="0"/>
              <a:t>，每</a:t>
            </a:r>
            <a:r>
              <a:rPr lang="en-US" altLang="zh-TW" sz="2400" b="1" dirty="0"/>
              <a:t>1844</a:t>
            </a:r>
            <a:r>
              <a:rPr lang="zh-TW" altLang="en-US" sz="2400" b="1" dirty="0"/>
              <a:t>個以色列人就有一個在創業。而全球科技產業大腦，境內有</a:t>
            </a:r>
            <a:r>
              <a:rPr lang="en-US" altLang="zh-TW" sz="2400" b="1" dirty="0"/>
              <a:t>282</a:t>
            </a:r>
            <a:r>
              <a:rPr lang="zh-TW" altLang="en-US" sz="2400" b="1" dirty="0"/>
              <a:t>家研發中心，去年以色列公司被併購、收購或上市的金額打破紀錄，高達</a:t>
            </a:r>
            <a:r>
              <a:rPr lang="en-US" altLang="zh-TW" sz="2400" b="1" dirty="0"/>
              <a:t>150</a:t>
            </a:r>
            <a:r>
              <a:rPr lang="zh-TW" altLang="en-US" sz="2400" b="1" dirty="0"/>
              <a:t>億美元，蘋果、微軟、三星、</a:t>
            </a:r>
            <a:r>
              <a:rPr lang="en-US" altLang="zh-TW" sz="2400" b="1" dirty="0"/>
              <a:t>Google</a:t>
            </a:r>
            <a:r>
              <a:rPr lang="zh-TW" altLang="en-US" sz="2400" b="1" dirty="0"/>
              <a:t>都來這裡搶著買最具潛力的標的</a:t>
            </a:r>
          </a:p>
          <a:p>
            <a:r>
              <a:rPr lang="en-US" altLang="zh-TW" sz="2400" b="1" dirty="0"/>
              <a:t>2006</a:t>
            </a:r>
            <a:r>
              <a:rPr lang="zh-TW" altLang="en-US" sz="2400" b="1" dirty="0"/>
              <a:t>年以色列創業家摩倫（</a:t>
            </a:r>
            <a:r>
              <a:rPr lang="en-US" altLang="zh-TW" sz="2400" b="1" dirty="0" err="1"/>
              <a:t>Dov</a:t>
            </a:r>
            <a:r>
              <a:rPr lang="en-US" altLang="zh-TW" sz="2400" b="1" dirty="0"/>
              <a:t> Moran</a:t>
            </a:r>
            <a:r>
              <a:rPr lang="zh-TW" altLang="en-US" sz="2400" b="1" dirty="0"/>
              <a:t>）以</a:t>
            </a:r>
            <a:r>
              <a:rPr lang="en-US" altLang="zh-TW" sz="2400" b="1" dirty="0"/>
              <a:t>16</a:t>
            </a:r>
            <a:r>
              <a:rPr lang="zh-TW" altLang="en-US" sz="2400" b="1" dirty="0"/>
              <a:t>億美元天價將他一手創立的儲存設備公司</a:t>
            </a:r>
            <a:r>
              <a:rPr lang="en-US" altLang="zh-TW" sz="2400" b="1" dirty="0"/>
              <a:t>M-Systems</a:t>
            </a:r>
            <a:r>
              <a:rPr lang="zh-TW" altLang="en-US" sz="2400" b="1" dirty="0"/>
              <a:t>賣給</a:t>
            </a:r>
            <a:r>
              <a:rPr lang="en-US" altLang="zh-TW" sz="2400" b="1" dirty="0"/>
              <a:t>SanDisk</a:t>
            </a:r>
            <a:r>
              <a:rPr lang="zh-TW" altLang="en-US" sz="2400" b="1" dirty="0"/>
              <a:t>，這筆收購案轟動了以色列，因為摩倫是</a:t>
            </a:r>
            <a:r>
              <a:rPr lang="zh-TW" altLang="en-US" sz="2400" b="1" dirty="0">
                <a:solidFill>
                  <a:srgbClr val="FF0000"/>
                </a:solidFill>
              </a:rPr>
              <a:t>全球第一個發明隨身碟的人</a:t>
            </a:r>
            <a:endParaRPr lang="zh-TW" altLang="en-US" sz="2400" b="1" dirty="0"/>
          </a:p>
          <a:p>
            <a:r>
              <a:rPr lang="zh-TW" altLang="en-US" sz="2400" b="1" dirty="0"/>
              <a:t>讓人意想不到的是，摩倫隔年隨即再度創業。他打造出當時全世界最小的模組式手機「</a:t>
            </a:r>
            <a:r>
              <a:rPr lang="en-US" altLang="zh-TW" sz="2400" b="1" dirty="0" err="1"/>
              <a:t>Modu</a:t>
            </a:r>
            <a:r>
              <a:rPr lang="zh-TW" altLang="en-US" sz="2400" b="1" dirty="0"/>
              <a:t>」，在那個智慧型手機還是天方夜譚的年代，</a:t>
            </a:r>
            <a:r>
              <a:rPr lang="en-US" altLang="zh-TW" sz="2400" b="1" dirty="0" err="1"/>
              <a:t>Modu</a:t>
            </a:r>
            <a:r>
              <a:rPr lang="zh-TW" altLang="en-US" sz="2400" b="1" dirty="0"/>
              <a:t>手機甫推出就造成轟動，在此之前從沒有人看過這種可以</a:t>
            </a:r>
            <a:r>
              <a:rPr lang="zh-TW" altLang="en-US" sz="2400" b="1" dirty="0">
                <a:solidFill>
                  <a:srgbClr val="FF0000"/>
                </a:solidFill>
              </a:rPr>
              <a:t>自由組合不同功能的超迷你手機。</a:t>
            </a:r>
          </a:p>
        </p:txBody>
      </p:sp>
    </p:spTree>
    <p:extLst>
      <p:ext uri="{BB962C8B-B14F-4D97-AF65-F5344CB8AC3E}">
        <p14:creationId xmlns:p14="http://schemas.microsoft.com/office/powerpoint/2010/main" val="313514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3223" y="419434"/>
            <a:ext cx="7670777" cy="1402891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班級網頁</a:t>
            </a:r>
            <a:r>
              <a:rPr lang="en-US" altLang="zh-TW" sz="5400" b="1" dirty="0">
                <a:solidFill>
                  <a:srgbClr val="FF0000"/>
                </a:solidFill>
              </a:rPr>
              <a:t>: 506</a:t>
            </a:r>
            <a:r>
              <a:rPr lang="zh-TW" altLang="en-US" sz="5400" b="1" dirty="0">
                <a:solidFill>
                  <a:srgbClr val="FF0000"/>
                </a:solidFill>
              </a:rPr>
              <a:t>超人聯盟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9695" y="1340768"/>
            <a:ext cx="6798736" cy="3444997"/>
          </a:xfrm>
        </p:spPr>
        <p:txBody>
          <a:bodyPr>
            <a:norm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hlinkClick r:id="rId3"/>
              </a:rPr>
              <a:t>https://class.tn.edu.tw/modules/tad_web/action.php?WebID=8110&amp;ActionID=48644</a:t>
            </a:r>
            <a:endParaRPr lang="en-US" altLang="zh-TW" sz="2000" dirty="0">
              <a:solidFill>
                <a:srgbClr val="FF0000"/>
              </a:solidFill>
            </a:endParaRPr>
          </a:p>
          <a:p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51" y="2115913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3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13" t="16419" r="7694" b="7967"/>
          <a:stretch/>
        </p:blipFill>
        <p:spPr>
          <a:xfrm>
            <a:off x="0" y="-171400"/>
            <a:ext cx="9252520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6624736" cy="1152128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</a:rPr>
              <a:t>LINE @</a:t>
            </a:r>
            <a:r>
              <a:rPr lang="zh-TW" altLang="en-US" sz="5400" b="1" dirty="0">
                <a:solidFill>
                  <a:srgbClr val="FF0000"/>
                </a:solidFill>
              </a:rPr>
              <a:t>群組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772816"/>
            <a:ext cx="6591985" cy="3777622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hlinkClick r:id="rId3"/>
              </a:rPr>
              <a:t>http://nav.cx/2hSvlJQ</a:t>
            </a:r>
            <a:endParaRPr lang="en-US" altLang="zh-TW" sz="3200" dirty="0"/>
          </a:p>
          <a:p>
            <a:r>
              <a:rPr lang="zh-TW" altLang="en-US" sz="3200" dirty="0"/>
              <a:t> </a:t>
            </a:r>
            <a:r>
              <a:rPr lang="en-US" altLang="zh-TW" sz="3200" dirty="0"/>
              <a:t>(</a:t>
            </a:r>
            <a:r>
              <a:rPr lang="zh-TW" altLang="en-US" sz="3200" dirty="0"/>
              <a:t>可提供家長及時的檔案訊息</a:t>
            </a:r>
            <a:r>
              <a:rPr lang="en-US" altLang="zh-TW" sz="3200" dirty="0"/>
              <a:t>)</a:t>
            </a:r>
          </a:p>
          <a:p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4" t="16548" r="12645" b="10401"/>
          <a:stretch/>
        </p:blipFill>
        <p:spPr>
          <a:xfrm>
            <a:off x="3007452" y="3284984"/>
            <a:ext cx="2952328" cy="29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75179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2267</TotalTime>
  <Words>1196</Words>
  <Application>Microsoft Office PowerPoint</Application>
  <PresentationFormat>如螢幕大小 (4:3)</PresentationFormat>
  <Paragraphs>123</Paragraphs>
  <Slides>54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3" baseType="lpstr">
      <vt:lpstr>FangSong</vt:lpstr>
      <vt:lpstr>微軟正黑體</vt:lpstr>
      <vt:lpstr>新細明體</vt:lpstr>
      <vt:lpstr>Arial</vt:lpstr>
      <vt:lpstr>Calibri</vt:lpstr>
      <vt:lpstr>Century Gothic</vt:lpstr>
      <vt:lpstr>Times New Roman</vt:lpstr>
      <vt:lpstr>Wingdings 3</vt:lpstr>
      <vt:lpstr>絲縷</vt:lpstr>
      <vt:lpstr>歡迎您</vt:lpstr>
      <vt:lpstr>教育如何讓孩子成為自己 | Chung-Chiene Lee | TEDxDadun </vt:lpstr>
      <vt:lpstr>沒有「負面能量」是好事嗎？ 需要重新認識的「情緒反應」 </vt:lpstr>
      <vt:lpstr>PowerPoint 簡報</vt:lpstr>
      <vt:lpstr>以色列這樣教小孩！　 邊玩邊學多說多問</vt:lpstr>
      <vt:lpstr>PowerPoint 簡報</vt:lpstr>
      <vt:lpstr>班級網頁: 506超人聯盟</vt:lpstr>
      <vt:lpstr>PowerPoint 簡報</vt:lpstr>
      <vt:lpstr>LINE @群組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教師的班級經營- 家庭作業</vt:lpstr>
      <vt:lpstr>教師的班級經營-評量方式 </vt:lpstr>
      <vt:lpstr>導師請家長配合事項</vt:lpstr>
      <vt:lpstr>學校重要行事曆說明</vt:lpstr>
      <vt:lpstr>PowerPoint 簡報</vt:lpstr>
      <vt:lpstr>本學期班級重要事項說明：</vt:lpstr>
      <vt:lpstr>http://engwonderland.com/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阿德勒學派強調「合作」的重要性，認為能與人合作是健康人格必備的條件之一，家庭及學校是培養孩子合作的最佳場所，老師不僅教導孩子彼此間合作，若能示範如何與家長合作，相信對孩子會有好的模仿效果。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好書推薦</vt:lpstr>
      <vt:lpstr>請各位家長花一點時間， 寫下您對您孩子的優點、貼心的行為(具體)、您對他缺點的接納、對他未來的期待與愛。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yo</dc:creator>
  <cp:lastModifiedBy>admin</cp:lastModifiedBy>
  <cp:revision>167</cp:revision>
  <dcterms:created xsi:type="dcterms:W3CDTF">2014-09-10T20:10:19Z</dcterms:created>
  <dcterms:modified xsi:type="dcterms:W3CDTF">2019-09-21T04:18:01Z</dcterms:modified>
</cp:coreProperties>
</file>