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4" r:id="rId2"/>
  </p:sldMasterIdLst>
  <p:notesMasterIdLst>
    <p:notesMasterId r:id="rId19"/>
  </p:notesMasterIdLst>
  <p:handoutMasterIdLst>
    <p:handoutMasterId r:id="rId20"/>
  </p:handoutMasterIdLst>
  <p:sldIdLst>
    <p:sldId id="258" r:id="rId3"/>
    <p:sldId id="286" r:id="rId4"/>
    <p:sldId id="303" r:id="rId5"/>
    <p:sldId id="283" r:id="rId6"/>
    <p:sldId id="307" r:id="rId7"/>
    <p:sldId id="281" r:id="rId8"/>
    <p:sldId id="299" r:id="rId9"/>
    <p:sldId id="301" r:id="rId10"/>
    <p:sldId id="308" r:id="rId11"/>
    <p:sldId id="309" r:id="rId12"/>
    <p:sldId id="310" r:id="rId13"/>
    <p:sldId id="311" r:id="rId14"/>
    <p:sldId id="315" r:id="rId15"/>
    <p:sldId id="300" r:id="rId16"/>
    <p:sldId id="313" r:id="rId17"/>
    <p:sldId id="314" r:id="rId1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-342" y="23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2EDBD-1101-4B6C-8689-012679C2908D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4C322-3CE6-4C7C-9B84-93E1B1F544D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18395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1CBDA-945C-4073-A902-7E67A1233FB1}" type="datetimeFigureOut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9BC72-9066-4569-8EAE-A9F712A0C5F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74210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AA8EBAE-441F-42AA-8761-36D113753E03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9722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72384C-7F4B-47BF-AF36-36E861815FCE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063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57718EFC-5EF5-466C-8AEB-6C09A34E41B4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8755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002" name="Group 2"/>
          <p:cNvGrpSpPr>
            <a:grpSpLocks/>
          </p:cNvGrpSpPr>
          <p:nvPr/>
        </p:nvGrpSpPr>
        <p:grpSpPr bwMode="auto">
          <a:xfrm>
            <a:off x="203201" y="2286001"/>
            <a:ext cx="1951567" cy="2182813"/>
            <a:chOff x="96" y="1440"/>
            <a:chExt cx="922" cy="1375"/>
          </a:xfrm>
        </p:grpSpPr>
        <p:grpSp>
          <p:nvGrpSpPr>
            <p:cNvPr id="128003" name="Group 3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128004" name="Freeform 4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>
                  <a:gd name="T0" fmla="*/ 370 w 742"/>
                  <a:gd name="T1" fmla="*/ 0 h 1110"/>
                  <a:gd name="T2" fmla="*/ 0 w 742"/>
                  <a:gd name="T3" fmla="*/ 554 h 1110"/>
                  <a:gd name="T4" fmla="*/ 370 w 742"/>
                  <a:gd name="T5" fmla="*/ 1109 h 1110"/>
                  <a:gd name="T6" fmla="*/ 741 w 742"/>
                  <a:gd name="T7" fmla="*/ 554 h 1110"/>
                  <a:gd name="T8" fmla="*/ 370 w 742"/>
                  <a:gd name="T9" fmla="*/ 0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28005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128006" name="Freeform 6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>
                    <a:gd name="T0" fmla="*/ 0 w 457"/>
                    <a:gd name="T1" fmla="*/ 136 h 688"/>
                    <a:gd name="T2" fmla="*/ 0 w 457"/>
                    <a:gd name="T3" fmla="*/ 0 h 688"/>
                    <a:gd name="T4" fmla="*/ 456 w 457"/>
                    <a:gd name="T5" fmla="*/ 687 h 688"/>
                    <a:gd name="T6" fmla="*/ 365 w 457"/>
                    <a:gd name="T7" fmla="*/ 687 h 688"/>
                    <a:gd name="T8" fmla="*/ 0 w 457"/>
                    <a:gd name="T9" fmla="*/ 136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8007" name="Freeform 7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>
                    <a:gd name="T0" fmla="*/ 456 w 457"/>
                    <a:gd name="T1" fmla="*/ 0 h 688"/>
                    <a:gd name="T2" fmla="*/ 456 w 457"/>
                    <a:gd name="T3" fmla="*/ 136 h 688"/>
                    <a:gd name="T4" fmla="*/ 90 w 457"/>
                    <a:gd name="T5" fmla="*/ 687 h 688"/>
                    <a:gd name="T6" fmla="*/ 0 w 457"/>
                    <a:gd name="T7" fmla="*/ 687 h 688"/>
                    <a:gd name="T8" fmla="*/ 456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grpSp>
            <p:nvGrpSpPr>
              <p:cNvPr id="128008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128009" name="Freeform 9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>
                    <a:gd name="T0" fmla="*/ 365 w 457"/>
                    <a:gd name="T1" fmla="*/ 0 h 688"/>
                    <a:gd name="T2" fmla="*/ 456 w 457"/>
                    <a:gd name="T3" fmla="*/ 0 h 688"/>
                    <a:gd name="T4" fmla="*/ 0 w 457"/>
                    <a:gd name="T5" fmla="*/ 687 h 688"/>
                    <a:gd name="T6" fmla="*/ 0 w 457"/>
                    <a:gd name="T7" fmla="*/ 550 h 688"/>
                    <a:gd name="T8" fmla="*/ 365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8010" name="Freeform 10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>
                    <a:gd name="T0" fmla="*/ 90 w 457"/>
                    <a:gd name="T1" fmla="*/ 0 h 688"/>
                    <a:gd name="T2" fmla="*/ 456 w 457"/>
                    <a:gd name="T3" fmla="*/ 550 h 688"/>
                    <a:gd name="T4" fmla="*/ 456 w 457"/>
                    <a:gd name="T5" fmla="*/ 687 h 688"/>
                    <a:gd name="T6" fmla="*/ 0 w 457"/>
                    <a:gd name="T7" fmla="*/ 0 h 688"/>
                    <a:gd name="T8" fmla="*/ 90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28011" name="Group 11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128012" name="Freeform 12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3" name="Freeform 13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4" name="Freeform 14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8015" name="Freeform 15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12801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826684" y="21336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2801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41148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 b="1">
                <a:solidFill>
                  <a:srgbClr val="000099"/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28018" name="Rectangle 18"/>
          <p:cNvSpPr>
            <a:spLocks noGrp="1" noChangeArrowheads="1"/>
          </p:cNvSpPr>
          <p:nvPr>
            <p:ph type="dt" sz="quarter" idx="2"/>
          </p:nvPr>
        </p:nvSpPr>
        <p:spPr>
          <a:xfrm>
            <a:off x="1636184" y="6334125"/>
            <a:ext cx="2540000" cy="381000"/>
          </a:xfrm>
        </p:spPr>
        <p:txBody>
          <a:bodyPr/>
          <a:lstStyle>
            <a:lvl1pPr>
              <a:defRPr/>
            </a:lvl1pPr>
          </a:lstStyle>
          <a:p>
            <a:fld id="{DF0C6ACB-0EA7-4A09-9F71-CCB0A9E40649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128019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4887384" y="6334125"/>
            <a:ext cx="38608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28020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459384" y="6334125"/>
            <a:ext cx="2540000" cy="381000"/>
          </a:xfrm>
        </p:spPr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8021" name="WordArt 21"/>
          <p:cNvSpPr>
            <a:spLocks noChangeArrowheads="1" noChangeShapeType="1" noTextEdit="1"/>
          </p:cNvSpPr>
          <p:nvPr/>
        </p:nvSpPr>
        <p:spPr bwMode="auto">
          <a:xfrm>
            <a:off x="541868" y="3435350"/>
            <a:ext cx="1223433" cy="530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spcFirstLastPara="1" wrap="none" fromWordArt="1">
            <a:prstTxWarp prst="textCircle">
              <a:avLst>
                <a:gd name="adj" fmla="val 10834674"/>
              </a:avLst>
            </a:prstTxWarp>
          </a:bodyPr>
          <a:lstStyle/>
          <a:p>
            <a:pPr algn="ctr"/>
            <a:r>
              <a:rPr lang="en-US" sz="1200" b="1" kern="10">
                <a:solidFill>
                  <a:srgbClr val="000080">
                    <a:alpha val="49001"/>
                  </a:srgbClr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ENCL   FJU  </a:t>
            </a:r>
          </a:p>
        </p:txBody>
      </p:sp>
      <p:pic>
        <p:nvPicPr>
          <p:cNvPr id="128023" name="Picture 23" descr="BD213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4667" y="3603625"/>
            <a:ext cx="8047567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905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6A0482-559B-4C5A-813E-30F6C26D90A8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6199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12A3F0-D2E6-4147-900E-B9B1798523EF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802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02733" y="1981200"/>
            <a:ext cx="529166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291667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229375-31C9-49C6-8BBD-10445225B39D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6076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2C2E46-4158-4036-867D-F28BC883A0D6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1799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196149-5BDF-4950-9AFD-8E0D72BD7BC5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758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38452E-FADF-4395-9B80-5ADAE4DB70B8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3591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BD6867-7D01-4FE3-BA68-901FE952CB06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853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783D02-A6E8-46AC-AD24-E3411A5579F4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010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8CFC9E-E54A-4012-8789-6170F1FAF5DB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1026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AC3DF8-4DF4-4D44-BD37-1D621A79407B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43107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92634" y="476250"/>
            <a:ext cx="2696633" cy="56197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02734" y="476250"/>
            <a:ext cx="7886700" cy="56197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342A04-A6A4-457F-A19E-520F29220B21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159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5" name="Rectangle 10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1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715B73-93B6-4203-9C8F-84819DB24BA7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3887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64F581E-802D-44FD-A812-10C8E4A05875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38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CB225E2-1620-4081-8C4E-F841CB54C23D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25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93D7C4-3597-4C89-8E4B-A6CB6AD15643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4887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0D09CE-86D6-4E4A-BD85-C2271D85387F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931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35A44-2EFF-4F42-AB52-051BBC96E197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314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6" name="Rectangle 10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7" name="Rectangle 11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Rectangle 12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fld id="{D4221484-04F3-42A3-9205-59ED33290896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/>
          <a:lstStyle>
            <a:lvl1pPr>
              <a:defRPr sz="2800"/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7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fld id="{0B037241-7EE9-48E4-89D2-F5D2A5221DF7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kumimoji="0"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086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978" name="Group 2"/>
          <p:cNvGrpSpPr>
            <a:grpSpLocks/>
          </p:cNvGrpSpPr>
          <p:nvPr/>
        </p:nvGrpSpPr>
        <p:grpSpPr bwMode="auto">
          <a:xfrm>
            <a:off x="711201" y="304800"/>
            <a:ext cx="1680633" cy="1601788"/>
            <a:chOff x="128" y="174"/>
            <a:chExt cx="794" cy="1009"/>
          </a:xfrm>
        </p:grpSpPr>
        <p:grpSp>
          <p:nvGrpSpPr>
            <p:cNvPr id="126979" name="Group 3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26980" name="Freeform 4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>
                  <a:gd name="T0" fmla="*/ 299 w 599"/>
                  <a:gd name="T1" fmla="*/ 0 h 815"/>
                  <a:gd name="T2" fmla="*/ 0 w 599"/>
                  <a:gd name="T3" fmla="*/ 407 h 815"/>
                  <a:gd name="T4" fmla="*/ 299 w 599"/>
                  <a:gd name="T5" fmla="*/ 814 h 815"/>
                  <a:gd name="T6" fmla="*/ 598 w 599"/>
                  <a:gd name="T7" fmla="*/ 407 h 815"/>
                  <a:gd name="T8" fmla="*/ 299 w 599"/>
                  <a:gd name="T9" fmla="*/ 0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26981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26982" name="Freeform 6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>
                    <a:gd name="T0" fmla="*/ 0 w 369"/>
                    <a:gd name="T1" fmla="*/ 100 h 505"/>
                    <a:gd name="T2" fmla="*/ 0 w 369"/>
                    <a:gd name="T3" fmla="*/ 0 h 505"/>
                    <a:gd name="T4" fmla="*/ 368 w 369"/>
                    <a:gd name="T5" fmla="*/ 504 h 505"/>
                    <a:gd name="T6" fmla="*/ 295 w 369"/>
                    <a:gd name="T7" fmla="*/ 504 h 505"/>
                    <a:gd name="T8" fmla="*/ 0 w 369"/>
                    <a:gd name="T9" fmla="*/ 10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6983" name="Freeform 7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>
                    <a:gd name="T0" fmla="*/ 368 w 369"/>
                    <a:gd name="T1" fmla="*/ 0 h 505"/>
                    <a:gd name="T2" fmla="*/ 368 w 369"/>
                    <a:gd name="T3" fmla="*/ 100 h 505"/>
                    <a:gd name="T4" fmla="*/ 73 w 369"/>
                    <a:gd name="T5" fmla="*/ 504 h 505"/>
                    <a:gd name="T6" fmla="*/ 0 w 369"/>
                    <a:gd name="T7" fmla="*/ 504 h 505"/>
                    <a:gd name="T8" fmla="*/ 368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grpSp>
            <p:nvGrpSpPr>
              <p:cNvPr id="126984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26985" name="Freeform 9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>
                    <a:gd name="T0" fmla="*/ 295 w 369"/>
                    <a:gd name="T1" fmla="*/ 0 h 505"/>
                    <a:gd name="T2" fmla="*/ 368 w 369"/>
                    <a:gd name="T3" fmla="*/ 0 h 505"/>
                    <a:gd name="T4" fmla="*/ 0 w 369"/>
                    <a:gd name="T5" fmla="*/ 504 h 505"/>
                    <a:gd name="T6" fmla="*/ 0 w 369"/>
                    <a:gd name="T7" fmla="*/ 404 h 505"/>
                    <a:gd name="T8" fmla="*/ 295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26986" name="Freeform 10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>
                    <a:gd name="T0" fmla="*/ 73 w 369"/>
                    <a:gd name="T1" fmla="*/ 0 h 505"/>
                    <a:gd name="T2" fmla="*/ 368 w 369"/>
                    <a:gd name="T3" fmla="*/ 404 h 505"/>
                    <a:gd name="T4" fmla="*/ 368 w 369"/>
                    <a:gd name="T5" fmla="*/ 504 h 505"/>
                    <a:gd name="T6" fmla="*/ 0 w 369"/>
                    <a:gd name="T7" fmla="*/ 0 h 505"/>
                    <a:gd name="T8" fmla="*/ 73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  <p:grpSp>
          <p:nvGrpSpPr>
            <p:cNvPr id="126987" name="Group 11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26988" name="Freeform 12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89" name="Freeform 13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90" name="Freeform 14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26991" name="Freeform 15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126992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2235200" y="476250"/>
            <a:ext cx="90424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26993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2734" y="1981200"/>
            <a:ext cx="1078653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26994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anose="02020603050405020304" pitchFamily="18" charset="0"/>
              </a:defRPr>
            </a:lvl1pPr>
          </a:lstStyle>
          <a:p>
            <a:fld id="{F7068F9E-783D-47BB-8899-E837C7D6F5A3}" type="datetime1">
              <a:rPr lang="zh-TW" altLang="en-US" smtClean="0"/>
              <a:t>2017/4/24</a:t>
            </a:fld>
            <a:endParaRPr lang="zh-TW" altLang="en-US"/>
          </a:p>
        </p:txBody>
      </p:sp>
      <p:sp>
        <p:nvSpPr>
          <p:cNvPr id="126995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anose="02020603050405020304" pitchFamily="18" charset="0"/>
              </a:defRPr>
            </a:lvl1pPr>
          </a:lstStyle>
          <a:p>
            <a:r>
              <a:rPr lang="zh-TW" altLang="en-US" smtClean="0"/>
              <a:t>資料參考 </a:t>
            </a:r>
            <a:r>
              <a:rPr lang="en-US" altLang="zh-TW" smtClean="0"/>
              <a:t>: http://coopermaa2nd.blogspot.tw/2011/05/arduino.html</a:t>
            </a:r>
            <a:endParaRPr lang="zh-TW" altLang="en-US"/>
          </a:p>
        </p:txBody>
      </p:sp>
      <p:sp>
        <p:nvSpPr>
          <p:cNvPr id="126996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anose="02020603050405020304" pitchFamily="18" charset="0"/>
              </a:defRPr>
            </a:lvl1pPr>
          </a:lstStyle>
          <a:p>
            <a:fld id="{24A19C9B-20FC-4670-84F3-984F4D2517B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6998" name="WordArt 22"/>
          <p:cNvSpPr>
            <a:spLocks noChangeArrowheads="1" noChangeShapeType="1" noTextEdit="1"/>
          </p:cNvSpPr>
          <p:nvPr/>
        </p:nvSpPr>
        <p:spPr bwMode="auto">
          <a:xfrm>
            <a:off x="952501" y="1212851"/>
            <a:ext cx="1045633" cy="3841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spcFirstLastPara="1" wrap="none" fromWordArt="1">
            <a:prstTxWarp prst="textCircle">
              <a:avLst>
                <a:gd name="adj" fmla="val 10829395"/>
              </a:avLst>
            </a:prstTxWarp>
          </a:bodyPr>
          <a:lstStyle/>
          <a:p>
            <a:pPr algn="ctr"/>
            <a:r>
              <a:rPr lang="en-US" sz="1200" b="1" kern="10">
                <a:solidFill>
                  <a:srgbClr val="000080">
                    <a:alpha val="49001"/>
                  </a:srgbClr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ENCL   FJU  </a:t>
            </a:r>
          </a:p>
        </p:txBody>
      </p:sp>
    </p:spTree>
    <p:extLst>
      <p:ext uri="{BB962C8B-B14F-4D97-AF65-F5344CB8AC3E}">
        <p14:creationId xmlns:p14="http://schemas.microsoft.com/office/powerpoint/2010/main" val="186945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 kern="1200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Blip>
          <a:blip r:embed="rId13"/>
        </a:buBlip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Blip>
          <a:blip r:embed="rId13"/>
        </a:buBlip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65000"/>
        <a:buFont typeface="Monotype Sorts" pitchFamily="2" charset="2"/>
        <a:buChar char="v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SzPct val="65000"/>
        <a:buFont typeface="Wingdings" panose="05000000000000000000" pitchFamily="2" charset="2"/>
        <a:buChar char="l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8000"/>
        </a:buClr>
        <a:buSzPct val="65000"/>
        <a:buFont typeface="Times New Roman" panose="02020603050405020304" pitchFamily="18" charset="0"/>
        <a:buChar char="−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94703" y="2677034"/>
            <a:ext cx="983597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zh-TW" altLang="en-US" sz="6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循線感應器，一次就上手</a:t>
            </a:r>
            <a:endParaRPr lang="zh-TW" altLang="en-US" sz="60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028536" y="4494362"/>
            <a:ext cx="39038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dirty="0" smtClean="0"/>
              <a:t>輔仁大學電機系</a:t>
            </a:r>
            <a:endParaRPr lang="en-US" altLang="zh-TW" sz="2000" dirty="0" smtClean="0"/>
          </a:p>
          <a:p>
            <a:r>
              <a:rPr lang="zh-TW" altLang="en-US" sz="2000" dirty="0" smtClean="0"/>
              <a:t>莊畯崴 </a:t>
            </a:r>
            <a:r>
              <a:rPr lang="en-US" altLang="zh-TW" sz="2000" dirty="0" smtClean="0"/>
              <a:t>willy710326@gmail.com</a:t>
            </a:r>
          </a:p>
          <a:p>
            <a:r>
              <a:rPr lang="zh-TW" altLang="en-US" sz="2000" dirty="0" smtClean="0"/>
              <a:t>王大衛 </a:t>
            </a:r>
            <a:r>
              <a:rPr lang="en-US" altLang="zh-TW" sz="2000" dirty="0" smtClean="0"/>
              <a:t>dwangboy@gmail.com</a:t>
            </a:r>
          </a:p>
          <a:p>
            <a:r>
              <a:rPr lang="zh-TW" altLang="en-US" sz="2000" dirty="0" smtClean="0"/>
              <a:t>陳弘軒 </a:t>
            </a:r>
            <a:r>
              <a:rPr lang="en-US" altLang="zh-TW" sz="2000" dirty="0" smtClean="0"/>
              <a:t>joseph81101@gmail.com</a:t>
            </a:r>
          </a:p>
        </p:txBody>
      </p:sp>
    </p:spTree>
    <p:extLst>
      <p:ext uri="{BB962C8B-B14F-4D97-AF65-F5344CB8AC3E}">
        <p14:creationId xmlns:p14="http://schemas.microsoft.com/office/powerpoint/2010/main" val="60372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上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載程式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(2)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781048" y="1595390"/>
            <a:ext cx="9963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把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程式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編輯」模式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改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為「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Arduino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模式」，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就會啟動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Arduino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程式編輯介面，並且把我們的程式積木轉換為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mBot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認識的語言，下圖右邊小視窗所顯示的，就是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mBot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板子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真正“認識”的語言。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420" y="2251247"/>
            <a:ext cx="7543800" cy="448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矩形 9"/>
          <p:cNvSpPr/>
          <p:nvPr/>
        </p:nvSpPr>
        <p:spPr>
          <a:xfrm>
            <a:off x="6850859" y="2781299"/>
            <a:ext cx="2900361" cy="2390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2388397" y="2241721"/>
            <a:ext cx="288128" cy="1452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66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上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載程式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(3)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02722" y="1583293"/>
            <a:ext cx="46217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讓我們把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程式「上傳」到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mBot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　板子吧！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050" y="2047874"/>
            <a:ext cx="5181600" cy="455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矩形 7"/>
          <p:cNvSpPr/>
          <p:nvPr/>
        </p:nvSpPr>
        <p:spPr>
          <a:xfrm>
            <a:off x="4152901" y="2047873"/>
            <a:ext cx="1038224" cy="4286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700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上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載程式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(4)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20489" y="1608772"/>
            <a:ext cx="6647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右下角視窗會顯示上載的東西，中間小視窗會顯示上載的進度！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0" y="2228543"/>
            <a:ext cx="7562850" cy="4402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/>
        </p:nvSpPr>
        <p:spPr>
          <a:xfrm>
            <a:off x="8458200" y="4981573"/>
            <a:ext cx="2914649" cy="110490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7442472" y="4238624"/>
            <a:ext cx="663303" cy="7429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420489" y="2108408"/>
            <a:ext cx="3250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上傳完成後，就大功告成了，把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USB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線拔掉吧</a:t>
            </a:r>
          </a:p>
        </p:txBody>
      </p:sp>
    </p:spTree>
    <p:extLst>
      <p:ext uri="{BB962C8B-B14F-4D97-AF65-F5344CB8AC3E}">
        <p14:creationId xmlns:p14="http://schemas.microsoft.com/office/powerpoint/2010/main" val="71939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恢復出廠程序</a:t>
            </a:r>
            <a:endParaRPr lang="zh-TW" altLang="en-US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標楷體" panose="03000509000000000000" pitchFamily="65" charset="-120"/>
              <a:cs typeface="Times New Roman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92835" y="1578674"/>
            <a:ext cx="94891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如果出現上載不順利或是發生了車子不如預期的行為，請記得使用「恢復出廠程序」，並且在</a:t>
            </a:r>
            <a:r>
              <a:rPr lang="zh-TW" altLang="en-US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使用完畢時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恢復至出廠程序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6061" y="2396209"/>
            <a:ext cx="5682686" cy="4388968"/>
          </a:xfrm>
          <a:prstGeom prst="rect">
            <a:avLst/>
          </a:prstGeom>
        </p:spPr>
      </p:pic>
      <p:sp>
        <p:nvSpPr>
          <p:cNvPr id="18" name="圓角矩形 17"/>
          <p:cNvSpPr/>
          <p:nvPr/>
        </p:nvSpPr>
        <p:spPr>
          <a:xfrm>
            <a:off x="4445969" y="4365549"/>
            <a:ext cx="1463040" cy="2743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圓角矩形 18"/>
          <p:cNvSpPr/>
          <p:nvPr/>
        </p:nvSpPr>
        <p:spPr>
          <a:xfrm>
            <a:off x="6259166" y="4310464"/>
            <a:ext cx="1402080" cy="37697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735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16237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動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21212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手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26187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做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31162" y="283904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做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36136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看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964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動手做做看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828135" y="2372710"/>
            <a:ext cx="109900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循線自動車。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溫馨小提示：「不停重複」、「如果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」。判斷超出線外時要左轉還是右轉。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/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程式積木：</a:t>
            </a: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988" y="3443833"/>
            <a:ext cx="1211956" cy="812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7380" y="3439994"/>
            <a:ext cx="1341969" cy="81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828135" y="5004288"/>
            <a:ext cx="6199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＊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記得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檢查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一下循線感應器接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在板子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RJ25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幾號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插孔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上。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1266" name="Picture 2" descr="「mbot循線」的圖片搜尋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888" y="1723270"/>
            <a:ext cx="2028985" cy="114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492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4.bp.blogspot.com/-lm_EC3P2jFY/Vs_--TL4q4I/AAAAAAAACJ4/BPDgR6cuVLw/s640/LineFollowerProgram-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575" y="762000"/>
            <a:ext cx="4124325" cy="5962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答案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9515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目錄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5257800"/>
          </a:xfrm>
        </p:spPr>
        <p:txBody>
          <a:bodyPr/>
          <a:lstStyle/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認識循線感應器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程式邏輯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有趣小應用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上載程式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動手做做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看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87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「mbot 巡線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73" y="2634497"/>
            <a:ext cx="3076006" cy="3076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認識巡</a:t>
            </a:r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線感應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器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(1)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1322573" y="2466187"/>
            <a:ext cx="3181026" cy="3035979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4343174" y="1972995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循線感應器</a:t>
            </a:r>
            <a:endParaRPr lang="zh-TW" altLang="en-US" sz="3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11" name="直線單箭頭接點 10"/>
          <p:cNvCxnSpPr/>
          <p:nvPr/>
        </p:nvCxnSpPr>
        <p:spPr>
          <a:xfrm flipH="1">
            <a:off x="4398579" y="2625498"/>
            <a:ext cx="655394" cy="839681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129" y="4761596"/>
            <a:ext cx="2666836" cy="550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矩形 8"/>
          <p:cNvSpPr/>
          <p:nvPr/>
        </p:nvSpPr>
        <p:spPr>
          <a:xfrm>
            <a:off x="5872143" y="4269217"/>
            <a:ext cx="30483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連接埠表示板子上的接腳。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36021" y="314522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mBot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上提供的兩組感測元件，在遇到不同的狀況時，會傳回不同的數值，讓我們來看一下它可能回傳的數值與路面軌跡線的關係。</a:t>
            </a:r>
          </a:p>
        </p:txBody>
      </p:sp>
    </p:spTree>
    <p:extLst>
      <p:ext uri="{BB962C8B-B14F-4D97-AF65-F5344CB8AC3E}">
        <p14:creationId xmlns:p14="http://schemas.microsoft.com/office/powerpoint/2010/main" val="98719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310" y="1862009"/>
            <a:ext cx="1181100" cy="3432367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180" y="1862009"/>
            <a:ext cx="1181100" cy="3432367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11037208" y="2735785"/>
            <a:ext cx="714328" cy="540000"/>
            <a:chOff x="10628704" y="2976577"/>
            <a:chExt cx="714328" cy="540000"/>
          </a:xfrm>
        </p:grpSpPr>
        <p:sp>
          <p:nvSpPr>
            <p:cNvPr id="9" name="矩形 8"/>
            <p:cNvSpPr/>
            <p:nvPr/>
          </p:nvSpPr>
          <p:spPr>
            <a:xfrm>
              <a:off x="10628704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5" name="矩形 14"/>
            <p:cNvSpPr/>
            <p:nvPr/>
          </p:nvSpPr>
          <p:spPr>
            <a:xfrm>
              <a:off x="11073032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7" name="群組 16"/>
          <p:cNvGrpSpPr/>
          <p:nvPr/>
        </p:nvGrpSpPr>
        <p:grpSpPr>
          <a:xfrm>
            <a:off x="1334696" y="2735785"/>
            <a:ext cx="714328" cy="540000"/>
            <a:chOff x="10628704" y="2976577"/>
            <a:chExt cx="714328" cy="540000"/>
          </a:xfrm>
        </p:grpSpPr>
        <p:sp>
          <p:nvSpPr>
            <p:cNvPr id="18" name="矩形 17"/>
            <p:cNvSpPr/>
            <p:nvPr/>
          </p:nvSpPr>
          <p:spPr>
            <a:xfrm>
              <a:off x="10628704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11073032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1" name="圖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263" y="5435819"/>
            <a:ext cx="2757185" cy="1050356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5209" y="1837180"/>
            <a:ext cx="1181100" cy="3432367"/>
          </a:xfrm>
          <a:prstGeom prst="rect">
            <a:avLst/>
          </a:prstGeom>
        </p:spPr>
      </p:pic>
      <p:grpSp>
        <p:nvGrpSpPr>
          <p:cNvPr id="20" name="群組 19"/>
          <p:cNvGrpSpPr/>
          <p:nvPr/>
        </p:nvGrpSpPr>
        <p:grpSpPr>
          <a:xfrm rot="20941418">
            <a:off x="6792477" y="2710956"/>
            <a:ext cx="714329" cy="540000"/>
            <a:chOff x="10628704" y="2976577"/>
            <a:chExt cx="714329" cy="540000"/>
          </a:xfrm>
        </p:grpSpPr>
        <p:sp>
          <p:nvSpPr>
            <p:cNvPr id="21" name="矩形 20"/>
            <p:cNvSpPr/>
            <p:nvPr/>
          </p:nvSpPr>
          <p:spPr>
            <a:xfrm>
              <a:off x="10628704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矩形 21"/>
            <p:cNvSpPr/>
            <p:nvPr/>
          </p:nvSpPr>
          <p:spPr>
            <a:xfrm>
              <a:off x="11073033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2" name="圖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3573" y="5435819"/>
            <a:ext cx="2861837" cy="105035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438" y="1862009"/>
            <a:ext cx="1181100" cy="3432367"/>
          </a:xfrm>
          <a:prstGeom prst="rect">
            <a:avLst/>
          </a:prstGeom>
        </p:spPr>
      </p:pic>
      <p:grpSp>
        <p:nvGrpSpPr>
          <p:cNvPr id="23" name="群組 22"/>
          <p:cNvGrpSpPr/>
          <p:nvPr/>
        </p:nvGrpSpPr>
        <p:grpSpPr>
          <a:xfrm rot="690496">
            <a:off x="4686374" y="2733023"/>
            <a:ext cx="714328" cy="540000"/>
            <a:chOff x="10628704" y="2976577"/>
            <a:chExt cx="714328" cy="540000"/>
          </a:xfrm>
        </p:grpSpPr>
        <p:sp>
          <p:nvSpPr>
            <p:cNvPr id="24" name="矩形 23"/>
            <p:cNvSpPr/>
            <p:nvPr/>
          </p:nvSpPr>
          <p:spPr>
            <a:xfrm>
              <a:off x="10628704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矩形 24"/>
            <p:cNvSpPr/>
            <p:nvPr/>
          </p:nvSpPr>
          <p:spPr>
            <a:xfrm>
              <a:off x="11073032" y="2976577"/>
              <a:ext cx="270000" cy="54000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13" name="圖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7327" y="5435819"/>
            <a:ext cx="2633082" cy="1050355"/>
          </a:xfrm>
          <a:prstGeom prst="rect">
            <a:avLst/>
          </a:prstGeom>
        </p:spPr>
      </p:pic>
      <p:pic>
        <p:nvPicPr>
          <p:cNvPr id="16" name="圖片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37871" y="5435820"/>
            <a:ext cx="2534857" cy="1050355"/>
          </a:xfrm>
          <a:prstGeom prst="rect">
            <a:avLst/>
          </a:prstGeom>
        </p:spPr>
      </p:pic>
      <p:sp>
        <p:nvSpPr>
          <p:cNvPr id="27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認識巡</a:t>
            </a:r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線感應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器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(2)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783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認識巡</a:t>
            </a:r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線感應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器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(3)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4.bp.blogspot.com/-d0xBYZbpMyY/Vs_4KQu_zhI/AAAAAAAACI4/VOj-DJk83FA/s1600/P10304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69" y="2486224"/>
            <a:ext cx="2869886" cy="191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/>
          <p:cNvSpPr/>
          <p:nvPr/>
        </p:nvSpPr>
        <p:spPr>
          <a:xfrm>
            <a:off x="15232" y="4759942"/>
            <a:ext cx="30511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回傳值為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0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，表示兩個感測器都在黑線上，不必調整自走車行走方向。</a:t>
            </a:r>
          </a:p>
        </p:txBody>
      </p:sp>
      <p:pic>
        <p:nvPicPr>
          <p:cNvPr id="2052" name="Picture 4" descr="https://3.bp.blogspot.com/-tnEm7zgOzOc/Vs_4XP_mEGI/AAAAAAAACJQ/icSe4Gkx2Ic/s320/P10304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6787" y="2497123"/>
            <a:ext cx="2848225" cy="190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矩形 25"/>
          <p:cNvSpPr/>
          <p:nvPr/>
        </p:nvSpPr>
        <p:spPr>
          <a:xfrm>
            <a:off x="3066393" y="4746389"/>
            <a:ext cx="300901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回傳值為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，表示右邊感測器偏離黑線，此時右上方會亮燈，程式應該調整自走車向左轉些許角度，以便回到軌道上。</a:t>
            </a:r>
          </a:p>
        </p:txBody>
      </p:sp>
      <p:pic>
        <p:nvPicPr>
          <p:cNvPr id="2054" name="Picture 6" descr="https://1.bp.blogspot.com/-SKdTPGAwXeE/Vs_4nrXXF8I/AAAAAAAACJU/TgAZSTpTTKI/s320/P103043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54" y="2497123"/>
            <a:ext cx="2864522" cy="191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6175154" y="4758973"/>
            <a:ext cx="269853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回傳值為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，表示左邊感測器偏離黑線，此時左上方會亮燈，程式應該調整自走車向右轉些許角度，以便回到軌道上。</a:t>
            </a:r>
          </a:p>
        </p:txBody>
      </p:sp>
      <p:pic>
        <p:nvPicPr>
          <p:cNvPr id="2056" name="Picture 8" descr="https://3.bp.blogspot.com/-mxBn2Ep1cak/Vs_48WJXSGI/AAAAAAAACJU/O_Nq365ZOik/s320/P103043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4694" y="2497123"/>
            <a:ext cx="2864522" cy="1915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9127956" y="4759942"/>
            <a:ext cx="28801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回傳值為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，表示兩邊感測器都偏離黑線了，此時上方兩個燈都會亮。</a:t>
            </a:r>
          </a:p>
        </p:txBody>
      </p:sp>
      <p:sp>
        <p:nvSpPr>
          <p:cNvPr id="32" name="橢圓 31"/>
          <p:cNvSpPr/>
          <p:nvPr/>
        </p:nvSpPr>
        <p:spPr>
          <a:xfrm>
            <a:off x="1238753" y="3464671"/>
            <a:ext cx="704347" cy="46751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橢圓 32"/>
          <p:cNvSpPr/>
          <p:nvPr/>
        </p:nvSpPr>
        <p:spPr>
          <a:xfrm>
            <a:off x="4218725" y="3525631"/>
            <a:ext cx="704347" cy="46751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橢圓 33"/>
          <p:cNvSpPr/>
          <p:nvPr/>
        </p:nvSpPr>
        <p:spPr>
          <a:xfrm>
            <a:off x="7255241" y="3533515"/>
            <a:ext cx="704347" cy="46751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橢圓 34"/>
          <p:cNvSpPr/>
          <p:nvPr/>
        </p:nvSpPr>
        <p:spPr>
          <a:xfrm>
            <a:off x="10304781" y="3464671"/>
            <a:ext cx="704347" cy="467513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547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圖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390" y="2355934"/>
            <a:ext cx="9458325" cy="391477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7043298" y="3782970"/>
            <a:ext cx="960120" cy="3108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5790570" y="4593738"/>
            <a:ext cx="1572768" cy="2773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6066" y="4123393"/>
            <a:ext cx="1895475" cy="1495425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8731699" y="4291986"/>
            <a:ext cx="1664208" cy="301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向下箭號 17"/>
          <p:cNvSpPr/>
          <p:nvPr/>
        </p:nvSpPr>
        <p:spPr>
          <a:xfrm rot="1589329">
            <a:off x="6556124" y="3996335"/>
            <a:ext cx="429768" cy="440567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向下箭號 19"/>
          <p:cNvSpPr/>
          <p:nvPr/>
        </p:nvSpPr>
        <p:spPr>
          <a:xfrm rot="14299451">
            <a:off x="7887103" y="4317012"/>
            <a:ext cx="468714" cy="873154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文字方塊 18"/>
          <p:cNvSpPr txBox="1"/>
          <p:nvPr/>
        </p:nvSpPr>
        <p:spPr>
          <a:xfrm>
            <a:off x="6893257" y="334741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5415666" y="4593738"/>
            <a:ext cx="22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8879165" y="3847286"/>
            <a:ext cx="226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zh-TW" alt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標題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認識巡</a:t>
            </a:r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線感應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器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(4)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85404" y="1635810"/>
            <a:ext cx="109900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循線感應器的指令積木在指令積木區的「機器人模組」裡面。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73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16237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有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21212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趣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26187" y="2843510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小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31162" y="2839045"/>
            <a:ext cx="14157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應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636136" y="2839045"/>
            <a:ext cx="141577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9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用</a:t>
            </a:r>
            <a:endParaRPr lang="zh-TW" altLang="en-US" sz="9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0192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456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6" tmFilter="0, 0; 0.125,0.2665; 0.25,0.4; 0.375,0.465; 0.5,0.5;  0.625,0.535; 0.75,0.6; 0.875,0.7335; 1,1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3" tmFilter="0, 0; 0.125,0.2665; 0.25,0.4; 0.375,0.465; 0.5,0.5;  0.625,0.535; 0.75,0.6; 0.875,0.7335; 1,1">
                                          <p:stCondLst>
                                            <p:cond delay="331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1" tmFilter="0, 0; 0.125,0.2665; 0.25,0.4; 0.375,0.465; 0.5,0.5;  0.625,0.535; 0.75,0.6; 0.875,0.7335; 1,1">
                                          <p:stCondLst>
                                            <p:cond delay="41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7">
                                          <p:stCondLst>
                                            <p:cond delay="16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41" decel="50000">
                                          <p:stCondLst>
                                            <p:cond delay="16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7">
                                          <p:stCondLst>
                                            <p:cond delay="32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41" decel="50000">
                                          <p:stCondLst>
                                            <p:cond delay="335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7">
                                          <p:stCondLst>
                                            <p:cond delay="41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41" decel="50000">
                                          <p:stCondLst>
                                            <p:cond delay="417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7">
                                          <p:stCondLst>
                                            <p:cond delay="45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41" decel="50000">
                                          <p:stCondLst>
                                            <p:cond delay="45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循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線回傳值</a:t>
            </a:r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條件</a:t>
            </a:r>
            <a:endParaRPr lang="zh-TW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48" y="1743074"/>
            <a:ext cx="4257675" cy="4772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741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上</a:t>
            </a:r>
            <a:r>
              <a:rPr lang="zh-TW" altLang="en-US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載程式</a:t>
            </a:r>
            <a:r>
              <a:rPr lang="en-US" altLang="zh-TW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標楷體" panose="03000509000000000000" pitchFamily="65" charset="-120"/>
                <a:cs typeface="Times New Roman" pitchFamily="18" charset="0"/>
              </a:rPr>
              <a:t>(1)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81049" y="1714411"/>
            <a:ext cx="10848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到目前為止，我們都是以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USB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連接電腦和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mBot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機器人，其實，我們只要把程式上載到 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mBot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機器人的板子上，拔開 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USB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線，</a:t>
            </a:r>
            <a:r>
              <a:rPr lang="en-US" altLang="zh-TW" dirty="0" err="1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mBot</a:t>
            </a:r>
            <a:r>
              <a:rPr lang="en-US" altLang="zh-TW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一樣可以照著我們的程式一步一步執行喔！怎麼辦到呢？</a:t>
            </a:r>
          </a:p>
        </p:txBody>
      </p:sp>
      <p:sp>
        <p:nvSpPr>
          <p:cNvPr id="4" name="矩形 3"/>
          <p:cNvSpPr/>
          <p:nvPr/>
        </p:nvSpPr>
        <p:spPr>
          <a:xfrm>
            <a:off x="781048" y="3081290"/>
            <a:ext cx="34289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我們必須修為修改一下程式，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以超音波距離判斷為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範例，</a:t>
            </a:r>
            <a:b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必須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把「當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綠旗被點一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下」，改</a:t>
            </a:r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en-US" altLang="zh-TW" dirty="0" err="1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mBot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主程式」。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487" y="2609849"/>
            <a:ext cx="5062537" cy="4061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4933950" y="2533650"/>
            <a:ext cx="1824037" cy="6953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/>
        </p:nvSpPr>
        <p:spPr>
          <a:xfrm>
            <a:off x="5095874" y="3419562"/>
            <a:ext cx="1323976" cy="5237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830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劉老師專用 背景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劉老師專用 背景" id="{9088CC65-8557-4038-9B62-8CC7F766167E}" vid="{5977485A-760B-4187-B3F4-572041D4EC1A}"/>
    </a:ext>
  </a:extLst>
</a:theme>
</file>

<file path=ppt/theme/theme2.xml><?xml version="1.0" encoding="utf-8"?>
<a:theme xmlns:a="http://schemas.openxmlformats.org/drawingml/2006/main" name="FJU ENCL PPT 背景">
  <a:themeElements>
    <a:clrScheme name="簡報1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CC99FF"/>
      </a:accent1>
      <a:accent2>
        <a:srgbClr val="3366FF"/>
      </a:accent2>
      <a:accent3>
        <a:srgbClr val="FFFFFF"/>
      </a:accent3>
      <a:accent4>
        <a:srgbClr val="000000"/>
      </a:accent4>
      <a:accent5>
        <a:srgbClr val="E2CAFF"/>
      </a:accent5>
      <a:accent6>
        <a:srgbClr val="2D5CE7"/>
      </a:accent6>
      <a:hlink>
        <a:srgbClr val="00CCFF"/>
      </a:hlink>
      <a:folHlink>
        <a:srgbClr val="99CCFF"/>
      </a:folHlink>
    </a:clrScheme>
    <a:fontScheme name="簡報1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簡報1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1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1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FJU ENCL PPT 背景" id="{F135282D-D56B-4340-9483-8057F934BAD8}" vid="{5A9877EC-45FF-4C0A-9A39-CDD9CA8F55A3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劉老師專用 背景</Template>
  <TotalTime>4474</TotalTime>
  <Words>556</Words>
  <Application>Microsoft Office PowerPoint</Application>
  <PresentationFormat>自訂</PresentationFormat>
  <Paragraphs>57</Paragraphs>
  <Slides>16</Slides>
  <Notes>0</Notes>
  <HiddenSlides>1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18" baseType="lpstr">
      <vt:lpstr>劉老師專用 背景</vt:lpstr>
      <vt:lpstr>FJU ENCL PPT 背景</vt:lpstr>
      <vt:lpstr>PowerPoint 簡報</vt:lpstr>
      <vt:lpstr>目錄</vt:lpstr>
      <vt:lpstr>認識巡線感應器(1)</vt:lpstr>
      <vt:lpstr>認識巡線感應器(2)</vt:lpstr>
      <vt:lpstr>認識巡線感應器(3)</vt:lpstr>
      <vt:lpstr>認識巡線感應器(4)</vt:lpstr>
      <vt:lpstr>PowerPoint 簡報</vt:lpstr>
      <vt:lpstr>循線回傳值條件</vt:lpstr>
      <vt:lpstr>上載程式(1)</vt:lpstr>
      <vt:lpstr>上載程式(2)</vt:lpstr>
      <vt:lpstr>上載程式(3)</vt:lpstr>
      <vt:lpstr>上載程式(4)</vt:lpstr>
      <vt:lpstr>恢復出廠程序</vt:lpstr>
      <vt:lpstr>PowerPoint 簡報</vt:lpstr>
      <vt:lpstr>動手做做看</vt:lpstr>
      <vt:lpstr>答案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95</cp:revision>
  <dcterms:created xsi:type="dcterms:W3CDTF">2016-08-05T06:58:07Z</dcterms:created>
  <dcterms:modified xsi:type="dcterms:W3CDTF">2017-04-23T17:39:03Z</dcterms:modified>
</cp:coreProperties>
</file>