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83" r:id="rId18"/>
    <p:sldId id="285" r:id="rId19"/>
    <p:sldId id="286" r:id="rId20"/>
    <p:sldId id="271" r:id="rId21"/>
    <p:sldId id="272" r:id="rId22"/>
    <p:sldId id="284" r:id="rId23"/>
    <p:sldId id="274" r:id="rId24"/>
    <p:sldId id="275" r:id="rId25"/>
    <p:sldId id="276" r:id="rId26"/>
    <p:sldId id="277" r:id="rId27"/>
    <p:sldId id="278" r:id="rId28"/>
    <p:sldId id="280" r:id="rId29"/>
    <p:sldId id="28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fes.ntpc.edu.tw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\\10.241.187.10\&#27704;&#31119;&#22283;&#23567;&#20849;&#29992;&#36039;&#26009;&#21312;\&#19968;&#24180;&#32026;\@1120325_&#35498;&#26126;&#31777;&#22577;_&#12300;&#27704;&#12301;&#32396;&#19977;&#37325;%20&#24184;&#12300;&#31119;&#12301;&#36960;&#36275;&#36259;\1120325_&#12300;&#27704;&#12301;&#32396;&#19977;&#37325;%20&#24184;&#12300;&#31119;&#12301;&#36960;&#36275;&#36259;_&#19968;&#24180;&#32026;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A910AF-EF50-4757-8701-39FC9A4E8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23122"/>
            <a:ext cx="7766936" cy="1735488"/>
          </a:xfrm>
        </p:spPr>
        <p:txBody>
          <a:bodyPr/>
          <a:lstStyle/>
          <a:p>
            <a:pPr algn="ctr"/>
            <a:br>
              <a:rPr lang="en-US" altLang="zh-TW" sz="7200" b="1" dirty="0">
                <a:solidFill>
                  <a:srgbClr val="E1641F"/>
                </a:solidFill>
                <a:latin typeface="文鼎簽字筆體E" panose="04090A00000000000000" pitchFamily="82" charset="-120"/>
                <a:ea typeface="文鼎簽字筆體E" panose="04090A00000000000000" pitchFamily="82" charset="-120"/>
              </a:rPr>
            </a:br>
            <a:r>
              <a:rPr kumimoji="1" lang="zh-TW" altLang="en-US" sz="7200" b="1" i="0" u="none" strike="noStrike" kern="0" cap="none" spc="0" normalizeH="0" baseline="0" noProof="0" dirty="0">
                <a:ln>
                  <a:noFill/>
                </a:ln>
                <a:solidFill>
                  <a:srgbClr val="E1641F"/>
                </a:solidFill>
                <a:effectLst/>
                <a:uLnTx/>
                <a:uFillTx/>
                <a:latin typeface="文鼎簽字筆體E" panose="04090A00000000000000" pitchFamily="82" charset="-120"/>
                <a:ea typeface="文鼎簽字筆體E" panose="04090A00000000000000" pitchFamily="82" charset="-120"/>
              </a:rPr>
              <a:t>歡迎蒞臨</a:t>
            </a:r>
            <a:r>
              <a:rPr lang="zh-TW" altLang="en-US" sz="7200" b="1" dirty="0">
                <a:solidFill>
                  <a:srgbClr val="E1641F"/>
                </a:solidFill>
                <a:latin typeface="文鼎簽字筆體E" panose="04090A00000000000000" pitchFamily="82" charset="-120"/>
                <a:ea typeface="文鼎簽字筆體E" panose="04090A00000000000000" pitchFamily="82" charset="-120"/>
              </a:rPr>
              <a:t>家長日</a:t>
            </a:r>
            <a:endParaRPr lang="zh-TW" altLang="en-US" sz="72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0B09019-2176-46DA-B0D2-D61FD2867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762876"/>
            <a:ext cx="7766936" cy="2117035"/>
          </a:xfrm>
        </p:spPr>
        <p:txBody>
          <a:bodyPr/>
          <a:lstStyle/>
          <a:p>
            <a:pPr marL="0" indent="0" algn="l" rtl="0" eaLnBrk="1" fontAlgn="base" hangingPunct="1">
              <a:lnSpc>
                <a:spcPct val="80000"/>
              </a:lnSpc>
              <a:spcBef>
                <a:spcPts val="1584"/>
              </a:spcBef>
              <a:spcAft>
                <a:spcPts val="0"/>
              </a:spcAft>
            </a:pPr>
            <a:r>
              <a:rPr kumimoji="1" lang="zh-TW" altLang="en-US" sz="6600" dirty="0">
                <a:solidFill>
                  <a:srgbClr val="994B99"/>
                </a:solidFill>
                <a:effectLst/>
                <a:latin typeface="文鼎簽字筆體E" panose="04090A00000000000000" pitchFamily="82" charset="-120"/>
                <a:ea typeface="文鼎簽字筆體E" panose="04090A00000000000000" pitchFamily="82" charset="-120"/>
                <a:cs typeface="+mn-cs"/>
              </a:rPr>
              <a:t>一</a:t>
            </a:r>
            <a:r>
              <a:rPr kumimoji="1" lang="zh-TW" altLang="zh-TW" sz="6600" dirty="0">
                <a:solidFill>
                  <a:srgbClr val="994B99"/>
                </a:solidFill>
                <a:effectLst/>
                <a:latin typeface="文鼎簽字筆體E" panose="04090A00000000000000" pitchFamily="82" charset="-120"/>
                <a:ea typeface="文鼎簽字筆體E" panose="04090A00000000000000" pitchFamily="82" charset="-120"/>
                <a:cs typeface="+mn-cs"/>
              </a:rPr>
              <a:t>年  </a:t>
            </a:r>
            <a:r>
              <a:rPr kumimoji="1" lang="en-US" altLang="zh-TW" sz="6600" dirty="0">
                <a:solidFill>
                  <a:srgbClr val="994B99"/>
                </a:solidFill>
                <a:effectLst/>
                <a:latin typeface="文鼎簽字筆體E" panose="04090A00000000000000" pitchFamily="82" charset="-120"/>
                <a:ea typeface="文鼎簽字筆體E" panose="04090A00000000000000" pitchFamily="82" charset="-120"/>
                <a:cs typeface="+mn-cs"/>
              </a:rPr>
              <a:t>7  </a:t>
            </a:r>
            <a:r>
              <a:rPr kumimoji="1" lang="zh-TW" altLang="zh-TW" sz="6600" dirty="0">
                <a:solidFill>
                  <a:srgbClr val="994B99"/>
                </a:solidFill>
                <a:effectLst/>
                <a:latin typeface="文鼎簽字筆體E" panose="04090A00000000000000" pitchFamily="82" charset="-120"/>
                <a:ea typeface="文鼎簽字筆體E" panose="04090A00000000000000" pitchFamily="82" charset="-120"/>
                <a:cs typeface="+mn-cs"/>
              </a:rPr>
              <a:t>班 </a:t>
            </a:r>
            <a:endParaRPr lang="zh-TW" altLang="zh-TW" sz="6600" dirty="0">
              <a:effectLst/>
            </a:endParaRPr>
          </a:p>
          <a:p>
            <a:pPr marL="0" indent="0" algn="l" rtl="0" eaLnBrk="1" fontAlgn="base" hangingPunct="1">
              <a:lnSpc>
                <a:spcPct val="80000"/>
              </a:lnSpc>
              <a:spcBef>
                <a:spcPts val="1584"/>
              </a:spcBef>
              <a:spcAft>
                <a:spcPts val="0"/>
              </a:spcAft>
            </a:pPr>
            <a:r>
              <a:rPr kumimoji="1" lang="zh-TW" altLang="zh-TW" sz="6600" dirty="0">
                <a:solidFill>
                  <a:srgbClr val="994B99"/>
                </a:solidFill>
                <a:effectLst/>
                <a:latin typeface="文鼎簽字筆體E" panose="04090A00000000000000" pitchFamily="82" charset="-120"/>
                <a:ea typeface="文鼎簽字筆體E" panose="04090A00000000000000" pitchFamily="82" charset="-120"/>
                <a:cs typeface="+mn-cs"/>
              </a:rPr>
              <a:t>級任導師   黃美英</a:t>
            </a:r>
            <a:endParaRPr lang="zh-TW" altLang="zh-TW" sz="6600" dirty="0">
              <a:effectLst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3036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9BBEFF-423B-40D8-9EE8-E2EF56DB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5678"/>
            <a:ext cx="8596668" cy="1083365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B233F1-B3AA-4103-BA07-92602ED0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9043"/>
            <a:ext cx="8596668" cy="4252319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上下學事項：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上學時段：每週一到五上午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07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07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50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 （此時段有導護老師值勤），請勿太早到校。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放學時間：半天課中午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55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；全天課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00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配合事項：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走路上學好處多，「運動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SH150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」、「望遠護眼」「節能減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碳」政策，請家長讓孩子走一小段路，就每日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分鐘延著校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園週邊紅磚道即可，你一定可以發現好處多。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※請提早讓孩子下車走一小段路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7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3CBF00-375D-4D86-B2BB-AB1A58CD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9991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707D7C-BC9B-40E1-ADBD-8238C2740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847" y="1470992"/>
            <a:ext cx="8596668" cy="4671391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200" dirty="0"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）本校「安親班接送區」配合防疫措失，目前仍維持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在校外接送。若解除防疫措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預計在「解罩」後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會再改回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校內接送。接送改變訊息，學校會提早公布並於安親班聯繫，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請家長放心。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※【請家長多加利用校園四周或新北市公有永福國小地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下停車場接送孩子，避免擠在校門口，一來可減少交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通阻塞的機率，二來正門口的空氣品質會提升一些。】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環保署公佈汽機車怠速超過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分鐘將會開罰，請接送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孩子上下學的家長配合，等待學生時請將汽機車熄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火。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96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1AA818-2B06-4E7D-9C36-5E468EC1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0965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25F7D0-4196-4851-BF75-BA2FD6938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9653"/>
            <a:ext cx="8596668" cy="435171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因應新冠肺炎疫情，進學校須配戴口罩，以確保身體 健康。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請協助孩童準備手帕（或小方巾）與衛生紙，養成孩童良好清潔習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Candara"/>
                <a:ea typeface="標楷體"/>
              </a:rPr>
              <a:t>     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慣；另可攜帶環保水杯或水壺到校，校內  有提供安全衛生之飲用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Candara"/>
                <a:ea typeface="標楷體"/>
              </a:rPr>
              <a:t>      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水。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近來傳染病（新型流感、一般流感、肺結核、腸病毒、 登革熱與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     水痘</a:t>
            </a:r>
            <a:r>
              <a:rPr kumimoji="0" lang="en-US" altLang="zh-TW" sz="2200" kern="1200" dirty="0">
                <a:solidFill>
                  <a:srgbClr val="FF0000"/>
                </a:solidFill>
                <a:latin typeface="Candara"/>
                <a:ea typeface="標楷體"/>
              </a:rPr>
              <a:t>..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等）蔓延迅速，如發現孩子有發燒現象  與咳嗽、肌肉酸痛等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     類流感症狀，請</a:t>
            </a:r>
            <a:r>
              <a:rPr lang="zh-TW" altLang="en-US" sz="2200" dirty="0">
                <a:solidFill>
                  <a:srgbClr val="FF0000"/>
                </a:solidFill>
                <a:latin typeface="Candara"/>
                <a:ea typeface="標楷體"/>
              </a:rPr>
              <a:t> 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及早就醫並與導師  聯繫告知詳細病情。孩童如</a:t>
            </a:r>
            <a:r>
              <a:rPr lang="zh-TW" altLang="en-US" sz="2200" dirty="0">
                <a:solidFill>
                  <a:srgbClr val="FF0000"/>
                </a:solidFill>
                <a:latin typeface="Candara"/>
                <a:ea typeface="標楷體"/>
              </a:rPr>
              <a:t>   </a:t>
            </a:r>
            <a:endParaRPr lang="en-US" altLang="zh-TW" sz="2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    患病，為確保學童早日康復， 宜請假在家休養數日，避免在校交互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Candara"/>
                <a:ea typeface="標楷體"/>
              </a:rPr>
              <a:t>     </a:t>
            </a:r>
            <a:r>
              <a:rPr kumimoji="0" lang="zh-TW" altLang="en-US" sz="2200" kern="1200" dirty="0">
                <a:solidFill>
                  <a:srgbClr val="FF0000"/>
                </a:solidFill>
                <a:latin typeface="Candara"/>
                <a:ea typeface="標楷體"/>
              </a:rPr>
              <a:t>感染。</a:t>
            </a:r>
            <a:endParaRPr kumimoji="0" lang="en-US" altLang="zh-TW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endParaRPr kumimoji="0" lang="zh-TW" altLang="en-US" sz="22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63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F90CBC-3795-4C9D-B087-0DB21F3CD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95738"/>
            <a:ext cx="8596668" cy="964097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41C531-553C-4A6F-BBC0-2F412ACC0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為配合「書包減重政策」與培養孩子「責任心」，請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家長在孩子就寢前，提醒孩子自己整理書包，只需攜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帶隔天上課之書本與作業即可，以減輕孩童負擔。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在書包選擇上，儘量以雙肩背書包為主， 避免使用拉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桿（拖）式， 以維護孩童身體發展。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請鼓勵您的孩子、陪您的孩子「多運動」，增進親子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關係；培養良好之運動習慣，可增強免疫功能，促進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身體健康，提升學習效率。</a:t>
            </a:r>
          </a:p>
        </p:txBody>
      </p:sp>
    </p:spTree>
    <p:extLst>
      <p:ext uri="{BB962C8B-B14F-4D97-AF65-F5344CB8AC3E}">
        <p14:creationId xmlns:p14="http://schemas.microsoft.com/office/powerpoint/2010/main" val="82339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0F7764-8A4B-4E72-B60E-E4AD98F5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FC4075-B7A3-4A19-B26F-7AACF5EBD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9165"/>
            <a:ext cx="8596668" cy="4272197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孩童於校內外期間，如遭遇欺凌情事，請務必先跟導   師或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Candara"/>
                <a:ea typeface="標楷體"/>
              </a:rPr>
              <a:t>    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校方聯繫，詳細告知事情經過，以便儘速處理， 保護孩童安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Candara"/>
                <a:ea typeface="標楷體"/>
              </a:rPr>
              <a:t>    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全。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學生請事（病）假，請務必事先與導師或校方聯繫；  當您接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Candara"/>
                <a:ea typeface="標楷體"/>
              </a:rPr>
              <a:t>    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獲不明恐嚇或疑似詐欺電話時，千萬別慌張，請 先撥打學校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Candara"/>
                <a:ea typeface="標楷體"/>
              </a:rPr>
              <a:t>     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電話（</a:t>
            </a:r>
            <a:r>
              <a:rPr kumimoji="0" lang="zh-TW" altLang="en-US" sz="2400" kern="1200" dirty="0">
                <a:solidFill>
                  <a:schemeClr val="tx1"/>
                </a:solidFill>
                <a:latin typeface="Candara"/>
                <a:ea typeface="標楷體"/>
              </a:rPr>
              <a:t>學校總機</a:t>
            </a:r>
            <a:r>
              <a:rPr kumimoji="0" lang="en-US" altLang="zh-TW" sz="2400" kern="1200" dirty="0">
                <a:solidFill>
                  <a:schemeClr val="tx1"/>
                </a:solidFill>
                <a:latin typeface="Candara"/>
                <a:ea typeface="標楷體"/>
              </a:rPr>
              <a:t>22876716</a:t>
            </a:r>
            <a:r>
              <a:rPr kumimoji="0" lang="zh-TW" altLang="en-US" sz="2400" kern="1200" dirty="0">
                <a:solidFill>
                  <a:schemeClr val="tx1"/>
                </a:solidFill>
                <a:latin typeface="Candara"/>
                <a:ea typeface="標楷體"/>
              </a:rPr>
              <a:t>，學務處分機 </a:t>
            </a:r>
            <a:r>
              <a:rPr kumimoji="0" lang="en-US" altLang="zh-TW" sz="2400" kern="1200" dirty="0">
                <a:solidFill>
                  <a:schemeClr val="tx1"/>
                </a:solidFill>
                <a:latin typeface="Candara"/>
                <a:ea typeface="標楷體"/>
              </a:rPr>
              <a:t>831~837</a:t>
            </a:r>
            <a:r>
              <a:rPr kumimoji="0" lang="zh-TW" altLang="en-US" sz="2400" kern="1200" dirty="0">
                <a:solidFill>
                  <a:schemeClr val="tx1"/>
                </a:solidFill>
                <a:latin typeface="Candara"/>
                <a:ea typeface="標楷體"/>
              </a:rPr>
              <a:t> ，教室分機</a:t>
            </a:r>
            <a:endParaRPr kumimoji="0" lang="en-US" altLang="zh-TW" sz="2400" kern="1200" dirty="0">
              <a:solidFill>
                <a:schemeClr val="tx1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chemeClr val="tx1"/>
                </a:solidFill>
                <a:latin typeface="Candara"/>
                <a:ea typeface="標楷體"/>
              </a:rPr>
              <a:t>     </a:t>
            </a:r>
            <a:r>
              <a:rPr kumimoji="0" lang="en-US" altLang="zh-TW" sz="2400" kern="1200" dirty="0">
                <a:solidFill>
                  <a:schemeClr val="tx1"/>
                </a:solidFill>
                <a:latin typeface="Candara"/>
                <a:ea typeface="標楷體"/>
              </a:rPr>
              <a:t>107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），確認孩子是否在校，並可  撥</a:t>
            </a:r>
            <a:r>
              <a:rPr kumimoji="0" lang="en-US" altLang="zh-TW" sz="2400" kern="1200" dirty="0">
                <a:solidFill>
                  <a:srgbClr val="FF0000"/>
                </a:solidFill>
                <a:latin typeface="Candara"/>
                <a:ea typeface="標楷體"/>
              </a:rPr>
              <a:t>165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反詐騙專線，尋求警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Candara"/>
                <a:ea typeface="標楷體"/>
              </a:rPr>
              <a:t>     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方協助；霸凌</a:t>
            </a:r>
            <a:r>
              <a:rPr kumimoji="0" lang="zh-TW" altLang="en-US" sz="2400" kern="1200" dirty="0">
                <a:solidFill>
                  <a:schemeClr val="tx1"/>
                </a:solidFill>
                <a:latin typeface="Candara"/>
                <a:ea typeface="標楷體"/>
              </a:rPr>
              <a:t>專線  </a:t>
            </a:r>
            <a:r>
              <a:rPr kumimoji="0" lang="en-US" altLang="zh-TW" sz="2400" kern="1200" dirty="0">
                <a:solidFill>
                  <a:schemeClr val="tx1"/>
                </a:solidFill>
                <a:latin typeface="Candara"/>
                <a:ea typeface="標楷體"/>
              </a:rPr>
              <a:t>0800200885</a:t>
            </a:r>
            <a:r>
              <a:rPr kumimoji="0" lang="zh-TW" altLang="en-US" sz="2400" kern="1200" dirty="0">
                <a:solidFill>
                  <a:schemeClr val="tx1"/>
                </a:solidFill>
                <a:latin typeface="Candara"/>
                <a:ea typeface="標楷體"/>
              </a:rPr>
              <a:t>及</a:t>
            </a:r>
            <a:r>
              <a:rPr kumimoji="0" lang="en-US" altLang="zh-TW" sz="2400" kern="1200" dirty="0">
                <a:solidFill>
                  <a:schemeClr val="tx1"/>
                </a:solidFill>
                <a:latin typeface="Candara"/>
                <a:ea typeface="標楷體"/>
              </a:rPr>
              <a:t>0800580780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，請善加利用。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292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234D52-225E-4097-858B-23DC981A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35496"/>
            <a:ext cx="8596668" cy="944217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2A98AA-1396-4429-877D-E541E5B3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9713"/>
            <a:ext cx="8596668" cy="4361649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請鼓勵孩子將家中不能用的光碟片與廢電池帶至學校回收，廢電池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顆可換摸彩券一張，每月月底進行摸彩活動；家中學童對「二手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衣物（含帽子、運動服）」如有需求，請聯繫衛生組。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落實健康「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級防護、健康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原則」：</a:t>
            </a:r>
            <a:b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＃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級防護：</a:t>
            </a:r>
            <a:b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級：請家長上學前先幫孩子量好體溫。</a:t>
            </a:r>
            <a:b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級：入校時再次量測體溫。</a:t>
            </a:r>
            <a:b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級：隨時關懷學生身體狀況。</a:t>
            </a:r>
            <a:b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＃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健康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原則：量體溫、勤洗手、正確配戴口罩、保持教室通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風、生病不上課。</a:t>
            </a:r>
            <a:endParaRPr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6311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1CC2A-07EF-40A3-819B-8563958C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1336"/>
            <a:ext cx="8596668" cy="1229064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D82B6F-D078-4442-86B8-7E8D0A061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2476"/>
            <a:ext cx="8596668" cy="40613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本校警衛室右側設置便當櫃，可以提供家長放置送給孩子的便當，</a:t>
            </a:r>
            <a:r>
              <a:rPr lang="zh-TW" altLang="en-US" sz="2800" kern="1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若是請假要拿作業回去寫</a:t>
            </a:r>
            <a:r>
              <a:rPr lang="zh-TW" altLang="zh-TW" sz="2800" kern="1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</a:t>
            </a:r>
            <a:r>
              <a:rPr lang="zh-TW" altLang="en-US" sz="2800" kern="1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也是老師整理好後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註明班級、姓名，放置該班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框位內， 請家長自行拿取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7957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0BF04D-147F-4EE6-BB36-B4C55F91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55982"/>
            <a:ext cx="8596668" cy="1274417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7DD75C-DD94-4E40-B7F0-56D863638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32597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停餐退費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本校由餐廚公司供應午餐（自由訂餐），若學童因故請假不用餐，需於前一日 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12:00 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前通知學務處午餐秘書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分機 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836)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，或者通知我填停餐表單</a:t>
            </a:r>
            <a:r>
              <a:rPr lang="zh-TW" altLang="zh-TW" sz="2800" kern="1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方能辦理退費。</a:t>
            </a:r>
          </a:p>
        </p:txBody>
      </p:sp>
    </p:spTree>
    <p:extLst>
      <p:ext uri="{BB962C8B-B14F-4D97-AF65-F5344CB8AC3E}">
        <p14:creationId xmlns:p14="http://schemas.microsoft.com/office/powerpoint/2010/main" val="4079895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63FF0A-2CC2-4228-931F-0A5287F4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1C00B9-B8B8-4B37-B017-DB83F99E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0124"/>
            <a:ext cx="8596668" cy="4381239"/>
          </a:xfrm>
        </p:spPr>
        <p:txBody>
          <a:bodyPr>
            <a:norm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 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2/20 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起，醫療照護、公共運輸場所要戴口罩，特殊情境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有症狀、人潮擁擠、年長或免疫力低下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建議戴口罩；其餘場所由民眾自主決定是否戴口罩。</a:t>
            </a:r>
          </a:p>
          <a:p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校園內目前仍維持防疫措施，疫情穩定後，會在 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 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日實施校園及室內口罩放寬規定。</a:t>
            </a:r>
          </a:p>
          <a:p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班級如有學生確診，教師及其餘同學皆列為密切接觸者，依現行政策為自主防疫七天，七天內有發生任何疑似症狀都建議做快篩檢測。</a:t>
            </a:r>
          </a:p>
        </p:txBody>
      </p:sp>
    </p:spTree>
    <p:extLst>
      <p:ext uri="{BB962C8B-B14F-4D97-AF65-F5344CB8AC3E}">
        <p14:creationId xmlns:p14="http://schemas.microsoft.com/office/powerpoint/2010/main" val="2569657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EF9C25-CD58-4238-BB9E-710CB3755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E064DB-C4AF-43E2-808E-9BD76B35D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 長 會 相 關 資 訊 請 下 列 網 址 參 閱 ：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sz="240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www.yfes.ntpc.edu.tw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/web/parents/ </a:t>
            </a:r>
            <a:endPara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09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53C7B2-1B98-4573-9F7C-BA7AF8978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64096"/>
            <a:ext cx="8596668" cy="966304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老師的希望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 </a:t>
            </a:r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對孩子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FB3178-626D-49EF-A48C-1FE113D80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>
              <a:solidFill>
                <a:srgbClr val="E1641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希望孩子認真又懂事：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　上課要認真、作業不馬虎、能為別人服務、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體貼別人（做事要全心全力）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629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346114-8047-44CA-B005-B8965E1E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總務處宣導事宜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A4CBB1-F2BB-4DE7-909F-25C7176CB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64" y="1763024"/>
            <a:ext cx="8596668" cy="3880773"/>
          </a:xfrm>
        </p:spPr>
        <p:txBody>
          <a:bodyPr/>
          <a:lstStyle/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門禁安全：</a:t>
            </a: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en-US" altLang="zh-TW" sz="2400" kern="1200" dirty="0">
                <a:solidFill>
                  <a:srgbClr val="FF0000"/>
                </a:solidFill>
                <a:latin typeface="Candara"/>
                <a:ea typeface="標楷體"/>
              </a:rPr>
              <a:t>1.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上班時間（無車輛進出時）大門盡量關閉，以避免野狗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及閒雜人進出，影響學生安全，出入請走鄰近警衛室小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門，並務必事先登記再進校門。</a:t>
            </a: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en-US" altLang="zh-TW" sz="2400" kern="1200" dirty="0">
                <a:solidFill>
                  <a:srgbClr val="FF0000"/>
                </a:solidFill>
                <a:latin typeface="Candara"/>
                <a:ea typeface="標楷體"/>
              </a:rPr>
              <a:t>2.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校內禁止社區人士停車，請多見諒。</a:t>
            </a: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en-US" altLang="zh-TW" sz="2400" kern="1200" dirty="0">
                <a:solidFill>
                  <a:srgbClr val="FF0000"/>
                </a:solidFill>
                <a:latin typeface="Candara"/>
                <a:ea typeface="標楷體"/>
              </a:rPr>
              <a:t>3.</a:t>
            </a:r>
            <a:r>
              <a:rPr kumimoji="0" lang="zh-TW" altLang="en-US" sz="2400" b="1" kern="1200" dirty="0">
                <a:solidFill>
                  <a:srgbClr val="FF0000"/>
                </a:solidFill>
                <a:latin typeface="Candara"/>
                <a:ea typeface="標楷體"/>
              </a:rPr>
              <a:t>學生因事、病須由家長帶離學校時，請家長先向導師拿</a:t>
            </a:r>
            <a:endParaRPr kumimoji="0" lang="en-US" altLang="zh-TW" sz="2400" b="1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b="1" kern="1200" dirty="0">
                <a:solidFill>
                  <a:srgbClr val="FF0000"/>
                </a:solidFill>
                <a:latin typeface="Candara"/>
                <a:ea typeface="標楷體"/>
              </a:rPr>
              <a:t>    取外出單，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交由警衛後再行離校，謝謝合作</a:t>
            </a:r>
            <a:endParaRPr lang="zh-TW" altLang="en-US" sz="2400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9760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6D3545-3B6A-461C-A43E-2A3B1150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9991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475A86-FD5F-4F57-98A9-6050F2C4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12" y="1699591"/>
            <a:ext cx="8596668" cy="3983962"/>
          </a:xfrm>
        </p:spPr>
        <p:txBody>
          <a:bodyPr/>
          <a:lstStyle/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輔導教師及駐校心理師：</a:t>
            </a:r>
          </a:p>
          <a:p>
            <a:pPr marL="0" indent="0" eaLnBrk="1" hangingPunct="1">
              <a:buClr>
                <a:srgbClr val="31B6FD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      輔導處內有輔導教師及駐校心理師，以學生輔導工作為主，藉由輔導相關課程或活動，提供學生成長發展所需的資訊、知識、技能及經驗，以及提供家長及教師輔導與管教相關知能之諮詢服務，以促進學生的心理健康與社會適應。</a:t>
            </a:r>
            <a:endParaRPr kumimoji="0" lang="en-US" altLang="zh-TW" sz="2400" kern="1200" dirty="0">
              <a:solidFill>
                <a:srgbClr val="FF0000"/>
              </a:solidFill>
              <a:latin typeface="Candara"/>
              <a:ea typeface="標楷體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若有任何教養及管教上的問題，可撥本校輔導諮詢電話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22876716*855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860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「家庭教育諮詢」專線（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412-8185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），此為新北市家庭教育中心提供教師、家長諮詢求助專線。</a:t>
            </a:r>
            <a:endPara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320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7C561B-EC6D-4F87-896F-832C09A1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511144-C1E1-45FE-AD3B-0432EEE42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輔導處每年皆會辦理 多場親職講座及小團體課程，邀請專家、學者或經驗豐富的 講師主講，提供家長家庭教育相關資訊，歡迎家長您的參與。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8399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CD6C91-B27D-4ADA-A090-0A9C1757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39687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班級防疫措施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7C4B5D-A938-458A-A952-FFA6D747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每天放學後用酒精噴槍，進行教室課桌椅消毒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用稀釋的漂白水拖地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用餐時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潔牙時在座位上，並使用隔板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上課前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活動後勤洗手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3966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D1BA52-D68F-440A-85DD-E284480B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教學活動重點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EEDC0-1D72-466E-96B5-E8B65D66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65" y="1391479"/>
            <a:ext cx="8596668" cy="494968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語文教學：</a:t>
            </a:r>
            <a:endParaRPr lang="en-US" altLang="zh-TW" sz="9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a.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閱讀：早自習共讀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愛的書庫、巡迴圖書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天親子共讀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本繪本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、每週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五親子共讀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本繪本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讀書存摺填寫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ts val="34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b.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每課學習單補充多音字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形近字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練習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課文理解，句型練習，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457200" rtl="0" eaLnBrk="1" fontAlgn="auto" latinLnBrk="0" hangingPunct="1">
              <a:lnSpc>
                <a:spcPts val="34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 </a:t>
            </a:r>
            <a:r>
              <a:rPr kumimoji="0" lang="zh-TW" altLang="zh-TW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每課</a:t>
            </a:r>
            <a:r>
              <a:rPr kumimoji="0" lang="en-US" altLang="zh-TW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2</a:t>
            </a:r>
            <a:r>
              <a:rPr kumimoji="0" lang="zh-TW" altLang="zh-TW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張練習卷，</a:t>
            </a:r>
            <a:r>
              <a:rPr kumimoji="0" lang="zh-TW" altLang="en-US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課後</a:t>
            </a:r>
            <a:r>
              <a:rPr kumimoji="0" lang="zh-TW" altLang="zh-TW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回家加強學習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400"/>
              </a:lnSpc>
              <a:buNone/>
              <a:defRPr/>
            </a:pP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c.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延伸成語練習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寫語詞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TW" altLang="en-US" sz="9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作文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：配合課文延伸寫作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400"/>
              </a:lnSpc>
              <a:buNone/>
              <a:defRPr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e.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上課前</a:t>
            </a:r>
            <a:r>
              <a:rPr lang="en-US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1-2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分鐘讀誦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生活守則</a:t>
            </a:r>
            <a:r>
              <a:rPr lang="zh-TW" altLang="zh-TW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，為收心活動</a:t>
            </a:r>
            <a:endParaRPr lang="en-US" altLang="zh-TW" sz="9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ts val="3400"/>
              </a:lnSpc>
              <a:buFont typeface="Wingdings" panose="05000000000000000000" pitchFamily="2" charset="2"/>
              <a:buNone/>
              <a:defRPr/>
            </a:pPr>
            <a:endParaRPr lang="en-US" altLang="zh-TW" sz="9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2310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B5B828-CD92-4FEA-8947-B00D565F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教學活動重點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C50C98-2989-4027-BAD2-AE8F104C4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9043"/>
            <a:ext cx="8596668" cy="4252319"/>
          </a:xfrm>
        </p:spPr>
        <p:txBody>
          <a:bodyPr/>
          <a:lstStyle/>
          <a:p>
            <a:pPr marL="0" indent="0" eaLnBrk="1" hangingPunct="1">
              <a:lnSpc>
                <a:spcPts val="34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數學：每單元寫八格簿，每課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張練習卷，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回家加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ts val="34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強學習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ts val="34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品德教育：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配合繪本教學品德故事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ts val="34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每月中心德目教學，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選品德小天使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ts val="34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英語教學：配合課本，聽唸英文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CD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並簽名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9808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BDF601-DEB0-4F38-92E8-0EC89271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3600" kern="100" dirty="0">
                <a:solidFill>
                  <a:srgbClr val="0033CC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評量</a:t>
            </a:r>
            <a:r>
              <a:rPr lang="zh-TW" altLang="en-US" sz="3600" kern="100" dirty="0">
                <a:solidFill>
                  <a:srgbClr val="0033CC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計分</a:t>
            </a:r>
            <a:r>
              <a:rPr lang="zh-TW" altLang="zh-TW" sz="3600" kern="100" dirty="0">
                <a:solidFill>
                  <a:srgbClr val="0033CC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方式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5AD966-FB06-4DEB-9282-140E2CE39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平時習作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作業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考卷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平時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小考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上課表現分數為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平時成</a:t>
            </a:r>
            <a:endParaRPr lang="en-US" altLang="zh-TW" sz="24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績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占總</a:t>
            </a: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成績</a:t>
            </a: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70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％</a:t>
            </a:r>
            <a:endParaRPr lang="en-US" altLang="zh-TW" sz="24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TW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期中考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期末考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成績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占總成績</a:t>
            </a:r>
            <a:r>
              <a:rPr lang="en-US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％</a:t>
            </a:r>
            <a:endParaRPr lang="en-US" altLang="zh-TW" sz="2400" kern="0" dirty="0">
              <a:solidFill>
                <a:srgbClr val="FF0000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期中考、期末考考國語、數學</a:t>
            </a:r>
            <a:r>
              <a:rPr lang="en-US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科</a:t>
            </a: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 </a:t>
            </a:r>
            <a:endParaRPr lang="en-US" altLang="zh-TW" sz="2400" dirty="0">
              <a:solidFill>
                <a:srgbClr val="FF0000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3.</a:t>
            </a:r>
            <a:r>
              <a:rPr lang="zh-TW" altLang="en-US" sz="2400" kern="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期中考</a:t>
            </a:r>
            <a:r>
              <a:rPr lang="zh-TW" altLang="zh-TW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期末考會發前三名獎狀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學期末發進步獎和學期總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體表現獎狀</a:t>
            </a:r>
            <a:endParaRPr lang="zh-TW" altLang="zh-TW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7303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20B12C-AD68-404F-A78A-6D0749F5D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班級事務說明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76710D-84E9-44B0-ACF6-EAFD2783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0261"/>
            <a:ext cx="8596668" cy="4451101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班級網頁：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學校首頁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校內行政服務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班級網頁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一年級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一年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班黃老師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傳達各項消息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不預收班費，實支實收，每學期末統計整學期支出後再收。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目前已支出：影印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格簿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 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信凱媽媽協助印學習單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聯絡簿的使用：親師溝通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、 學生表現聯繫、獎勵蓋章</a:t>
            </a:r>
            <a:endParaRPr lang="en-US" altLang="zh-TW" sz="2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獎懲方式：蓋榮譽章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、品德手冊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班級義工：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配合活動徵求家長協助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7373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E5C18E-6E26-40FA-B55D-26D2385DB6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學生個別問題討論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A60BF0-7E44-4696-89A9-752E5CD8CE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需要特別提醒老師關於小朋友的事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0307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40B1BC-52AC-492F-80A5-959B0C4FA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謝謝大家聆聽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B35C3DD-A833-4E30-BFBC-02D25DA50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612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6BF1D3-5B27-40C3-8FD3-35B46164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11376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老師的希望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 -</a:t>
            </a:r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對家長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FEDB11-F892-4CE7-ADC0-ECB6F392A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信任老師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和老師多溝通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關心孩子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多鼓勵</a:t>
            </a:r>
            <a:r>
              <a:rPr lang="zh-TW" altLang="zh-TW" sz="28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976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59D38-4CD4-4675-B660-335A7005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113762"/>
          </a:xfrm>
        </p:spPr>
        <p:txBody>
          <a:bodyPr/>
          <a:lstStyle/>
          <a:p>
            <a:pPr algn="ctr"/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下學期晨間活動介紹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C0222A-55DF-4F5B-8AFF-83A8EE941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9105"/>
            <a:ext cx="8596668" cy="426225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導師時間（生活指導） ：星期一早上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55 ~08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  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導師時間（品德教育） ：星期二早上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55 ~08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導師時間（生活指導） ：星期三早上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55 ~08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 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導師時間（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繪本閱讀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 ：星期四早上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55 ~08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 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導師時間（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繪本閱讀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 ：星期五早上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55 ~08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說明：導師進行品德教育</a:t>
            </a:r>
            <a:r>
              <a:rPr kumimoji="0" lang="zh-TW" altLang="en-US" sz="2400" kern="1200" dirty="0">
                <a:solidFill>
                  <a:srgbClr val="FF0000"/>
                </a:solidFill>
                <a:latin typeface="Candara"/>
                <a:ea typeface="標楷體"/>
              </a:rPr>
              <a:t>、繪本閱讀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與生活指導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659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9600EB-6DA7-48C2-B65B-F67E72DC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5678"/>
            <a:ext cx="8596668" cy="974035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本學期重要行事</a:t>
            </a:r>
            <a:endParaRPr lang="zh-TW" altLang="en-US" dirty="0">
              <a:solidFill>
                <a:srgbClr val="0033CC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AB6DBEA-1ADD-421B-A839-EE8DCB6C4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388814"/>
              </p:ext>
            </p:extLst>
          </p:nvPr>
        </p:nvGraphicFramePr>
        <p:xfrm>
          <a:off x="1159669" y="1679713"/>
          <a:ext cx="8114333" cy="4202882"/>
        </p:xfrm>
        <a:graphic>
          <a:graphicData uri="http://schemas.openxmlformats.org/drawingml/2006/table">
            <a:tbl>
              <a:tblPr firstRow="1" bandRow="1"/>
              <a:tblGrid>
                <a:gridCol w="2512177">
                  <a:extLst>
                    <a:ext uri="{9D8B030D-6E8A-4147-A177-3AD203B41FA5}">
                      <a16:colId xmlns:a16="http://schemas.microsoft.com/office/drawing/2014/main" val="2218182318"/>
                    </a:ext>
                  </a:extLst>
                </a:gridCol>
                <a:gridCol w="5602156">
                  <a:extLst>
                    <a:ext uri="{9D8B030D-6E8A-4147-A177-3AD203B41FA5}">
                      <a16:colId xmlns:a16="http://schemas.microsoft.com/office/drawing/2014/main" val="3011794802"/>
                    </a:ext>
                  </a:extLst>
                </a:gridCol>
              </a:tblGrid>
              <a:tr h="482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日 期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BB0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活動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BB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860105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3/8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防災演練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預演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46272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3/25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童樂節活動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—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hlinkClick r:id="rId2" action="ppaction://hlinkpres?slideindex=1&amp;slidetitle="/>
                        </a:rPr>
                        <a:t>一同去郊遊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00473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3/28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24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童樂節活動</a:t>
                      </a:r>
                      <a:r>
                        <a:rPr lang="en-US" altLang="zh-TW" sz="24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—</a:t>
                      </a:r>
                      <a:r>
                        <a:rPr lang="zh-TW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跳蚤市場</a:t>
                      </a:r>
                      <a:endParaRPr lang="en-US" altLang="zh-TW" sz="2400" b="0" i="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        </a:t>
                      </a:r>
                      <a:r>
                        <a:rPr lang="zh-TW" altLang="zh-TW" sz="24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低年級硬筆書法比賽</a:t>
                      </a:r>
                      <a:endParaRPr lang="zh-TW" altLang="en-US" sz="2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8753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altLang="zh-TW" sz="24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/20~4/21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altLang="en-US" sz="2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altLang="zh-TW" sz="24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期中評量</a:t>
                      </a:r>
                      <a:endParaRPr lang="zh-TW" altLang="en-US" sz="24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75521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6/6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  惜福物流活動 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71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6/20~6/21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期末評量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28763"/>
                  </a:ext>
                </a:extLst>
              </a:tr>
              <a:tr h="48284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6/30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休業式</a:t>
                      </a:r>
                      <a:endParaRPr lang="zh-TW" alt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0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00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56B04B-581C-4192-A660-62E20BA7D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992284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學校事務宣導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9DE16C-E247-4ECA-86F2-243A566A4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7887"/>
            <a:ext cx="8596668" cy="40634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各處室宣導事項摘要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教務處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總務處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867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7D174C-23B1-4F35-BB8A-0AFA8CF1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853136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73B9D6-EB99-4BC3-AE32-2130455D2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語文能力的培養是一切學習的根基，學校為了提升學生的語文能力，做了以下的措施：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每週一堂的閱讀課及作文課。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爭取經費購買圖書，充實閱讀教材。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每班訂購一份國語日報週刊，進行讀報教育。</a:t>
            </a:r>
            <a:endParaRPr lang="en-US" altLang="zh-TW" sz="2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每學期編印校刊「永福一家人」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101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5393DB-036D-47A9-A5A4-EBA4EAB6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962466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FDB811-CDDE-4194-B2B7-C6042D81D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因應疫情，請家長確實掌握家中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資訊設備並協助孩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子熟悉親師生平台及相關線上教學媒材，並和班級導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師及授課老師建立線上教學的默契，以因應瞬息萬變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的疫情，為可能的「停課不停學」預做準備。</a:t>
            </a:r>
            <a:endPara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328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0E74E-6175-4FC2-BD6C-D7561EDC1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65922"/>
            <a:ext cx="8596668" cy="1264478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學務處宣導事宜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 </a:t>
            </a:r>
            <a:r>
              <a:rPr lang="en-US" altLang="zh-TW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）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A939DF-94E7-48FC-8D0A-2ABB5AF1D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7583"/>
            <a:ext cx="8596668" cy="4013779"/>
          </a:xfrm>
        </p:spPr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服裝規定：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每週一、二、四穿著運動服上學，週三、五穿著便服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上學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請勿穿拖鞋上學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；天氣較涼（冷）時，可自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行添加外套，但須配戴名牌，以利辨識。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學校為團體生活，雨天時請學生穿著顏色較亮之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雨衣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不要帶傘上學，以免傷及其他學童；平時請放置一件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輕便雨衣於學童書包內，以備不時之需。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343185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2420</Words>
  <Application>Microsoft Office PowerPoint</Application>
  <PresentationFormat>寬螢幕</PresentationFormat>
  <Paragraphs>183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文鼎簽字筆體E</vt:lpstr>
      <vt:lpstr>標楷體</vt:lpstr>
      <vt:lpstr>Arial</vt:lpstr>
      <vt:lpstr>Calibri</vt:lpstr>
      <vt:lpstr>Candara</vt:lpstr>
      <vt:lpstr>Symbol</vt:lpstr>
      <vt:lpstr>Trebuchet MS</vt:lpstr>
      <vt:lpstr>Wingdings</vt:lpstr>
      <vt:lpstr>Wingdings 3</vt:lpstr>
      <vt:lpstr>多面向</vt:lpstr>
      <vt:lpstr> 歡迎蒞臨家長日</vt:lpstr>
      <vt:lpstr>老師的希望- 對孩子</vt:lpstr>
      <vt:lpstr>老師的希望- -對家長</vt:lpstr>
      <vt:lpstr>111下學期晨間活動介紹</vt:lpstr>
      <vt:lpstr>本學期重要行事</vt:lpstr>
      <vt:lpstr>學校事務宣導</vt:lpstr>
      <vt:lpstr>教務處宣導事宜（ 1 ）</vt:lpstr>
      <vt:lpstr>教務處宣導事宜（ 2 ）</vt:lpstr>
      <vt:lpstr>學務處宣導事宜（ 1 ）</vt:lpstr>
      <vt:lpstr>學務處宣導事宜（ 2 ）</vt:lpstr>
      <vt:lpstr>學務處宣導事宜（ 3 ）</vt:lpstr>
      <vt:lpstr>學務處宣導事宜（ 4 ）</vt:lpstr>
      <vt:lpstr>學務處宣導事宜（ 5 ）</vt:lpstr>
      <vt:lpstr>學務處宣導事宜（ 6 ）</vt:lpstr>
      <vt:lpstr>學務處宣導事宜（ 7 ）</vt:lpstr>
      <vt:lpstr>學務處宣導事宜（ 8 ）</vt:lpstr>
      <vt:lpstr>學務處宣導事宜（ 9 ）</vt:lpstr>
      <vt:lpstr>學務處宣導事宜（ 10 ）</vt:lpstr>
      <vt:lpstr>學務處宣導事宜（ 11 ）</vt:lpstr>
      <vt:lpstr>總務處宣導事宜</vt:lpstr>
      <vt:lpstr>輔導處宣導事宜（ 1 ）</vt:lpstr>
      <vt:lpstr>輔導處宣導事宜（ 2 ）</vt:lpstr>
      <vt:lpstr>班級防疫措施</vt:lpstr>
      <vt:lpstr>教學活動重點（ 1 ）</vt:lpstr>
      <vt:lpstr>教學活動重點（ 2 ）</vt:lpstr>
      <vt:lpstr>評量計分方式</vt:lpstr>
      <vt:lpstr>班級事務說明</vt:lpstr>
      <vt:lpstr>學生個別問題討論</vt:lpstr>
      <vt:lpstr>謝謝大家聆聽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線上家長日</dc:title>
  <dc:creator>user</dc:creator>
  <cp:lastModifiedBy>user</cp:lastModifiedBy>
  <cp:revision>63</cp:revision>
  <dcterms:created xsi:type="dcterms:W3CDTF">2022-09-08T07:25:46Z</dcterms:created>
  <dcterms:modified xsi:type="dcterms:W3CDTF">2023-03-02T08:45:40Z</dcterms:modified>
</cp:coreProperties>
</file>