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1" r:id="rId4"/>
    <p:sldId id="258" r:id="rId5"/>
    <p:sldId id="259" r:id="rId6"/>
    <p:sldId id="260" r:id="rId7"/>
    <p:sldId id="261" r:id="rId8"/>
    <p:sldId id="270" r:id="rId9"/>
    <p:sldId id="262" r:id="rId10"/>
    <p:sldId id="272" r:id="rId11"/>
    <p:sldId id="273" r:id="rId12"/>
    <p:sldId id="263" r:id="rId13"/>
    <p:sldId id="264" r:id="rId14"/>
    <p:sldId id="265" r:id="rId15"/>
    <p:sldId id="266" r:id="rId16"/>
    <p:sldId id="267" r:id="rId17"/>
    <p:sldId id="269" r:id="rId18"/>
    <p:sldId id="268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312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3C10E31-449F-4E83-A4DE-B75CB4E7890C}" type="datetimeFigureOut">
              <a:rPr lang="zh-TW" altLang="en-US" smtClean="0"/>
              <a:t>2019/3/7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10" name="矩形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矩形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矩形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直線接點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矩形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AF519E4-4B06-4CC4-B0EA-119BB364E956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10E31-449F-4E83-A4DE-B75CB4E7890C}" type="datetimeFigureOut">
              <a:rPr lang="zh-TW" altLang="en-US" smtClean="0"/>
              <a:t>2019/3/7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519E4-4B06-4CC4-B0EA-119BB364E956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10E31-449F-4E83-A4DE-B75CB4E7890C}" type="datetimeFigureOut">
              <a:rPr lang="zh-TW" altLang="en-US" smtClean="0"/>
              <a:t>2019/3/7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519E4-4B06-4CC4-B0EA-119BB364E956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3C10E31-449F-4E83-A4DE-B75CB4E7890C}" type="datetimeFigureOut">
              <a:rPr lang="zh-TW" altLang="en-US" smtClean="0"/>
              <a:t>2019/3/7</a:t>
            </a:fld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AF519E4-4B06-4CC4-B0EA-119BB364E956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3C10E31-449F-4E83-A4DE-B75CB4E7890C}" type="datetimeFigureOut">
              <a:rPr lang="zh-TW" altLang="en-US" smtClean="0"/>
              <a:t>2019/3/7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AF519E4-4B06-4CC4-B0EA-119BB364E956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10E31-449F-4E83-A4DE-B75CB4E7890C}" type="datetimeFigureOut">
              <a:rPr lang="zh-TW" altLang="en-US" smtClean="0"/>
              <a:t>2019/3/7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519E4-4B06-4CC4-B0EA-119BB364E956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10E31-449F-4E83-A4DE-B75CB4E7890C}" type="datetimeFigureOut">
              <a:rPr lang="zh-TW" altLang="en-US" smtClean="0"/>
              <a:t>2019/3/7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519E4-4B06-4CC4-B0EA-119BB364E956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3C10E31-449F-4E83-A4DE-B75CB4E7890C}" type="datetimeFigureOut">
              <a:rPr lang="zh-TW" altLang="en-US" smtClean="0"/>
              <a:t>2019/3/7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AF519E4-4B06-4CC4-B0EA-119BB364E956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10E31-449F-4E83-A4DE-B75CB4E7890C}" type="datetimeFigureOut">
              <a:rPr lang="zh-TW" altLang="en-US" smtClean="0"/>
              <a:t>2019/3/7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519E4-4B06-4CC4-B0EA-119BB364E956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3C10E31-449F-4E83-A4DE-B75CB4E7890C}" type="datetimeFigureOut">
              <a:rPr lang="zh-TW" altLang="en-US" smtClean="0"/>
              <a:t>2019/3/7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AF519E4-4B06-4CC4-B0EA-119BB364E956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3C10E31-449F-4E83-A4DE-B75CB4E7890C}" type="datetimeFigureOut">
              <a:rPr lang="zh-TW" altLang="en-US" smtClean="0"/>
              <a:t>2019/3/7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AF519E4-4B06-4CC4-B0EA-119BB364E956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dirty="0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dirty="0" smtClean="0"/>
              <a:t>第二層</a:t>
            </a:r>
          </a:p>
          <a:p>
            <a:pPr lvl="2" eaLnBrk="1" latinLnBrk="0" hangingPunct="1"/>
            <a:r>
              <a:rPr kumimoji="0" lang="zh-TW" altLang="en-US" dirty="0" smtClean="0"/>
              <a:t>第三層</a:t>
            </a:r>
          </a:p>
          <a:p>
            <a:pPr lvl="3" eaLnBrk="1" latinLnBrk="0" hangingPunct="1"/>
            <a:r>
              <a:rPr kumimoji="0" lang="zh-TW" altLang="en-US" dirty="0" smtClean="0"/>
              <a:t>第四層</a:t>
            </a:r>
          </a:p>
          <a:p>
            <a:pPr lvl="4" eaLnBrk="1" latinLnBrk="0" hangingPunct="1"/>
            <a:r>
              <a:rPr kumimoji="0" lang="zh-TW" altLang="en-US" dirty="0" smtClean="0"/>
              <a:t>第五層</a:t>
            </a:r>
            <a:endParaRPr kumimoji="0" lang="en-US" dirty="0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3C10E31-449F-4E83-A4DE-B75CB4E7890C}" type="datetimeFigureOut">
              <a:rPr lang="zh-TW" altLang="en-US" smtClean="0"/>
              <a:t>2019/3/7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AF519E4-4B06-4CC4-B0EA-119BB364E956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標楷體" pitchFamily="65" charset="-120"/>
          <a:ea typeface="標楷體" pitchFamily="65" charset="-120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標楷體" pitchFamily="65" charset="-120"/>
          <a:ea typeface="標楷體" pitchFamily="65" charset="-120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標楷體" pitchFamily="65" charset="-120"/>
          <a:ea typeface="標楷體" pitchFamily="65" charset="-120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標楷體" pitchFamily="65" charset="-120"/>
          <a:ea typeface="標楷體" pitchFamily="65" charset="-120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標楷體" pitchFamily="65" charset="-120"/>
          <a:ea typeface="標楷體" pitchFamily="65" charset="-120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標楷體" pitchFamily="65" charset="-120"/>
          <a:ea typeface="標楷體" pitchFamily="65" charset="-120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zh.wikipedia.org/wiki/%E9%9D%9E%E6%94%BF%E5%BA%9C%E7%BB%84%E7%BB%87" TargetMode="External"/><Relationship Id="rId2" Type="http://schemas.openxmlformats.org/officeDocument/2006/relationships/hyperlink" Target="https://zh.wikipedia.org/wiki/%E4%BA%BA%E9%81%93%E6%95%91%E6%8F%B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hyperlink" Target="https://zh.wikipedia.org/wiki/%E5%9C%B0%E6%96%B9%E6%80%A7%E6%B5%81%E8%A1%8C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gif"/><Relationship Id="rId3" Type="http://schemas.openxmlformats.org/officeDocument/2006/relationships/hyperlink" Target="https://zh.wikipedia.org/wiki/%E6%88%98%E4%BA%89" TargetMode="External"/><Relationship Id="rId7" Type="http://schemas.openxmlformats.org/officeDocument/2006/relationships/image" Target="../media/image27.jpeg"/><Relationship Id="rId2" Type="http://schemas.openxmlformats.org/officeDocument/2006/relationships/hyperlink" Target="https://zh.wikipedia.org/wiki/%E5%9B%BD%E9%99%85%E7%BA%A2%E5%8D%81%E5%AD%97%E4%BC%9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zh.wikipedia.org/wiki/%E5%B1%A0%E6%9D%80" TargetMode="External"/><Relationship Id="rId5" Type="http://schemas.openxmlformats.org/officeDocument/2006/relationships/hyperlink" Target="https://zh.wikipedia.org/wiki/World_War_II" TargetMode="External"/><Relationship Id="rId4" Type="http://schemas.openxmlformats.org/officeDocument/2006/relationships/hyperlink" Target="https://zh.wikipedia.org/wiki/%E8%87%AA%E7%84%B6%E7%81%BE%E5%AE%B3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zh.wikipedia.org/wiki/%E5%B7%B4%E5%A1%9E%E9%9A%86%E7%B4%8D" TargetMode="External"/><Relationship Id="rId3" Type="http://schemas.openxmlformats.org/officeDocument/2006/relationships/hyperlink" Target="https://zh.wikipedia.org/wiki/%E6%97%A5%E5%85%A7%E7%93%A6" TargetMode="External"/><Relationship Id="rId7" Type="http://schemas.openxmlformats.org/officeDocument/2006/relationships/hyperlink" Target="https://zh.wikipedia.org/wiki/%E9%98%BF%E5%A7%86%E6%96%AF%E7%89%B9%E4%B8%B9" TargetMode="External"/><Relationship Id="rId2" Type="http://schemas.openxmlformats.org/officeDocument/2006/relationships/hyperlink" Target="https://zh.wikipedia.org/wiki/%E7%91%9E%E5%A3%AB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zh.wikipedia.org/wiki/%E5%B8%83%E9%AD%AF%E5%A1%9E%E7%88%BE" TargetMode="External"/><Relationship Id="rId5" Type="http://schemas.openxmlformats.org/officeDocument/2006/relationships/hyperlink" Target="https://zh.wikipedia.org/wiki/%E5%B7%B4%E9%BB%8E" TargetMode="External"/><Relationship Id="rId10" Type="http://schemas.openxmlformats.org/officeDocument/2006/relationships/image" Target="../media/image30.jpeg"/><Relationship Id="rId4" Type="http://schemas.openxmlformats.org/officeDocument/2006/relationships/hyperlink" Target="https://zh.wikipedia.org/wiki/%E6%AD%90%E6%B4%B2" TargetMode="External"/><Relationship Id="rId9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hyperlink" Target="https://www.youtube.com/watch?v=UWevCWCM068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gif"/><Relationship Id="rId4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zh.wikipedia.org/wiki/%E9%86%AB%E7%99%82" TargetMode="External"/><Relationship Id="rId3" Type="http://schemas.openxmlformats.org/officeDocument/2006/relationships/hyperlink" Target="https://zh.wikipedia.org/wiki/%E8%81%94%E5%90%88%E5%9B%BD%E4%B8%93%E9%97%A8%E6%9C%BA%E6%9E%84" TargetMode="External"/><Relationship Id="rId7" Type="http://schemas.openxmlformats.org/officeDocument/2006/relationships/hyperlink" Target="https://zh.wikipedia.org/wiki/%E7%96%BE%E7%97%85" TargetMode="External"/><Relationship Id="rId2" Type="http://schemas.openxmlformats.org/officeDocument/2006/relationships/hyperlink" Target="https://zh.wikipedia.org/wiki/%E8%81%AF%E5%90%88%E5%9C%8B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zh.wikipedia.org/wiki/%E6%97%A5%E5%85%A7%E7%93%A6" TargetMode="External"/><Relationship Id="rId11" Type="http://schemas.openxmlformats.org/officeDocument/2006/relationships/image" Target="../media/image8.png"/><Relationship Id="rId5" Type="http://schemas.openxmlformats.org/officeDocument/2006/relationships/hyperlink" Target="https://zh.wikipedia.org/wiki/%E7%91%9E%E5%A3%AB" TargetMode="External"/><Relationship Id="rId10" Type="http://schemas.openxmlformats.org/officeDocument/2006/relationships/image" Target="../media/image7.gif"/><Relationship Id="rId4" Type="http://schemas.openxmlformats.org/officeDocument/2006/relationships/hyperlink" Target="https://zh.wikipedia.org/wiki/%E5%85%AC%E5%85%B1%E8%A1%9B%E7%94%9F" TargetMode="External"/><Relationship Id="rId9" Type="http://schemas.openxmlformats.org/officeDocument/2006/relationships/hyperlink" Target="https://zh.wikipedia.org/wiki/%E5%9C%8B%E9%9A%9B%E6%A8%99%E6%BA%96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zh.wikipedia.org/wiki/%E8%BA%AB%E9%AB%94" TargetMode="External"/><Relationship Id="rId7" Type="http://schemas.openxmlformats.org/officeDocument/2006/relationships/image" Target="../media/image10.gif"/><Relationship Id="rId2" Type="http://schemas.openxmlformats.org/officeDocument/2006/relationships/hyperlink" Target="https://zh.wikipedia.org/wiki/%E5%81%A5%E5%BA%B7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hyperlink" Target="https://zh.wikipedia.org/wiki/%E7%A4%BE%E4%BC%9A%E7%94%9F%E6%B4%BB" TargetMode="External"/><Relationship Id="rId4" Type="http://schemas.openxmlformats.org/officeDocument/2006/relationships/hyperlink" Target="https://zh.wikipedia.org/wiki/%E7%B2%BE%E7%A5%9E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zh.wikipedia.org/wiki/%E4%B8%96%E7%95%8C%E5%8D%AB%E7%94%9F%E5%A4%A7%E4%BC%9A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hyperlink" Target="https://zh.wikipedia.org/wiki/%E8%81%94%E5%90%88%E5%9B%BD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hyperlink" Target="https://www.youtube.com/watch?v=SwRlzO-p6R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400308" y="2276872"/>
            <a:ext cx="6172200" cy="1894362"/>
          </a:xfrm>
        </p:spPr>
        <p:txBody>
          <a:bodyPr/>
          <a:lstStyle/>
          <a:p>
            <a:r>
              <a:rPr lang="zh-TW" altLang="zh-TW" b="1" dirty="0"/>
              <a:t>世界衛生</a:t>
            </a:r>
            <a:r>
              <a:rPr lang="zh-TW" altLang="zh-TW" b="1" dirty="0" smtClean="0"/>
              <a:t>組織</a:t>
            </a:r>
            <a:r>
              <a:rPr lang="en-US" altLang="zh-TW" dirty="0" smtClean="0"/>
              <a:t>.</a:t>
            </a:r>
            <a:r>
              <a:rPr lang="zh-TW" altLang="zh-TW" sz="3200" dirty="0" smtClean="0"/>
              <a:t>無國界醫生組織</a:t>
            </a:r>
            <a:r>
              <a:rPr lang="zh-TW" altLang="zh-TW" b="1" dirty="0"/>
              <a:t/>
            </a:r>
            <a:br>
              <a:rPr lang="zh-TW" altLang="zh-TW" b="1" dirty="0"/>
            </a:b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286000" y="3933056"/>
            <a:ext cx="6172200" cy="2441866"/>
          </a:xfrm>
        </p:spPr>
        <p:txBody>
          <a:bodyPr/>
          <a:lstStyle/>
          <a:p>
            <a:r>
              <a:rPr lang="zh-TW" altLang="en-US" dirty="0" smtClean="0"/>
              <a:t>六年</a:t>
            </a:r>
            <a:r>
              <a:rPr lang="en-US" altLang="zh-TW" dirty="0" smtClean="0"/>
              <a:t>17</a:t>
            </a:r>
            <a:r>
              <a:rPr lang="zh-TW" altLang="en-US" dirty="0" smtClean="0"/>
              <a:t>班第二組</a:t>
            </a:r>
            <a:endParaRPr lang="en-US" altLang="zh-TW" dirty="0" smtClean="0"/>
          </a:p>
          <a:p>
            <a:r>
              <a:rPr lang="zh-TW" altLang="en-US" dirty="0" smtClean="0"/>
              <a:t>組員：</a:t>
            </a:r>
            <a:r>
              <a:rPr lang="en-US" altLang="zh-TW" dirty="0" smtClean="0"/>
              <a:t>3.8.14.19.26</a:t>
            </a:r>
          </a:p>
          <a:p>
            <a:r>
              <a:rPr lang="zh-TW" altLang="en-US" dirty="0" smtClean="0"/>
              <a:t>做簡報：陳怡寧、柯詠晴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上台報告：洪健智、侯佩宜</a:t>
            </a:r>
            <a:endParaRPr lang="en-US" altLang="zh-TW" dirty="0" smtClean="0"/>
          </a:p>
          <a:p>
            <a:r>
              <a:rPr lang="zh-TW" altLang="en-US" dirty="0"/>
              <a:t>獎品</a:t>
            </a:r>
            <a:r>
              <a:rPr lang="zh-TW" altLang="en-US" dirty="0" smtClean="0"/>
              <a:t>準備</a:t>
            </a:r>
            <a:r>
              <a:rPr lang="en-US" altLang="zh-TW" dirty="0" smtClean="0"/>
              <a:t>:</a:t>
            </a:r>
            <a:r>
              <a:rPr lang="zh-TW" altLang="en-US" dirty="0" smtClean="0"/>
              <a:t> 施宏洋</a:t>
            </a:r>
            <a:endParaRPr lang="zh-TW" altLang="en-US" dirty="0"/>
          </a:p>
        </p:txBody>
      </p:sp>
      <p:pic>
        <p:nvPicPr>
          <p:cNvPr id="4" name="圖片 3" descr="8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8" y="357166"/>
            <a:ext cx="2857500" cy="2390775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b="1" dirty="0" smtClean="0"/>
              <a:t>有獎徵答：（</a:t>
            </a:r>
            <a:r>
              <a:rPr lang="en-US" altLang="zh-TW" b="1" dirty="0" smtClean="0"/>
              <a:t>3</a:t>
            </a:r>
            <a:r>
              <a:rPr lang="zh-TW" altLang="zh-TW" b="1" dirty="0" smtClean="0"/>
              <a:t>個問題，請把握機會喔！）</a:t>
            </a:r>
            <a:br>
              <a:rPr lang="zh-TW" altLang="zh-TW" b="1" dirty="0" smtClean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zh-TW" dirty="0" smtClean="0"/>
          </a:p>
          <a:p>
            <a:r>
              <a:rPr lang="en-US" altLang="zh-TW" sz="4000" dirty="0" smtClean="0"/>
              <a:t>2. </a:t>
            </a:r>
            <a:r>
              <a:rPr lang="zh-TW" altLang="zh-TW" sz="4000" dirty="0" smtClean="0"/>
              <a:t>世界衛生組織的宗旨是什麼？</a:t>
            </a:r>
          </a:p>
          <a:p>
            <a:r>
              <a:rPr lang="en-US" altLang="zh-TW" sz="4000" dirty="0" smtClean="0"/>
              <a:t>A</a:t>
            </a:r>
            <a:r>
              <a:rPr lang="zh-TW" altLang="zh-TW" sz="4000" dirty="0" smtClean="0"/>
              <a:t>：</a:t>
            </a:r>
          </a:p>
          <a:p>
            <a:endParaRPr lang="zh-TW" altLang="en-US" dirty="0"/>
          </a:p>
        </p:txBody>
      </p:sp>
      <p:pic>
        <p:nvPicPr>
          <p:cNvPr id="4" name="圖片 3" descr="092210708158b67cf458b4553c3fc9b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62" y="3286124"/>
            <a:ext cx="3137467" cy="2714644"/>
          </a:xfrm>
          <a:prstGeom prst="rect">
            <a:avLst/>
          </a:prstGeom>
        </p:spPr>
      </p:pic>
      <p:pic>
        <p:nvPicPr>
          <p:cNvPr id="6" name="圖片 5" descr="1498113362-387449987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9124" y="3357562"/>
            <a:ext cx="3257550" cy="2857500"/>
          </a:xfrm>
          <a:prstGeom prst="rect">
            <a:avLst/>
          </a:prstGeom>
        </p:spPr>
      </p:pic>
      <p:sp>
        <p:nvSpPr>
          <p:cNvPr id="7" name="橢圓形圖說文字 6"/>
          <p:cNvSpPr/>
          <p:nvPr/>
        </p:nvSpPr>
        <p:spPr>
          <a:xfrm>
            <a:off x="6572264" y="2786058"/>
            <a:ext cx="1500198" cy="1214446"/>
          </a:xfrm>
          <a:prstGeom prst="wedgeEllipseCallou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>
                <a:solidFill>
                  <a:schemeClr val="accent3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蛤？ </a:t>
            </a:r>
            <a:endParaRPr lang="zh-TW" altLang="en-US" sz="2800" dirty="0">
              <a:solidFill>
                <a:schemeClr val="accent3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b="1" dirty="0" smtClean="0"/>
              <a:t>有獎徵答：（</a:t>
            </a:r>
            <a:r>
              <a:rPr lang="en-US" altLang="zh-TW" b="1" dirty="0" smtClean="0"/>
              <a:t>3</a:t>
            </a:r>
            <a:r>
              <a:rPr lang="zh-TW" altLang="zh-TW" b="1" dirty="0" smtClean="0"/>
              <a:t>個問題，請把握機會喔！）</a:t>
            </a:r>
            <a:br>
              <a:rPr lang="zh-TW" altLang="zh-TW" b="1" dirty="0" smtClean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sz="3600" dirty="0" smtClean="0"/>
              <a:t>3. </a:t>
            </a:r>
            <a:r>
              <a:rPr lang="zh-TW" altLang="zh-TW" sz="3600" dirty="0" smtClean="0"/>
              <a:t>世界衛生組織的千年發展目標是什麼？</a:t>
            </a:r>
          </a:p>
          <a:p>
            <a:r>
              <a:rPr lang="en-US" altLang="zh-TW" sz="3600" dirty="0" smtClean="0"/>
              <a:t>A</a:t>
            </a:r>
            <a:r>
              <a:rPr lang="zh-TW" altLang="zh-TW" sz="3600" dirty="0" smtClean="0"/>
              <a:t>：（只要講出</a:t>
            </a:r>
            <a:r>
              <a:rPr lang="en-US" altLang="zh-TW" sz="3600" dirty="0"/>
              <a:t>2</a:t>
            </a:r>
            <a:r>
              <a:rPr lang="zh-TW" altLang="zh-TW" sz="3600" dirty="0" smtClean="0"/>
              <a:t>個。）</a:t>
            </a:r>
          </a:p>
          <a:p>
            <a:endParaRPr lang="zh-TW" altLang="en-US" dirty="0"/>
          </a:p>
        </p:txBody>
      </p:sp>
      <p:pic>
        <p:nvPicPr>
          <p:cNvPr id="4" name="圖片 3" descr="973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4414" y="3571876"/>
            <a:ext cx="2571768" cy="2571768"/>
          </a:xfrm>
          <a:prstGeom prst="rect">
            <a:avLst/>
          </a:prstGeom>
        </p:spPr>
      </p:pic>
      <p:pic>
        <p:nvPicPr>
          <p:cNvPr id="5" name="圖片 4" descr="1498113361-76815932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7686" y="3071810"/>
            <a:ext cx="3429024" cy="3136302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zh-TW" altLang="zh-TW" sz="4000" b="1" dirty="0" smtClean="0"/>
              <a:t/>
            </a:r>
            <a:br>
              <a:rPr lang="zh-TW" altLang="zh-TW" sz="4000" b="1" dirty="0" smtClean="0"/>
            </a:br>
            <a:r>
              <a:rPr lang="zh-TW" altLang="zh-TW" sz="4000" b="1" dirty="0" smtClean="0"/>
              <a:t>無國界醫生組織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zh-TW" b="1" dirty="0" smtClean="0"/>
              <a:t>是一個獨立、從事</a:t>
            </a:r>
            <a:r>
              <a:rPr lang="en-US" altLang="zh-TW" b="1" u="sng" dirty="0" err="1" smtClean="0">
                <a:hlinkClick r:id="rId2" tooltip="人道救援"/>
              </a:rPr>
              <a:t>人道救援</a:t>
            </a:r>
            <a:r>
              <a:rPr lang="zh-TW" altLang="zh-TW" b="1" dirty="0" smtClean="0"/>
              <a:t>的</a:t>
            </a:r>
            <a:r>
              <a:rPr lang="en-US" altLang="zh-TW" b="1" u="sng" dirty="0" err="1" smtClean="0">
                <a:hlinkClick r:id="rId3" tooltip="非政府組織"/>
              </a:rPr>
              <a:t>非政府組織</a:t>
            </a:r>
            <a:r>
              <a:rPr lang="zh-TW" altLang="zh-TW" b="1" dirty="0" smtClean="0"/>
              <a:t>以在飽受戰爭摧殘的地區和貧窮國家致力協助抵抗</a:t>
            </a:r>
            <a:r>
              <a:rPr lang="en-US" altLang="zh-TW" b="1" u="sng" dirty="0" err="1" smtClean="0">
                <a:hlinkClick r:id="rId4" tooltip="地方性流行"/>
              </a:rPr>
              <a:t>地方疾病</a:t>
            </a:r>
            <a:r>
              <a:rPr lang="zh-TW" altLang="zh-TW" b="1" dirty="0" smtClean="0"/>
              <a:t>的計畫聞名。</a:t>
            </a:r>
          </a:p>
          <a:p>
            <a:endParaRPr lang="zh-TW" altLang="en-US" dirty="0"/>
          </a:p>
        </p:txBody>
      </p:sp>
      <p:pic>
        <p:nvPicPr>
          <p:cNvPr id="4" name="圖片 3" descr="1920px-Médecins_Sans_Frontières.svg.pn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714480" y="3071810"/>
            <a:ext cx="4167320" cy="2352204"/>
          </a:xfrm>
          <a:prstGeom prst="rect">
            <a:avLst/>
          </a:prstGeom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zh-TW" sz="3600" dirty="0" smtClean="0"/>
              <a:t>緣起</a:t>
            </a:r>
            <a:r>
              <a:rPr lang="zh-TW" altLang="zh-TW" b="1" dirty="0" smtClean="0"/>
              <a:t/>
            </a:r>
            <a:br>
              <a:rPr lang="zh-TW" altLang="zh-TW" b="1" dirty="0" smtClean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zh-TW" dirty="0" smtClean="0"/>
              <a:t>創立於</a:t>
            </a:r>
            <a:r>
              <a:rPr lang="en-US" altLang="zh-TW" dirty="0" smtClean="0"/>
              <a:t>1863</a:t>
            </a:r>
            <a:r>
              <a:rPr lang="zh-TW" altLang="zh-TW" dirty="0" smtClean="0"/>
              <a:t>年的</a:t>
            </a:r>
            <a:r>
              <a:rPr lang="en-US" altLang="zh-TW" u="sng" dirty="0" err="1" smtClean="0">
                <a:hlinkClick r:id="rId2" tooltip="國際紅十字會"/>
              </a:rPr>
              <a:t>國際紅十字會</a:t>
            </a:r>
            <a:r>
              <a:rPr lang="zh-TW" altLang="zh-TW" dirty="0" smtClean="0"/>
              <a:t>（</a:t>
            </a:r>
            <a:r>
              <a:rPr lang="en-US" altLang="zh-TW" dirty="0" smtClean="0"/>
              <a:t>CICR/ICRC</a:t>
            </a:r>
            <a:r>
              <a:rPr lang="zh-TW" altLang="zh-TW" dirty="0" smtClean="0"/>
              <a:t>），是受</a:t>
            </a:r>
            <a:r>
              <a:rPr lang="en-US" altLang="zh-TW" u="sng" dirty="0" err="1" smtClean="0">
                <a:hlinkClick r:id="rId3" tooltip="戰爭"/>
              </a:rPr>
              <a:t>戰爭</a:t>
            </a:r>
            <a:r>
              <a:rPr lang="zh-TW" altLang="zh-TW" dirty="0" smtClean="0"/>
              <a:t>及</a:t>
            </a:r>
            <a:r>
              <a:rPr lang="en-US" altLang="zh-TW" u="sng" dirty="0" err="1" smtClean="0">
                <a:hlinkClick r:id="rId4" tooltip="自然災害"/>
              </a:rPr>
              <a:t>自然災害</a:t>
            </a:r>
            <a:r>
              <a:rPr lang="zh-TW" altLang="zh-TW" dirty="0" smtClean="0"/>
              <a:t>影響的人民接受緊急食品及藥物援助的主要來源。</a:t>
            </a:r>
            <a:r>
              <a:rPr lang="en-US" altLang="zh-TW" u="sng" dirty="0" err="1" smtClean="0">
                <a:hlinkClick r:id="rId5" tooltip="World War II"/>
              </a:rPr>
              <a:t>第二次世界大戰</a:t>
            </a:r>
            <a:r>
              <a:rPr lang="zh-TW" altLang="zh-TW" dirty="0" smtClean="0"/>
              <a:t>之後，國際紅十字會因對</a:t>
            </a:r>
            <a:r>
              <a:rPr lang="en-US" altLang="zh-TW" u="sng" dirty="0" err="1" smtClean="0">
                <a:hlinkClick r:id="rId6" tooltip="屠殺"/>
              </a:rPr>
              <a:t>屠殺</a:t>
            </a:r>
            <a:r>
              <a:rPr lang="zh-TW" altLang="zh-TW" dirty="0" smtClean="0"/>
              <a:t>保持沉默而受到批評。</a:t>
            </a:r>
          </a:p>
          <a:p>
            <a:endParaRPr lang="zh-TW" altLang="en-US" dirty="0"/>
          </a:p>
        </p:txBody>
      </p:sp>
      <p:pic>
        <p:nvPicPr>
          <p:cNvPr id="4" name="圖片 3" descr="產生雜種-紅色-以及-white-美工_csp16844812.jp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000496" y="3643314"/>
            <a:ext cx="2786082" cy="1785950"/>
          </a:xfrm>
          <a:prstGeom prst="rect">
            <a:avLst/>
          </a:prstGeom>
        </p:spPr>
      </p:pic>
      <p:pic>
        <p:nvPicPr>
          <p:cNvPr id="5" name="圖片 4" descr="1498113362-3505723395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71472" y="3286124"/>
            <a:ext cx="3467100" cy="2857500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zh-TW" altLang="zh-TW" b="1" dirty="0" smtClean="0"/>
              <a:t/>
            </a:r>
            <a:br>
              <a:rPr lang="zh-TW" altLang="zh-TW" b="1" dirty="0" smtClean="0"/>
            </a:br>
            <a:r>
              <a:rPr lang="zh-TW" altLang="zh-TW" sz="4900" dirty="0" smtClean="0"/>
              <a:t>組織和機構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zh-TW" dirty="0" smtClean="0"/>
              <a:t>無國界醫生是全球最大的獨立醫療救援組織，目前總部設於</a:t>
            </a:r>
            <a:r>
              <a:rPr lang="en-US" altLang="zh-TW" u="sng" dirty="0" err="1" smtClean="0">
                <a:hlinkClick r:id="rId2" tooltip="瑞士"/>
              </a:rPr>
              <a:t>瑞士</a:t>
            </a:r>
            <a:r>
              <a:rPr lang="zh-TW" altLang="zh-TW" dirty="0" smtClean="0"/>
              <a:t>的</a:t>
            </a:r>
            <a:r>
              <a:rPr lang="en-US" altLang="zh-TW" u="sng" dirty="0" err="1" smtClean="0">
                <a:hlinkClick r:id="rId3" tooltip="日內瓦"/>
              </a:rPr>
              <a:t>日內瓦</a:t>
            </a:r>
            <a:r>
              <a:rPr lang="zh-TW" altLang="zh-TW" dirty="0" smtClean="0"/>
              <a:t>，有五個主要的行動中心位於</a:t>
            </a:r>
            <a:r>
              <a:rPr lang="en-US" altLang="zh-TW" u="sng" dirty="0" err="1" smtClean="0">
                <a:hlinkClick r:id="rId4" tooltip="歐洲"/>
              </a:rPr>
              <a:t>歐洲</a:t>
            </a:r>
            <a:r>
              <a:rPr lang="zh-TW" altLang="zh-TW" dirty="0" smtClean="0"/>
              <a:t>，分別是</a:t>
            </a:r>
            <a:r>
              <a:rPr lang="en-US" altLang="zh-TW" u="sng" dirty="0" err="1" smtClean="0">
                <a:hlinkClick r:id="rId5" tooltip="巴黎"/>
              </a:rPr>
              <a:t>巴黎</a:t>
            </a:r>
            <a:r>
              <a:rPr lang="zh-TW" altLang="zh-TW" dirty="0" smtClean="0"/>
              <a:t>、</a:t>
            </a:r>
            <a:r>
              <a:rPr lang="en-US" altLang="zh-TW" u="sng" dirty="0" err="1" smtClean="0">
                <a:hlinkClick r:id="rId6" tooltip="布魯塞爾"/>
              </a:rPr>
              <a:t>布魯塞爾</a:t>
            </a:r>
            <a:r>
              <a:rPr lang="zh-TW" altLang="zh-TW" dirty="0" smtClean="0"/>
              <a:t>、</a:t>
            </a:r>
            <a:r>
              <a:rPr lang="en-US" altLang="zh-TW" u="sng" dirty="0" err="1" smtClean="0">
                <a:hlinkClick r:id="rId7" tooltip="阿姆斯特丹"/>
              </a:rPr>
              <a:t>阿姆斯特丹</a:t>
            </a:r>
            <a:r>
              <a:rPr lang="zh-TW" altLang="zh-TW" dirty="0" smtClean="0"/>
              <a:t>、</a:t>
            </a:r>
            <a:r>
              <a:rPr lang="en-US" altLang="zh-TW" u="sng" dirty="0" err="1" smtClean="0">
                <a:hlinkClick r:id="rId8" tooltip="巴塞隆納"/>
              </a:rPr>
              <a:t>巴塞隆納</a:t>
            </a:r>
            <a:r>
              <a:rPr lang="zh-TW" altLang="zh-TW" dirty="0" smtClean="0"/>
              <a:t>和</a:t>
            </a:r>
            <a:r>
              <a:rPr lang="en-US" altLang="zh-TW" u="sng" dirty="0" err="1" smtClean="0">
                <a:hlinkClick r:id="rId3" tooltip="日內瓦"/>
              </a:rPr>
              <a:t>日內瓦</a:t>
            </a:r>
            <a:r>
              <a:rPr lang="zh-TW" altLang="zh-TW" dirty="0" smtClean="0"/>
              <a:t>。</a:t>
            </a:r>
          </a:p>
          <a:p>
            <a:endParaRPr lang="zh-TW" altLang="en-US" dirty="0"/>
          </a:p>
        </p:txBody>
      </p:sp>
      <p:pic>
        <p:nvPicPr>
          <p:cNvPr id="4" name="圖片 3" descr="9eefbc48ee257c7446e98d17baf7c72af23d.png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00100" y="3357562"/>
            <a:ext cx="2643206" cy="2643206"/>
          </a:xfrm>
          <a:prstGeom prst="rect">
            <a:avLst/>
          </a:prstGeom>
        </p:spPr>
      </p:pic>
      <p:pic>
        <p:nvPicPr>
          <p:cNvPr id="5" name="圖片 4" descr="36015968.jpg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000496" y="3286124"/>
            <a:ext cx="2857520" cy="27146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4800" dirty="0" smtClean="0"/>
              <a:t>宗旨</a:t>
            </a:r>
            <a:endParaRPr lang="zh-TW" altLang="en-US" sz="4800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zh-TW" i="1" dirty="0" smtClean="0"/>
              <a:t>｢不分</a:t>
            </a:r>
            <a:r>
              <a:rPr lang="zh-TW" altLang="zh-TW" i="1" dirty="0" smtClean="0">
                <a:solidFill>
                  <a:schemeClr val="accent1">
                    <a:lumMod val="75000"/>
                  </a:schemeClr>
                </a:solidFill>
              </a:rPr>
              <a:t>種族</a:t>
            </a:r>
            <a:r>
              <a:rPr lang="zh-TW" altLang="zh-TW" i="1" dirty="0" smtClean="0"/>
              <a:t>、</a:t>
            </a:r>
            <a:r>
              <a:rPr lang="zh-TW" altLang="zh-TW" i="1" dirty="0" smtClean="0">
                <a:solidFill>
                  <a:schemeClr val="accent1">
                    <a:lumMod val="75000"/>
                  </a:schemeClr>
                </a:solidFill>
              </a:rPr>
              <a:t>國家</a:t>
            </a:r>
            <a:r>
              <a:rPr lang="zh-TW" altLang="zh-TW" i="1" dirty="0" smtClean="0"/>
              <a:t>與</a:t>
            </a:r>
            <a:r>
              <a:rPr lang="zh-TW" altLang="zh-TW" i="1" dirty="0" smtClean="0">
                <a:solidFill>
                  <a:schemeClr val="accent1">
                    <a:lumMod val="75000"/>
                  </a:schemeClr>
                </a:solidFill>
              </a:rPr>
              <a:t>宗教背景</a:t>
            </a:r>
            <a:r>
              <a:rPr lang="zh-TW" altLang="zh-TW" i="1" dirty="0" smtClean="0"/>
              <a:t>、義務的協助戰火和自然災害中受傷的人類得到醫治｣。</a:t>
            </a:r>
          </a:p>
          <a:p>
            <a:endParaRPr lang="zh-TW" altLang="en-US" dirty="0"/>
          </a:p>
        </p:txBody>
      </p:sp>
      <p:pic>
        <p:nvPicPr>
          <p:cNvPr id="4" name="圖片 3" descr="医治用的重点-216303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5852" y="3000372"/>
            <a:ext cx="2672732" cy="26727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圖片 4" descr="abb2d3ab9c17a09ef237734426723c7c39df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2571744"/>
            <a:ext cx="2804218" cy="3500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zh-TW" altLang="zh-TW" b="1" dirty="0" smtClean="0"/>
              <a:t/>
            </a:r>
            <a:br>
              <a:rPr lang="zh-TW" altLang="zh-TW" b="1" dirty="0" smtClean="0"/>
            </a:br>
            <a:r>
              <a:rPr lang="zh-TW" altLang="zh-TW" sz="4000" dirty="0" smtClean="0"/>
              <a:t>工作的危險性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en-US" altLang="zh-TW" dirty="0" smtClean="0"/>
              <a:t>1.</a:t>
            </a:r>
            <a:r>
              <a:rPr lang="zh-TW" altLang="zh-TW" dirty="0" smtClean="0"/>
              <a:t>除了要面對在</a:t>
            </a:r>
            <a:r>
              <a:rPr lang="zh-TW" altLang="zh-TW" dirty="0" smtClean="0">
                <a:solidFill>
                  <a:schemeClr val="accent1">
                    <a:lumMod val="75000"/>
                  </a:schemeClr>
                </a:solidFill>
              </a:rPr>
              <a:t>戰地</a:t>
            </a:r>
            <a:r>
              <a:rPr lang="zh-TW" altLang="zh-TW" dirty="0" smtClean="0"/>
              <a:t>和</a:t>
            </a:r>
            <a:r>
              <a:rPr lang="zh-TW" altLang="zh-TW" dirty="0" smtClean="0">
                <a:solidFill>
                  <a:schemeClr val="accent1">
                    <a:lumMod val="75000"/>
                  </a:schemeClr>
                </a:solidFill>
              </a:rPr>
              <a:t>瘟疫區</a:t>
            </a:r>
            <a:r>
              <a:rPr lang="zh-TW" altLang="zh-TW" dirty="0" smtClean="0"/>
              <a:t>的</a:t>
            </a:r>
            <a:r>
              <a:rPr lang="zh-TW" altLang="zh-TW" dirty="0" smtClean="0">
                <a:solidFill>
                  <a:schemeClr val="accent1">
                    <a:lumMod val="75000"/>
                  </a:schemeClr>
                </a:solidFill>
              </a:rPr>
              <a:t>死傷威脅</a:t>
            </a:r>
            <a:r>
              <a:rPr lang="zh-TW" altLang="zh-TW" dirty="0" smtClean="0"/>
              <a:t>，無國界醫生志願者有時還會因為</a:t>
            </a:r>
            <a:r>
              <a:rPr lang="zh-TW" altLang="zh-TW" dirty="0" smtClean="0">
                <a:solidFill>
                  <a:schemeClr val="accent1">
                    <a:lumMod val="75000"/>
                  </a:schemeClr>
                </a:solidFill>
              </a:rPr>
              <a:t>政治原因</a:t>
            </a:r>
            <a:r>
              <a:rPr lang="zh-TW" altLang="zh-TW" dirty="0" smtClean="0"/>
              <a:t>被</a:t>
            </a:r>
            <a:r>
              <a:rPr lang="zh-TW" altLang="zh-TW" dirty="0" smtClean="0">
                <a:solidFill>
                  <a:schemeClr val="accent1">
                    <a:lumMod val="75000"/>
                  </a:schemeClr>
                </a:solidFill>
              </a:rPr>
              <a:t>攻擊或綁架</a:t>
            </a:r>
            <a:r>
              <a:rPr lang="zh-TW" altLang="zh-TW" dirty="0" smtClean="0"/>
              <a:t>。</a:t>
            </a:r>
          </a:p>
          <a:p>
            <a:r>
              <a:rPr lang="en-US" altLang="zh-TW" dirty="0" smtClean="0"/>
              <a:t>2.</a:t>
            </a:r>
            <a:r>
              <a:rPr lang="zh-TW" altLang="zh-TW" dirty="0" smtClean="0"/>
              <a:t>在一些進行內戰的國家中，對其中單方的人道主義援助會</a:t>
            </a:r>
            <a:r>
              <a:rPr lang="zh-TW" altLang="zh-TW" dirty="0" smtClean="0">
                <a:solidFill>
                  <a:schemeClr val="accent1">
                    <a:lumMod val="75000"/>
                  </a:schemeClr>
                </a:solidFill>
              </a:rPr>
              <a:t>被認為是對敵方的幫助</a:t>
            </a:r>
            <a:r>
              <a:rPr lang="zh-TW" altLang="zh-TW" dirty="0" smtClean="0"/>
              <a:t>，並因而</a:t>
            </a:r>
            <a:r>
              <a:rPr lang="zh-TW" altLang="zh-TW" dirty="0" smtClean="0">
                <a:solidFill>
                  <a:schemeClr val="accent1">
                    <a:lumMod val="75000"/>
                  </a:schemeClr>
                </a:solidFill>
              </a:rPr>
              <a:t>被襲擊</a:t>
            </a:r>
          </a:p>
          <a:p>
            <a:endParaRPr lang="zh-TW" altLang="en-US" dirty="0"/>
          </a:p>
        </p:txBody>
      </p:sp>
      <p:pic>
        <p:nvPicPr>
          <p:cNvPr id="4" name="圖片 3" descr="240px-Caution_sign_used_on_roads_pn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62" y="3429000"/>
            <a:ext cx="2643206" cy="2202672"/>
          </a:xfrm>
          <a:prstGeom prst="rect">
            <a:avLst/>
          </a:prstGeom>
        </p:spPr>
      </p:pic>
      <p:pic>
        <p:nvPicPr>
          <p:cNvPr id="5" name="圖片 4" descr="240px-Skull_and_crossbones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3571876"/>
            <a:ext cx="2286000" cy="2200275"/>
          </a:xfrm>
          <a:prstGeom prst="rect">
            <a:avLst/>
          </a:prstGeo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4400" dirty="0" smtClean="0"/>
              <a:t>相關影片</a:t>
            </a:r>
            <a:endParaRPr lang="zh-TW" altLang="en-US" sz="4400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zh-TW" dirty="0" smtClean="0"/>
              <a:t>緊急救援：無國界醫師的故事</a:t>
            </a:r>
            <a:endParaRPr lang="zh-TW" altLang="zh-TW" b="1" dirty="0" smtClean="0"/>
          </a:p>
          <a:p>
            <a:pPr lvl="0"/>
            <a:r>
              <a:rPr lang="en-US" altLang="zh-TW" u="sng" dirty="0" smtClean="0">
                <a:hlinkClick r:id="rId2"/>
              </a:rPr>
              <a:t>https://www.youtube.com/watch?v=UWevCWCM068</a:t>
            </a:r>
            <a:endParaRPr lang="zh-TW" altLang="zh-TW" dirty="0" smtClean="0"/>
          </a:p>
          <a:p>
            <a:endParaRPr lang="zh-TW" altLang="en-US" dirty="0"/>
          </a:p>
        </p:txBody>
      </p:sp>
      <p:pic>
        <p:nvPicPr>
          <p:cNvPr id="4" name="圖片 3" descr="AS000823_0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0100" y="2857496"/>
            <a:ext cx="3333750" cy="304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zh-TW" altLang="zh-TW" sz="3600" b="1" dirty="0" smtClean="0"/>
              <a:t/>
            </a:r>
            <a:br>
              <a:rPr lang="zh-TW" altLang="zh-TW" sz="3600" b="1" dirty="0" smtClean="0"/>
            </a:br>
            <a:r>
              <a:rPr lang="zh-TW" altLang="zh-TW" sz="3600" b="1" dirty="0" smtClean="0"/>
              <a:t>有獎徵答：</a:t>
            </a:r>
            <a:endParaRPr lang="zh-TW" altLang="en-US" sz="3600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zh-TW" altLang="zh-TW" dirty="0" smtClean="0"/>
              <a:t>無國界醫生組織有五個主要的行動中心，那麼這五個主要的行動中心的總部是設於那裡？</a:t>
            </a:r>
          </a:p>
          <a:p>
            <a:r>
              <a:rPr lang="en-US" altLang="zh-TW" dirty="0" smtClean="0"/>
              <a:t>A</a:t>
            </a:r>
            <a:r>
              <a:rPr lang="zh-TW" altLang="zh-TW" dirty="0" smtClean="0"/>
              <a:t>：</a:t>
            </a:r>
          </a:p>
          <a:p>
            <a:endParaRPr lang="zh-TW" altLang="en-US" dirty="0"/>
          </a:p>
        </p:txBody>
      </p:sp>
      <p:pic>
        <p:nvPicPr>
          <p:cNvPr id="4" name="圖片 3" descr="fcb7a59766ad30a4160cdebbba53e16b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538" y="2786058"/>
            <a:ext cx="3524250" cy="2857500"/>
          </a:xfrm>
          <a:prstGeom prst="rect">
            <a:avLst/>
          </a:prstGeom>
        </p:spPr>
      </p:pic>
      <p:pic>
        <p:nvPicPr>
          <p:cNvPr id="5" name="圖片 4" descr="AS000629_0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0562" y="2857496"/>
            <a:ext cx="3390900" cy="2362200"/>
          </a:xfrm>
          <a:prstGeom prst="rect">
            <a:avLst/>
          </a:prstGeom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zh-TW" altLang="zh-TW" sz="3600" b="1" dirty="0" smtClean="0"/>
              <a:t/>
            </a:r>
            <a:br>
              <a:rPr lang="zh-TW" altLang="zh-TW" sz="3600" b="1" dirty="0" smtClean="0"/>
            </a:br>
            <a:r>
              <a:rPr lang="zh-TW" altLang="zh-TW" sz="3600" b="1" dirty="0" smtClean="0"/>
              <a:t>有獎徵答：</a:t>
            </a:r>
            <a:endParaRPr lang="zh-TW" altLang="en-US" sz="3600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zh-TW" altLang="zh-TW" dirty="0" smtClean="0"/>
              <a:t>無國界醫生組織進行時，會有危險性是什麼？</a:t>
            </a:r>
          </a:p>
          <a:p>
            <a:r>
              <a:rPr lang="en-US" altLang="zh-TW" dirty="0" smtClean="0"/>
              <a:t>A</a:t>
            </a:r>
            <a:r>
              <a:rPr lang="zh-TW" altLang="zh-TW" dirty="0" smtClean="0"/>
              <a:t>：</a:t>
            </a:r>
          </a:p>
          <a:p>
            <a:endParaRPr lang="zh-TW" altLang="en-US" dirty="0"/>
          </a:p>
        </p:txBody>
      </p:sp>
      <p:pic>
        <p:nvPicPr>
          <p:cNvPr id="4" name="圖片 3" descr="1438602410-137217905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538" y="2714620"/>
            <a:ext cx="2286016" cy="2286016"/>
          </a:xfrm>
          <a:prstGeom prst="rect">
            <a:avLst/>
          </a:prstGeom>
        </p:spPr>
      </p:pic>
      <p:pic>
        <p:nvPicPr>
          <p:cNvPr id="3074" name="Picture 2" descr="ç¸éåç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2571744"/>
            <a:ext cx="2714644" cy="2714644"/>
          </a:xfrm>
          <a:prstGeom prst="rect">
            <a:avLst/>
          </a:prstGeom>
          <a:noFill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4800" dirty="0" smtClean="0"/>
              <a:t>目錄</a:t>
            </a:r>
            <a:endParaRPr lang="zh-TW" altLang="en-US" sz="4800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/>
              <a:t>（</a:t>
            </a:r>
            <a:r>
              <a:rPr lang="en-US" altLang="zh-TW" dirty="0" smtClean="0"/>
              <a:t>1</a:t>
            </a:r>
            <a:r>
              <a:rPr lang="zh-TW" altLang="en-US" dirty="0" smtClean="0"/>
              <a:t>）</a:t>
            </a:r>
            <a:r>
              <a:rPr lang="zh-TW" altLang="zh-TW" b="1" dirty="0" smtClean="0"/>
              <a:t>世界衛生組織</a:t>
            </a:r>
            <a:endParaRPr lang="en-US" altLang="zh-TW" b="1" dirty="0" smtClean="0"/>
          </a:p>
          <a:p>
            <a:r>
              <a:rPr lang="en-US" altLang="zh-TW" b="1" dirty="0" smtClean="0"/>
              <a:t>1.</a:t>
            </a:r>
            <a:r>
              <a:rPr lang="zh-TW" altLang="en-US" dirty="0" smtClean="0"/>
              <a:t>簡介</a:t>
            </a:r>
            <a:r>
              <a:rPr lang="en-US" altLang="zh-TW" dirty="0" smtClean="0"/>
              <a:t>2.</a:t>
            </a:r>
            <a:r>
              <a:rPr lang="zh-TW" altLang="en-US" dirty="0" smtClean="0"/>
              <a:t>宗旨</a:t>
            </a:r>
            <a:r>
              <a:rPr lang="en-US" altLang="zh-TW" dirty="0" smtClean="0"/>
              <a:t>3.</a:t>
            </a:r>
            <a:r>
              <a:rPr lang="zh-TW" altLang="en-US" dirty="0" smtClean="0"/>
              <a:t>會員國</a:t>
            </a:r>
            <a:r>
              <a:rPr lang="en-US" altLang="zh-TW" dirty="0" smtClean="0"/>
              <a:t>4.</a:t>
            </a:r>
            <a:r>
              <a:rPr lang="zh-TW" altLang="zh-TW" b="1" dirty="0" smtClean="0"/>
              <a:t>千年發展目標</a:t>
            </a:r>
            <a:r>
              <a:rPr lang="en-US" altLang="zh-TW" b="1" dirty="0" smtClean="0"/>
              <a:t>5.</a:t>
            </a:r>
            <a:r>
              <a:rPr lang="zh-TW" altLang="en-US" dirty="0" smtClean="0"/>
              <a:t>相關影片</a:t>
            </a:r>
            <a:endParaRPr lang="en-US" altLang="zh-TW" dirty="0" smtClean="0"/>
          </a:p>
          <a:p>
            <a:r>
              <a:rPr lang="en-US" altLang="zh-TW" dirty="0" smtClean="0"/>
              <a:t>6.</a:t>
            </a:r>
            <a:r>
              <a:rPr lang="zh-TW" altLang="zh-TW" b="1" dirty="0" smtClean="0"/>
              <a:t>有獎徵答</a:t>
            </a:r>
            <a:endParaRPr lang="en-US" altLang="zh-TW" b="1" dirty="0" smtClean="0"/>
          </a:p>
          <a:p>
            <a:r>
              <a:rPr lang="zh-TW" altLang="en-US" dirty="0" smtClean="0"/>
              <a:t>（</a:t>
            </a:r>
            <a:r>
              <a:rPr lang="en-US" altLang="zh-TW" dirty="0" smtClean="0"/>
              <a:t>2</a:t>
            </a:r>
            <a:r>
              <a:rPr lang="zh-TW" altLang="en-US" dirty="0" smtClean="0"/>
              <a:t>）</a:t>
            </a:r>
            <a:r>
              <a:rPr lang="zh-TW" altLang="zh-TW" b="1" dirty="0" smtClean="0"/>
              <a:t>無國界醫生組織</a:t>
            </a:r>
            <a:endParaRPr lang="en-US" altLang="zh-TW" b="1" dirty="0" smtClean="0"/>
          </a:p>
          <a:p>
            <a:r>
              <a:rPr lang="en-US" altLang="zh-TW" b="1" dirty="0" smtClean="0"/>
              <a:t>1.</a:t>
            </a:r>
            <a:r>
              <a:rPr lang="zh-TW" altLang="zh-TW" dirty="0" smtClean="0"/>
              <a:t>緣起</a:t>
            </a:r>
            <a:r>
              <a:rPr lang="en-US" altLang="zh-TW" dirty="0" smtClean="0"/>
              <a:t>2.</a:t>
            </a:r>
            <a:r>
              <a:rPr lang="zh-TW" altLang="zh-TW" dirty="0" smtClean="0"/>
              <a:t>組織和機構</a:t>
            </a:r>
            <a:r>
              <a:rPr lang="en-US" altLang="zh-TW" dirty="0" smtClean="0"/>
              <a:t>3.</a:t>
            </a:r>
            <a:r>
              <a:rPr lang="zh-TW" altLang="en-US" dirty="0" smtClean="0"/>
              <a:t>宗旨</a:t>
            </a:r>
            <a:r>
              <a:rPr lang="en-US" altLang="zh-TW" dirty="0" smtClean="0"/>
              <a:t>4.</a:t>
            </a:r>
            <a:r>
              <a:rPr lang="zh-TW" altLang="zh-TW" dirty="0" smtClean="0"/>
              <a:t>工作的危險性</a:t>
            </a:r>
            <a:r>
              <a:rPr lang="en-US" altLang="zh-TW" dirty="0" smtClean="0"/>
              <a:t>5.</a:t>
            </a:r>
            <a:r>
              <a:rPr lang="zh-TW" altLang="en-US" dirty="0" smtClean="0"/>
              <a:t>相關影片</a:t>
            </a:r>
            <a:r>
              <a:rPr lang="en-US" altLang="zh-TW" dirty="0" smtClean="0"/>
              <a:t>6.</a:t>
            </a:r>
            <a:r>
              <a:rPr lang="zh-TW" altLang="zh-TW" b="1" dirty="0" smtClean="0"/>
              <a:t>有獎徵答</a:t>
            </a:r>
            <a:br>
              <a:rPr lang="zh-TW" altLang="zh-TW" b="1" dirty="0" smtClean="0"/>
            </a:br>
            <a:endParaRPr lang="en-US" altLang="zh-TW" b="1" dirty="0" smtClean="0"/>
          </a:p>
          <a:p>
            <a:endParaRPr lang="en-US" altLang="zh-TW" dirty="0" smtClean="0"/>
          </a:p>
          <a:p>
            <a:pPr>
              <a:buNone/>
            </a:pPr>
            <a:endParaRPr lang="zh-TW" altLang="en-US" dirty="0"/>
          </a:p>
        </p:txBody>
      </p:sp>
      <p:pic>
        <p:nvPicPr>
          <p:cNvPr id="4" name="圖片 3" descr="7818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43372" y="4071942"/>
            <a:ext cx="2276475" cy="1933575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zh-TW" altLang="zh-TW" sz="3600" b="1" dirty="0" smtClean="0"/>
              <a:t/>
            </a:r>
            <a:br>
              <a:rPr lang="zh-TW" altLang="zh-TW" sz="3600" b="1" dirty="0" smtClean="0"/>
            </a:br>
            <a:r>
              <a:rPr lang="zh-TW" altLang="zh-TW" sz="3600" b="1" dirty="0" smtClean="0"/>
              <a:t>有獎徵答：</a:t>
            </a:r>
            <a:endParaRPr lang="zh-TW" altLang="en-US" sz="3600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zh-TW" altLang="zh-TW" dirty="0" smtClean="0"/>
              <a:t>請問無國界醫生組織的代表圖案是那一個？</a:t>
            </a:r>
          </a:p>
          <a:p>
            <a:r>
              <a:rPr lang="en-US" altLang="zh-TW" dirty="0" smtClean="0"/>
              <a:t>1 2 3 A</a:t>
            </a:r>
            <a:r>
              <a:rPr lang="zh-TW" altLang="zh-TW" dirty="0" smtClean="0"/>
              <a:t>：</a:t>
            </a:r>
            <a:endParaRPr lang="en-US" altLang="zh-TW" dirty="0" smtClean="0"/>
          </a:p>
          <a:p>
            <a:endParaRPr lang="zh-TW" altLang="zh-TW" dirty="0" smtClean="0"/>
          </a:p>
          <a:p>
            <a:endParaRPr lang="zh-TW" altLang="en-US" dirty="0"/>
          </a:p>
        </p:txBody>
      </p:sp>
      <p:pic>
        <p:nvPicPr>
          <p:cNvPr id="4" name="圖片 3" descr="20061205-121135-20061205biodiv01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1472" y="2857496"/>
            <a:ext cx="2071702" cy="2214578"/>
          </a:xfrm>
          <a:prstGeom prst="rect">
            <a:avLst/>
          </a:prstGeom>
        </p:spPr>
      </p:pic>
      <p:pic>
        <p:nvPicPr>
          <p:cNvPr id="5" name="圖片 4" descr="831999_0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86050" y="3143248"/>
            <a:ext cx="2049082" cy="1695672"/>
          </a:xfrm>
          <a:prstGeom prst="rect">
            <a:avLst/>
          </a:prstGeom>
        </p:spPr>
      </p:pic>
      <p:pic>
        <p:nvPicPr>
          <p:cNvPr id="6" name="圖片 5" descr="1920px-Médecins_Sans_Frontières.svg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572132" y="3214686"/>
            <a:ext cx="2500330" cy="1428760"/>
          </a:xfrm>
          <a:prstGeom prst="rect">
            <a:avLst/>
          </a:prstGeom>
        </p:spPr>
      </p:pic>
      <p:pic>
        <p:nvPicPr>
          <p:cNvPr id="7" name="圖片 6" descr="1498113360-2346409745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15074" y="285728"/>
            <a:ext cx="3048000" cy="2838450"/>
          </a:xfrm>
          <a:prstGeom prst="rect">
            <a:avLst/>
          </a:prstGeom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0034" y="2428868"/>
            <a:ext cx="7786742" cy="2214578"/>
          </a:xfrm>
        </p:spPr>
        <p:txBody>
          <a:bodyPr>
            <a:normAutofit/>
          </a:bodyPr>
          <a:lstStyle/>
          <a:p>
            <a:pPr algn="ctr"/>
            <a:r>
              <a:rPr lang="en-US" altLang="zh-TW" sz="6000" dirty="0" smtClean="0"/>
              <a:t>end</a:t>
            </a:r>
            <a:endParaRPr lang="zh-TW" altLang="en-US" sz="6000" dirty="0"/>
          </a:p>
        </p:txBody>
      </p:sp>
      <p:pic>
        <p:nvPicPr>
          <p:cNvPr id="3" name="圖片 2" descr="images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2910" y="500042"/>
            <a:ext cx="3000396" cy="3214710"/>
          </a:xfrm>
          <a:prstGeom prst="rect">
            <a:avLst/>
          </a:prstGeom>
        </p:spPr>
      </p:pic>
      <p:pic>
        <p:nvPicPr>
          <p:cNvPr id="4" name="圖片 3" descr="115518y23xsx9e3n3p3nv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14942" y="1214422"/>
            <a:ext cx="3071834" cy="3071834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42910" y="2857496"/>
            <a:ext cx="7143800" cy="1571636"/>
          </a:xfrm>
        </p:spPr>
        <p:txBody>
          <a:bodyPr>
            <a:normAutofit/>
          </a:bodyPr>
          <a:lstStyle/>
          <a:p>
            <a:pPr algn="ctr"/>
            <a:r>
              <a:rPr lang="zh-TW" altLang="zh-TW" sz="5400" b="1" dirty="0" smtClean="0"/>
              <a:t>世界衛生組織</a:t>
            </a:r>
            <a:endParaRPr lang="zh-TW" altLang="en-US" sz="5400" dirty="0"/>
          </a:p>
        </p:txBody>
      </p:sp>
      <p:pic>
        <p:nvPicPr>
          <p:cNvPr id="3" name="圖片 2" descr="250px-Flag_of_WHO.svg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71736" y="1142984"/>
            <a:ext cx="3286148" cy="2143140"/>
          </a:xfrm>
          <a:prstGeom prst="rect">
            <a:avLst/>
          </a:prstGeom>
        </p:spPr>
      </p:pic>
      <p:pic>
        <p:nvPicPr>
          <p:cNvPr id="4" name="圖片 3" descr="2018080617192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15074" y="3500438"/>
            <a:ext cx="2357454" cy="2357454"/>
          </a:xfrm>
          <a:prstGeom prst="rect">
            <a:avLst/>
          </a:prstGeom>
        </p:spPr>
      </p:pic>
      <p:pic>
        <p:nvPicPr>
          <p:cNvPr id="5" name="圖片 4" descr="AS0004022_00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4071942"/>
            <a:ext cx="3000396" cy="2432754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4000" dirty="0" smtClean="0"/>
              <a:t>簡介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zh-TW" b="1" dirty="0" smtClean="0"/>
              <a:t>世界衛生組織</a:t>
            </a:r>
            <a:r>
              <a:rPr lang="zh-TW" altLang="zh-TW" dirty="0" smtClean="0"/>
              <a:t>是</a:t>
            </a:r>
            <a:r>
              <a:rPr lang="en-US" altLang="zh-TW" u="sng" dirty="0" err="1" smtClean="0">
                <a:hlinkClick r:id="rId2" tooltip="聯合國"/>
              </a:rPr>
              <a:t>聯合國</a:t>
            </a:r>
            <a:r>
              <a:rPr lang="en-US" altLang="zh-TW" u="sng" dirty="0" err="1" smtClean="0">
                <a:hlinkClick r:id="rId3" tooltip="聯合國專門機構"/>
              </a:rPr>
              <a:t>專門機構</a:t>
            </a:r>
            <a:r>
              <a:rPr lang="zh-TW" altLang="zh-TW" dirty="0" smtClean="0"/>
              <a:t>之一，國際最大的</a:t>
            </a:r>
            <a:r>
              <a:rPr lang="en-US" altLang="zh-TW" u="sng" dirty="0" err="1" smtClean="0">
                <a:hlinkClick r:id="rId4" tooltip="公共衛生"/>
              </a:rPr>
              <a:t>公共衛生</a:t>
            </a:r>
            <a:r>
              <a:rPr lang="zh-TW" altLang="zh-TW" dirty="0" smtClean="0"/>
              <a:t>組織，總部設於</a:t>
            </a:r>
            <a:r>
              <a:rPr lang="en-US" altLang="zh-TW" u="sng" dirty="0" err="1" smtClean="0">
                <a:hlinkClick r:id="rId5" tooltip="瑞士"/>
              </a:rPr>
              <a:t>瑞士</a:t>
            </a:r>
            <a:r>
              <a:rPr lang="en-US" altLang="zh-TW" u="sng" dirty="0" err="1" smtClean="0">
                <a:hlinkClick r:id="rId6" tooltip="日內瓦"/>
              </a:rPr>
              <a:t>日內瓦</a:t>
            </a:r>
            <a:r>
              <a:rPr lang="zh-TW" altLang="zh-TW" dirty="0" smtClean="0"/>
              <a:t>，是國際上最大的政府間衛生機構。主要職能：促進流行病和地方病的防治，</a:t>
            </a:r>
            <a:r>
              <a:rPr lang="en-US" altLang="zh-TW" u="sng" dirty="0" err="1" smtClean="0">
                <a:hlinkClick r:id="rId7" tooltip="疾病"/>
              </a:rPr>
              <a:t>疾病</a:t>
            </a:r>
            <a:r>
              <a:rPr lang="en-US" altLang="zh-TW" u="sng" dirty="0" err="1" smtClean="0">
                <a:hlinkClick r:id="rId8" tooltip="醫療"/>
              </a:rPr>
              <a:t>醫療</a:t>
            </a:r>
            <a:r>
              <a:rPr lang="zh-TW" altLang="zh-TW" dirty="0" smtClean="0"/>
              <a:t>和有關事項的教學與訓練；推動確定生物製品的</a:t>
            </a:r>
            <a:r>
              <a:rPr lang="en-US" altLang="zh-TW" u="sng" dirty="0" err="1" smtClean="0">
                <a:hlinkClick r:id="rId9" tooltip="國際標準"/>
              </a:rPr>
              <a:t>國際標準</a:t>
            </a:r>
            <a:r>
              <a:rPr lang="zh-TW" altLang="zh-TW" dirty="0" smtClean="0"/>
              <a:t>。</a:t>
            </a:r>
          </a:p>
          <a:p>
            <a:endParaRPr lang="zh-TW" altLang="en-US" dirty="0"/>
          </a:p>
        </p:txBody>
      </p:sp>
      <p:pic>
        <p:nvPicPr>
          <p:cNvPr id="4" name="圖片 3" descr="AW474862_02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14348" y="3357562"/>
            <a:ext cx="3524250" cy="2857500"/>
          </a:xfrm>
          <a:prstGeom prst="rect">
            <a:avLst/>
          </a:prstGeom>
        </p:spPr>
      </p:pic>
      <p:pic>
        <p:nvPicPr>
          <p:cNvPr id="5" name="圖片 4" descr="img-1518169949-12179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071934" y="3786170"/>
            <a:ext cx="3765724" cy="2428892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4400" dirty="0" smtClean="0"/>
              <a:t>宗旨</a:t>
            </a:r>
            <a:endParaRPr lang="zh-TW" altLang="en-US" sz="4400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zh-TW" dirty="0" smtClean="0"/>
              <a:t>該組織</a:t>
            </a:r>
            <a:r>
              <a:rPr lang="en-US" altLang="zh-TW" u="sng" dirty="0" err="1" smtClean="0">
                <a:hlinkClick r:id="rId2" tooltip="健康"/>
              </a:rPr>
              <a:t>健康</a:t>
            </a:r>
            <a:r>
              <a:rPr lang="zh-TW" altLang="zh-TW" dirty="0" smtClean="0"/>
              <a:t>的定義為「</a:t>
            </a:r>
            <a:r>
              <a:rPr lang="en-US" altLang="zh-TW" u="sng" dirty="0" err="1" smtClean="0">
                <a:hlinkClick r:id="rId3" tooltip="身體"/>
              </a:rPr>
              <a:t>身體</a:t>
            </a:r>
            <a:r>
              <a:rPr lang="zh-TW" altLang="zh-TW" dirty="0" smtClean="0"/>
              <a:t>，</a:t>
            </a:r>
            <a:r>
              <a:rPr lang="en-US" altLang="zh-TW" u="sng" dirty="0" err="1" smtClean="0">
                <a:hlinkClick r:id="rId4" tooltip="精神"/>
              </a:rPr>
              <a:t>精神</a:t>
            </a:r>
            <a:r>
              <a:rPr lang="zh-TW" altLang="zh-TW" dirty="0" smtClean="0"/>
              <a:t>及</a:t>
            </a:r>
            <a:r>
              <a:rPr lang="en-US" altLang="zh-TW" u="sng" dirty="0" err="1" smtClean="0">
                <a:hlinkClick r:id="rId5" tooltip="社會生活"/>
              </a:rPr>
              <a:t>社會生活</a:t>
            </a:r>
            <a:r>
              <a:rPr lang="zh-TW" altLang="zh-TW" dirty="0" smtClean="0"/>
              <a:t>中的完美狀態」。</a:t>
            </a:r>
          </a:p>
          <a:p>
            <a:endParaRPr lang="zh-TW" altLang="en-US" dirty="0"/>
          </a:p>
        </p:txBody>
      </p:sp>
      <p:pic>
        <p:nvPicPr>
          <p:cNvPr id="4" name="圖片 3" descr="15342638376391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14480" y="3071810"/>
            <a:ext cx="2643206" cy="2643206"/>
          </a:xfrm>
          <a:prstGeom prst="rect">
            <a:avLst/>
          </a:prstGeom>
        </p:spPr>
      </p:pic>
      <p:pic>
        <p:nvPicPr>
          <p:cNvPr id="5" name="圖片 4" descr="kanaq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857752" y="3000372"/>
            <a:ext cx="2643206" cy="2643206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4400" dirty="0" smtClean="0"/>
              <a:t>會員國</a:t>
            </a:r>
            <a:endParaRPr lang="zh-TW" altLang="en-US" sz="4400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zh-TW" dirty="0" smtClean="0"/>
              <a:t>截至</a:t>
            </a:r>
            <a:r>
              <a:rPr lang="en-US" altLang="zh-TW" dirty="0" smtClean="0"/>
              <a:t>2013</a:t>
            </a:r>
            <a:r>
              <a:rPr lang="zh-TW" altLang="zh-TW" dirty="0" smtClean="0"/>
              <a:t>年為止，世界衛生組織共有</a:t>
            </a:r>
            <a:r>
              <a:rPr lang="en-US" altLang="zh-TW" dirty="0" smtClean="0"/>
              <a:t>194</a:t>
            </a:r>
            <a:r>
              <a:rPr lang="zh-TW" altLang="zh-TW" dirty="0" smtClean="0"/>
              <a:t>個成員國。</a:t>
            </a:r>
            <a:r>
              <a:rPr lang="en-US" altLang="zh-TW" dirty="0" smtClean="0"/>
              <a:t> </a:t>
            </a:r>
            <a:r>
              <a:rPr lang="zh-TW" altLang="zh-TW" dirty="0" smtClean="0"/>
              <a:t>成員國會派代表團參加</a:t>
            </a:r>
            <a:r>
              <a:rPr lang="en-US" altLang="zh-TW" u="sng" dirty="0" err="1" smtClean="0">
                <a:hlinkClick r:id="rId2" tooltip="世界衛生大會"/>
              </a:rPr>
              <a:t>世界衛生大會</a:t>
            </a:r>
            <a:r>
              <a:rPr lang="zh-TW" altLang="zh-TW" dirty="0" smtClean="0"/>
              <a:t>，是組織的最高決策機構</a:t>
            </a:r>
            <a:endParaRPr lang="en-US" altLang="zh-TW" dirty="0" smtClean="0"/>
          </a:p>
          <a:p>
            <a:r>
              <a:rPr lang="zh-TW" altLang="zh-TW" sz="2000" dirty="0" smtClean="0"/>
              <a:t>世界衛生組織的會員國（綠色）</a:t>
            </a:r>
            <a:endParaRPr lang="en-US" altLang="zh-TW" sz="2000" dirty="0" smtClean="0"/>
          </a:p>
          <a:p>
            <a:endParaRPr lang="zh-TW" altLang="en-US" dirty="0"/>
          </a:p>
        </p:txBody>
      </p:sp>
      <p:pic>
        <p:nvPicPr>
          <p:cNvPr id="4" name="圖片 3" descr="800px-World_Health_Organization_membership_status_map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28662" y="3143248"/>
            <a:ext cx="6429420" cy="2928958"/>
          </a:xfrm>
          <a:prstGeom prst="rect">
            <a:avLst/>
          </a:prstGeom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zh-TW" altLang="zh-TW" sz="4000" b="1" dirty="0" smtClean="0"/>
              <a:t/>
            </a:r>
            <a:br>
              <a:rPr lang="zh-TW" altLang="zh-TW" sz="4000" b="1" dirty="0" smtClean="0"/>
            </a:br>
            <a:r>
              <a:rPr lang="zh-TW" altLang="zh-TW" sz="4000" b="1" dirty="0" smtClean="0"/>
              <a:t>千年發展目標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zh-TW" dirty="0" smtClean="0"/>
              <a:t>為響應</a:t>
            </a:r>
            <a:r>
              <a:rPr lang="en-US" altLang="zh-TW" dirty="0" err="1" smtClean="0">
                <a:hlinkClick r:id="rId2" tooltip="聯合國"/>
              </a:rPr>
              <a:t>聯合國</a:t>
            </a:r>
            <a:r>
              <a:rPr lang="zh-TW" altLang="zh-TW" dirty="0" smtClean="0"/>
              <a:t>的千年發展目標，世界衛生組織將致力執行以下事項：</a:t>
            </a:r>
          </a:p>
          <a:p>
            <a:pPr lvl="0"/>
            <a:r>
              <a:rPr lang="zh-TW" altLang="zh-TW" dirty="0" smtClean="0"/>
              <a:t>消滅貧窮和飢餓</a:t>
            </a:r>
          </a:p>
          <a:p>
            <a:pPr lvl="0"/>
            <a:r>
              <a:rPr lang="zh-TW" altLang="zh-TW" dirty="0" smtClean="0"/>
              <a:t>降低死亡率</a:t>
            </a:r>
          </a:p>
          <a:p>
            <a:pPr lvl="0"/>
            <a:r>
              <a:rPr lang="zh-TW" altLang="zh-TW" dirty="0" smtClean="0"/>
              <a:t>改善孕婦健康</a:t>
            </a:r>
          </a:p>
          <a:p>
            <a:pPr lvl="0"/>
            <a:r>
              <a:rPr lang="zh-TW" altLang="zh-TW" dirty="0" smtClean="0"/>
              <a:t>與疾病做對抗</a:t>
            </a:r>
          </a:p>
          <a:p>
            <a:pPr lvl="0"/>
            <a:r>
              <a:rPr lang="zh-TW" altLang="zh-TW" dirty="0" smtClean="0"/>
              <a:t>確保環境的持續能力</a:t>
            </a:r>
          </a:p>
          <a:p>
            <a:pPr lvl="0"/>
            <a:r>
              <a:rPr lang="zh-TW" altLang="zh-TW" dirty="0" smtClean="0"/>
              <a:t>建立全球夥伴關係</a:t>
            </a:r>
          </a:p>
          <a:p>
            <a:endParaRPr lang="zh-TW" altLang="en-US" dirty="0"/>
          </a:p>
        </p:txBody>
      </p:sp>
      <p:pic>
        <p:nvPicPr>
          <p:cNvPr id="4" name="圖片 3" descr="37e5824011b5ceacfedb6c5318f8752d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00430" y="2214554"/>
            <a:ext cx="1500198" cy="1643074"/>
          </a:xfrm>
          <a:prstGeom prst="rect">
            <a:avLst/>
          </a:prstGeom>
        </p:spPr>
      </p:pic>
      <p:pic>
        <p:nvPicPr>
          <p:cNvPr id="5" name="圖片 4" descr="ec33be7863076832257dca854a4945f3.jpg"/>
          <p:cNvPicPr/>
          <p:nvPr/>
        </p:nvPicPr>
        <p:blipFill>
          <a:blip r:embed="rId4" cstate="print"/>
          <a:stretch>
            <a:fillRect/>
          </a:stretch>
        </p:blipFill>
        <p:spPr>
          <a:xfrm rot="1354489">
            <a:off x="6060831" y="2417499"/>
            <a:ext cx="1785950" cy="1785950"/>
          </a:xfrm>
          <a:prstGeom prst="rect">
            <a:avLst/>
          </a:prstGeom>
        </p:spPr>
      </p:pic>
      <p:pic>
        <p:nvPicPr>
          <p:cNvPr id="6" name="圖片 5" descr="images.jpg"/>
          <p:cNvPicPr/>
          <p:nvPr/>
        </p:nvPicPr>
        <p:blipFill>
          <a:blip r:embed="rId5" cstate="print"/>
          <a:stretch>
            <a:fillRect/>
          </a:stretch>
        </p:blipFill>
        <p:spPr>
          <a:xfrm rot="18295899">
            <a:off x="3560383" y="4212444"/>
            <a:ext cx="1784010" cy="1659895"/>
          </a:xfrm>
          <a:prstGeom prst="rect">
            <a:avLst/>
          </a:prstGeom>
        </p:spPr>
      </p:pic>
      <p:pic>
        <p:nvPicPr>
          <p:cNvPr id="7" name="圖片 6" descr="images (1).jp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000760" y="4572008"/>
            <a:ext cx="1714512" cy="1571636"/>
          </a:xfrm>
          <a:prstGeom prst="rect">
            <a:avLst/>
          </a:prstGeom>
        </p:spPr>
      </p:pic>
      <p:sp>
        <p:nvSpPr>
          <p:cNvPr id="9" name="乘號 8"/>
          <p:cNvSpPr/>
          <p:nvPr/>
        </p:nvSpPr>
        <p:spPr>
          <a:xfrm>
            <a:off x="3143240" y="2143116"/>
            <a:ext cx="2286016" cy="2000264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乘號 9"/>
          <p:cNvSpPr/>
          <p:nvPr/>
        </p:nvSpPr>
        <p:spPr>
          <a:xfrm rot="20144233">
            <a:off x="3637108" y="4191207"/>
            <a:ext cx="1649733" cy="1566852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向右箭號 13"/>
          <p:cNvSpPr/>
          <p:nvPr/>
        </p:nvSpPr>
        <p:spPr>
          <a:xfrm rot="20205129">
            <a:off x="4828956" y="3233443"/>
            <a:ext cx="1357322" cy="857256"/>
          </a:xfrm>
          <a:prstGeom prst="rightArrow">
            <a:avLst/>
          </a:prstGeom>
          <a:blipFill>
            <a:blip r:embed="rId7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向右箭號 14"/>
          <p:cNvSpPr/>
          <p:nvPr/>
        </p:nvSpPr>
        <p:spPr>
          <a:xfrm rot="1240202">
            <a:off x="4878704" y="4133687"/>
            <a:ext cx="1332265" cy="948080"/>
          </a:xfrm>
          <a:prstGeom prst="rightArrow">
            <a:avLst/>
          </a:prstGeom>
          <a:blipFill>
            <a:blip r:embed="rId7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4800" dirty="0" smtClean="0"/>
              <a:t>相關影片</a:t>
            </a:r>
            <a:endParaRPr lang="zh-TW" altLang="en-US" sz="4400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u="sng" dirty="0" smtClean="0">
                <a:hlinkClick r:id="rId2"/>
              </a:rPr>
              <a:t>https://www.youtube.com/watch?v=SwRlzO-p6RE</a:t>
            </a:r>
            <a:endParaRPr lang="zh-TW" altLang="zh-TW" dirty="0" smtClean="0"/>
          </a:p>
          <a:p>
            <a:endParaRPr lang="zh-TW" altLang="en-US" dirty="0"/>
          </a:p>
        </p:txBody>
      </p:sp>
      <p:pic>
        <p:nvPicPr>
          <p:cNvPr id="4" name="圖片 3" descr="pic0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2000240"/>
            <a:ext cx="3333750" cy="2857500"/>
          </a:xfrm>
          <a:prstGeom prst="rect">
            <a:avLst/>
          </a:prstGeom>
        </p:spPr>
      </p:pic>
      <p:pic>
        <p:nvPicPr>
          <p:cNvPr id="5" name="圖片 4" descr="5959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6314" y="3357562"/>
            <a:ext cx="2643206" cy="2643206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b="1" dirty="0" smtClean="0"/>
              <a:t>有獎徵答：（</a:t>
            </a:r>
            <a:r>
              <a:rPr lang="en-US" altLang="zh-TW" b="1" dirty="0" smtClean="0"/>
              <a:t>3</a:t>
            </a:r>
            <a:r>
              <a:rPr lang="zh-TW" altLang="zh-TW" b="1" dirty="0" smtClean="0"/>
              <a:t>個問題，請把握機會喔！）</a:t>
            </a:r>
            <a:br>
              <a:rPr lang="zh-TW" altLang="zh-TW" b="1" dirty="0" smtClean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sz="3600" dirty="0" smtClean="0"/>
              <a:t>1.</a:t>
            </a:r>
            <a:r>
              <a:rPr lang="zh-TW" altLang="zh-TW" sz="3600" dirty="0" smtClean="0"/>
              <a:t>請問在影片中的大狗是指什麼？（提示：是一種你看不到的東西。）</a:t>
            </a:r>
          </a:p>
          <a:p>
            <a:r>
              <a:rPr lang="en-US" altLang="zh-TW" sz="3600" dirty="0" smtClean="0"/>
              <a:t>A</a:t>
            </a:r>
            <a:r>
              <a:rPr lang="zh-TW" altLang="zh-TW" sz="3600" dirty="0" smtClean="0"/>
              <a:t>：</a:t>
            </a:r>
          </a:p>
          <a:p>
            <a:endParaRPr lang="zh-TW" altLang="en-US" dirty="0"/>
          </a:p>
        </p:txBody>
      </p:sp>
      <p:pic>
        <p:nvPicPr>
          <p:cNvPr id="4" name="圖片 3" descr="mai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4480" y="3071810"/>
            <a:ext cx="3000396" cy="3000396"/>
          </a:xfrm>
          <a:prstGeom prst="rect">
            <a:avLst/>
          </a:prstGeom>
        </p:spPr>
      </p:pic>
      <p:pic>
        <p:nvPicPr>
          <p:cNvPr id="5" name="圖片 4" descr="1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72132" y="3714752"/>
            <a:ext cx="2286000" cy="2286000"/>
          </a:xfrm>
          <a:prstGeom prst="rect">
            <a:avLst/>
          </a:prstGeom>
        </p:spPr>
      </p:pic>
      <p:sp>
        <p:nvSpPr>
          <p:cNvPr id="7" name="橢圓形圖說文字 6"/>
          <p:cNvSpPr/>
          <p:nvPr/>
        </p:nvSpPr>
        <p:spPr>
          <a:xfrm>
            <a:off x="6286512" y="2786058"/>
            <a:ext cx="1571636" cy="1143008"/>
          </a:xfrm>
          <a:prstGeom prst="wedgeEllipseCallout">
            <a:avLst/>
          </a:prstGeom>
          <a:blipFill>
            <a:blip r:embed="rId4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 smtClean="0">
                <a:solidFill>
                  <a:srgbClr val="00B0F0"/>
                </a:solidFill>
                <a:latin typeface="標楷體" pitchFamily="65" charset="-120"/>
                <a:ea typeface="標楷體" pitchFamily="65" charset="-120"/>
              </a:rPr>
              <a:t>是我嗎？</a:t>
            </a:r>
            <a:endParaRPr lang="zh-TW" altLang="en-US" sz="2400" dirty="0">
              <a:solidFill>
                <a:srgbClr val="00B0F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壁窗">
  <a:themeElements>
    <a:clrScheme name="壁窗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112</TotalTime>
  <Words>588</Words>
  <Application>Microsoft Office PowerPoint</Application>
  <PresentationFormat>如螢幕大小 (4:3)</PresentationFormat>
  <Paragraphs>65</Paragraphs>
  <Slides>21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21</vt:i4>
      </vt:variant>
    </vt:vector>
  </HeadingPairs>
  <TitlesOfParts>
    <vt:vector size="22" baseType="lpstr">
      <vt:lpstr>壁窗</vt:lpstr>
      <vt:lpstr>世界衛生組織.無國界醫生組織 </vt:lpstr>
      <vt:lpstr>目錄</vt:lpstr>
      <vt:lpstr>世界衛生組織</vt:lpstr>
      <vt:lpstr>簡介</vt:lpstr>
      <vt:lpstr>宗旨</vt:lpstr>
      <vt:lpstr>會員國</vt:lpstr>
      <vt:lpstr> 千年發展目標</vt:lpstr>
      <vt:lpstr>相關影片</vt:lpstr>
      <vt:lpstr>有獎徵答：（3個問題，請把握機會喔！） </vt:lpstr>
      <vt:lpstr>有獎徵答：（3個問題，請把握機會喔！） </vt:lpstr>
      <vt:lpstr>有獎徵答：（3個問題，請把握機會喔！） </vt:lpstr>
      <vt:lpstr> 無國界醫生組織</vt:lpstr>
      <vt:lpstr>緣起 </vt:lpstr>
      <vt:lpstr> 組織和機構</vt:lpstr>
      <vt:lpstr>宗旨</vt:lpstr>
      <vt:lpstr> 工作的危險性</vt:lpstr>
      <vt:lpstr>相關影片</vt:lpstr>
      <vt:lpstr> 有獎徵答：</vt:lpstr>
      <vt:lpstr> 有獎徵答：</vt:lpstr>
      <vt:lpstr> 有獎徵答：</vt:lpstr>
      <vt:lpstr>end</vt:lpstr>
    </vt:vector>
  </TitlesOfParts>
  <Company>C.M.T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世界衛生組織</dc:title>
  <dc:creator>sunya</dc:creator>
  <cp:lastModifiedBy>user</cp:lastModifiedBy>
  <cp:revision>13</cp:revision>
  <dcterms:created xsi:type="dcterms:W3CDTF">2019-03-03T15:50:41Z</dcterms:created>
  <dcterms:modified xsi:type="dcterms:W3CDTF">2019-03-07T02:27:25Z</dcterms:modified>
</cp:coreProperties>
</file>