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0" r:id="rId6"/>
    <p:sldId id="259" r:id="rId7"/>
    <p:sldId id="285" r:id="rId8"/>
    <p:sldId id="268" r:id="rId9"/>
    <p:sldId id="270" r:id="rId10"/>
    <p:sldId id="269" r:id="rId11"/>
    <p:sldId id="271" r:id="rId12"/>
    <p:sldId id="272" r:id="rId13"/>
    <p:sldId id="273" r:id="rId14"/>
    <p:sldId id="267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35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2015/10/16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Relationship Id="rId3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gif"/><Relationship Id="rId3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6156960" y="5578848"/>
            <a:ext cx="5120640" cy="1581150"/>
          </a:xfrm>
        </p:spPr>
        <p:txBody>
          <a:bodyPr/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        郭憶琳老師編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本講</a:t>
            </a:r>
            <a:r>
              <a:rPr kumimoji="1" lang="zh-TW" altLang="en-US" dirty="0" smtClean="0">
                <a:latin typeface="華康文徵明體 Std W4"/>
                <a:ea typeface="華康文徵明體 Std W4"/>
                <a:cs typeface="華康文徵明體 Std W4"/>
              </a:rPr>
              <a:t>義</a:t>
            </a:r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僅作</a:t>
            </a:r>
            <a:r>
              <a:rPr kumimoji="1" lang="zh-TW" altLang="en-US" dirty="0" smtClean="0">
                <a:latin typeface="華康文徵明體 Std W4"/>
                <a:ea typeface="華康文徵明體 Std W4"/>
                <a:cs typeface="華康文徵明體 Std W4"/>
              </a:rPr>
              <a:t>教</a:t>
            </a:r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學使用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1635" y="2929467"/>
            <a:ext cx="6048781" cy="893746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sz="6000" dirty="0" smtClean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en-US" altLang="zh-CN" sz="6000" dirty="0" smtClean="0">
                <a:latin typeface="華康行楷體 Std W5"/>
                <a:ea typeface="華康行楷體 Std W5"/>
                <a:cs typeface="華康行楷體 Std W5"/>
              </a:rPr>
            </a:br>
            <a:r>
              <a:rPr lang="zh-CN" altLang="en-US" sz="3600" dirty="0" smtClean="0">
                <a:latin typeface="華康行楷體 Std W5"/>
                <a:ea typeface="華康行楷體 Std W5"/>
                <a:cs typeface="華康行楷體 Std W5"/>
              </a:rPr>
              <a:t>認識書法藝術（二）</a:t>
            </a:r>
            <a:endParaRPr kumimoji="1" lang="zh-TW" altLang="en-US" sz="6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46665" y="1473207"/>
            <a:ext cx="70612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1"/>
                </a:solidFill>
                <a:latin typeface="華康行楷體 Std W5"/>
                <a:ea typeface="華康行楷體 Std W5"/>
                <a:cs typeface="華康行楷體 Std W5"/>
              </a:rPr>
              <a:t>書寫</a:t>
            </a:r>
            <a:r>
              <a:rPr lang="en-US" altLang="zh-CN" sz="5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lang="zh-CN" altLang="en-US" sz="5400" dirty="0" smtClean="0">
                <a:latin typeface="華康行楷體 Std W5"/>
                <a:ea typeface="華康行楷體 Std W5"/>
                <a:cs typeface="華康行楷體 Std W5"/>
              </a:rPr>
              <a:t>從遠古說起</a:t>
            </a:r>
            <a:r>
              <a:rPr lang="en-US" altLang="zh-CN" sz="5400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en-US" altLang="zh-CN" sz="5400" dirty="0">
                <a:latin typeface="華康行楷體 Std W5"/>
                <a:ea typeface="華康行楷體 Std W5"/>
                <a:cs typeface="華康行楷體 Std W5"/>
              </a:rPr>
            </a:br>
            <a:r>
              <a:rPr lang="en-US" altLang="zh-CN" sz="5400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en-US" altLang="zh-CN" sz="5400" dirty="0">
                <a:latin typeface="華康行楷體 Std W5"/>
                <a:ea typeface="華康行楷體 Std W5"/>
                <a:cs typeface="華康行楷體 Std W5"/>
              </a:rPr>
            </a:br>
            <a:endParaRPr kumimoji="1"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5620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甲骨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占卜的文字紀錄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  牛骨刻辭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龜甲刻辭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10512"/>
            <a:ext cx="4337182" cy="4425696"/>
          </a:xfrm>
          <a:prstGeom prst="rect">
            <a:avLst/>
          </a:prstGeom>
        </p:spPr>
      </p:pic>
      <p:pic>
        <p:nvPicPr>
          <p:cNvPr id="8" name="內容版面配置區 7" descr="甲骨2牛骨刻辭.gif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r="993"/>
          <a:stretch>
            <a:fillRect/>
          </a:stretch>
        </p:blipFill>
        <p:spPr/>
      </p:pic>
      <p:pic>
        <p:nvPicPr>
          <p:cNvPr id="11" name="內容版面配置區 10" descr="甲骨3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b="8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54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華康行楷體 Std W5"/>
                <a:ea typeface="華康行楷體 Std W5"/>
                <a:cs typeface="華康行楷體 Std W5"/>
              </a:rPr>
              <a:t>鐘鼎</a:t>
            </a:r>
            <a:r>
              <a:rPr lang="en-US" altLang="zh-CN" sz="4800" dirty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lang="zh-CN" altLang="en-US" sz="4800" dirty="0">
                <a:latin typeface="華康行楷體 Std W5"/>
                <a:ea typeface="華康行楷體 Std W5"/>
                <a:cs typeface="華康行楷體 Std W5"/>
              </a:rPr>
              <a:t>隆重的廟堂文字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  毛公鼎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毛公鼎拓文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6" name="內容版面配置區 5" descr="金文2毛公鼎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9340"/>
          <a:stretch>
            <a:fillRect/>
          </a:stretch>
        </p:blipFill>
        <p:spPr>
          <a:xfrm>
            <a:off x="363855" y="1808035"/>
            <a:ext cx="4251960" cy="442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內容版面配置區 9" descr="金文3毛公鼎.jpe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7" b="1219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357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竹簡</a:t>
            </a:r>
            <a:r>
              <a:rPr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書寫成「冊」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楚簡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竹簡文字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5" name="內容版面配置區 4" descr="竹簡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r="229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8" descr="竹簡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b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778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 fontScale="90000"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小篆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秦統一六國後的「書同文」政策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秦碑刻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秦虎符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6" name="內容版面配置區 5" descr="小篆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r="26031"/>
          <a:stretch>
            <a:fillRect/>
          </a:stretch>
        </p:blipFill>
        <p:spPr/>
      </p:pic>
      <p:pic>
        <p:nvPicPr>
          <p:cNvPr id="10" name="內容版面配置區 9" descr="小篆2秦虎符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r="5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72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225" y="550327"/>
            <a:ext cx="8591550" cy="1066801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碑與帖</a:t>
            </a:r>
            <a:r>
              <a:rPr lang="en-US" altLang="zh-CN" sz="4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隸書、章草、行、草</a:t>
            </a:r>
            <a:r>
              <a:rPr lang="zh-TW" altLang="zh-TW" sz="4400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zh-TW" altLang="zh-TW" sz="4400" dirty="0">
                <a:latin typeface="華康行楷體 Std W5"/>
                <a:ea typeface="華康行楷體 Std W5"/>
                <a:cs typeface="華康行楷體 Std W5"/>
              </a:rPr>
            </a:b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從秦到漢，書體不斷地演變，一方面由李斯整理編定而成的小篆成為官方文字，一方面由程邈整理而成的隸書也越來越盛行。觀察隸書的字體，說說看它有什麼特色？</a:t>
            </a:r>
            <a:endParaRPr lang="en-US" altLang="zh-CN" sz="32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endParaRPr lang="en-US" altLang="zh-CN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</a:p>
          <a:p>
            <a:pPr marL="0" lvl="0" indent="0">
              <a:buNone/>
            </a:pPr>
            <a:r>
              <a:rPr kumimoji="1" lang="zh-CN" altLang="zh-CN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</a:p>
          <a:p>
            <a:pPr marL="0" lvl="0" indent="0">
              <a:buNone/>
            </a:pPr>
            <a:r>
              <a:rPr kumimoji="1" lang="zh-CN" altLang="zh-CN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</a:p>
          <a:p>
            <a:pPr marL="0" lvl="0" indent="0">
              <a:buNone/>
            </a:pPr>
            <a:r>
              <a:rPr kumimoji="1" lang="zh-CN" altLang="zh-CN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endParaRPr kumimoji="1" lang="zh-TW" altLang="en-US" sz="3200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pic>
        <p:nvPicPr>
          <p:cNvPr id="6" name="圖片 5" descr="隸書1禮器碑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6" b="21620"/>
          <a:stretch/>
        </p:blipFill>
        <p:spPr>
          <a:xfrm>
            <a:off x="4872811" y="3719286"/>
            <a:ext cx="3632090" cy="259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4981669" y="6313713"/>
            <a:ext cx="34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漢．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禮器碑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31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隸書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蠶頭雁尾、一波三折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乙瑛碑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張遷碑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5" name="內容版面配置區 4" descr="隸書2乙英碑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11540"/>
          <a:stretch>
            <a:fillRect/>
          </a:stretch>
        </p:blipFill>
        <p:spPr>
          <a:xfrm>
            <a:off x="203653" y="1810512"/>
            <a:ext cx="4251960" cy="442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8" descr="隸書2張遷碑.jpe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8" r="236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683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章草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從隸書到草書的過渡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居延漢簡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居延漢簡</a:t>
            </a:r>
            <a:endParaRPr kumimoji="1" lang="en-US" altLang="zh-CN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6" name="內容版面配置區 5" descr="章草2居延漢簡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b="13814"/>
          <a:stretch>
            <a:fillRect/>
          </a:stretch>
        </p:blipFill>
        <p:spPr/>
      </p:pic>
      <p:pic>
        <p:nvPicPr>
          <p:cNvPr id="10" name="內容版面配置區 9" descr="章草3居延漢簡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 b="22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60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草書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線條變化的無限可能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張旭．古詩四帖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張旭</a:t>
            </a:r>
            <a:r>
              <a:rPr kumimoji="1" lang="en-US" altLang="zh-CN" dirty="0" smtClean="0">
                <a:latin typeface="華康行楷體 Std W5"/>
                <a:ea typeface="華康行楷體 Std W5"/>
                <a:cs typeface="華康行楷體 Std W5"/>
              </a:rPr>
              <a:t>‧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肚痛帖</a:t>
            </a:r>
            <a:endParaRPr kumimoji="1" lang="en-US" altLang="zh-CN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5" name="內容版面配置區 4" descr="草書1張旭古詩四帖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9657"/>
          <a:stretch>
            <a:fillRect/>
          </a:stretch>
        </p:blipFill>
        <p:spPr/>
      </p:pic>
      <p:pic>
        <p:nvPicPr>
          <p:cNvPr id="13" name="內容版面配置區 12" descr="張旭肚痛帖.jpe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r="6408"/>
          <a:stretch/>
        </p:blipFill>
        <p:spPr/>
      </p:pic>
    </p:spTree>
    <p:extLst>
      <p:ext uri="{BB962C8B-B14F-4D97-AF65-F5344CB8AC3E}">
        <p14:creationId xmlns:p14="http://schemas.microsoft.com/office/powerpoint/2010/main" val="414953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行書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行雲流水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王羲之．蘭亭集序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唐．集字聖教序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6" name="內容版面配置區 5" descr="行書1蘭亭集序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-4225"/>
          <a:stretch/>
        </p:blipFill>
        <p:spPr/>
      </p:pic>
      <p:pic>
        <p:nvPicPr>
          <p:cNvPr id="9" name="內容版面配置區 8" descr="行書2唐太宗‧聖教序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r="17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698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kumimoji="1" lang="zh-CN" altLang="en-US" sz="4400" dirty="0" smtClean="0">
                <a:latin typeface="華康文徵明體 Std W4"/>
                <a:ea typeface="華康文徵明體 Std W4"/>
                <a:cs typeface="華康文徵明體 Std W4"/>
              </a:rPr>
              <a:t>楷書</a:t>
            </a:r>
            <a:r>
              <a:rPr kumimoji="1" lang="en-US" altLang="zh-CN" sz="4400" dirty="0" smtClean="0">
                <a:latin typeface="華康文徵明體 Std W4"/>
                <a:ea typeface="華康文徵明體 Std W4"/>
                <a:cs typeface="華康文徵明體 Std W4"/>
              </a:rPr>
              <a:t>--</a:t>
            </a:r>
            <a:r>
              <a:rPr kumimoji="1" lang="zh-CN" altLang="en-US" sz="4400" dirty="0" smtClean="0">
                <a:latin typeface="華康文徵明體 Std W4"/>
                <a:ea typeface="華康文徵明體 Std W4"/>
                <a:cs typeface="華康文徵明體 Std W4"/>
              </a:rPr>
              <a:t>法度嚴謹，氣象恢宏</a:t>
            </a:r>
            <a:endParaRPr kumimoji="1" lang="en-US" altLang="zh-CN" sz="4400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288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TW" dirty="0" smtClean="0"/>
          </a:p>
          <a:p>
            <a:pPr marL="544513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唐代，楷書名家輩出，也奠定了後世楷書的基礎。說說看，你覺得楷書的特徵是什麼？</a:t>
            </a:r>
            <a:endParaRPr lang="en-US" altLang="zh-CN" sz="32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544513" lvl="0" indent="0">
              <a:buNone/>
            </a:pPr>
            <a:endParaRPr lang="en-US" altLang="zh-CN" sz="3200" dirty="0" smtClean="0"/>
          </a:p>
          <a:p>
            <a:pPr marL="544513" lvl="0" indent="0">
              <a:buNone/>
            </a:pPr>
            <a:r>
              <a:rPr lang="zh-CN" altLang="zh-CN" sz="3200" dirty="0" smtClean="0"/>
              <a:t> 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🍁</a:t>
            </a:r>
          </a:p>
          <a:p>
            <a:pPr marL="544513" lvl="0" indent="0">
              <a:buNone/>
            </a:pPr>
            <a:r>
              <a:rPr lang="en-US" altLang="zh-CN" sz="3200" dirty="0" smtClean="0"/>
              <a:t>🍁</a:t>
            </a:r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🍁</a:t>
            </a:r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🍁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pPr marL="0" lvl="0" indent="0">
              <a:buNone/>
            </a:pPr>
            <a:r>
              <a:rPr lang="zh-CN" altLang="zh-CN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endParaRPr lang="en-US" altLang="zh-TW" sz="3200" dirty="0"/>
          </a:p>
          <a:p>
            <a:pPr marL="0" indent="0">
              <a:buNone/>
            </a:pPr>
            <a:endParaRPr lang="zh-TW" altLang="zh-TW" sz="3200" dirty="0"/>
          </a:p>
          <a:p>
            <a:pPr marL="0" indent="0">
              <a:buNone/>
            </a:pPr>
            <a:endParaRPr kumimoji="1" lang="en-US" altLang="zh-TW" sz="32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6041580" y="5933923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九宮醴泉銘範本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pic>
        <p:nvPicPr>
          <p:cNvPr id="5" name="圖片 4" descr="楷書1九成宮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5" y="2831494"/>
            <a:ext cx="2331688" cy="310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44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418" y="426381"/>
            <a:ext cx="8591550" cy="1066801"/>
          </a:xfrm>
        </p:spPr>
        <p:txBody>
          <a:bodyPr>
            <a:normAutofit/>
          </a:bodyPr>
          <a:lstStyle/>
          <a:p>
            <a:r>
              <a:rPr kumimoji="1" lang="zh-CN" altLang="en-US" sz="5400" dirty="0" smtClean="0">
                <a:latin typeface="華康行楷體 Std W5"/>
                <a:ea typeface="華康行楷體 Std W5"/>
                <a:cs typeface="華康行楷體 Std W5"/>
              </a:rPr>
              <a:t>書寫</a:t>
            </a:r>
            <a:r>
              <a:rPr kumimoji="1" lang="en-US" altLang="zh-CN" sz="5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5400" dirty="0" smtClean="0">
                <a:latin typeface="華康行楷體 Std W5"/>
                <a:ea typeface="華康行楷體 Std W5"/>
                <a:cs typeface="華康行楷體 Std W5"/>
              </a:rPr>
              <a:t>源遠流長的歷史</a:t>
            </a:r>
            <a:endParaRPr kumimoji="1" lang="zh-TW" altLang="en-US" sz="54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2415" y="1998132"/>
            <a:ext cx="8595360" cy="4859867"/>
          </a:xfrm>
        </p:spPr>
        <p:txBody>
          <a:bodyPr>
            <a:normAutofit/>
          </a:bodyPr>
          <a:lstStyle/>
          <a:p>
            <a:endParaRPr kumimoji="1" lang="en-US" altLang="zh-TW" dirty="0" smtClean="0"/>
          </a:p>
          <a:p>
            <a:pPr marL="571500" indent="-571500">
              <a:buFont typeface="Wingdings" charset="2"/>
              <a:buChar char="ü"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結繩、山洞與陶器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571500" indent="-571500">
              <a:buFont typeface="Wingdings" charset="2"/>
              <a:buChar char="ü"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甲骨、鐘鼎與竹簡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571500" indent="-571500">
              <a:buFont typeface="Wingdings" charset="2"/>
              <a:buChar char="ü"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碑與帖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571500" indent="-571500">
              <a:buFont typeface="Wingdings" charset="2"/>
              <a:buChar char="ü"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刻字與印刷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571500" indent="-571500">
              <a:buFont typeface="Wingdings" charset="2"/>
              <a:buChar char="ü"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題字的文化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r>
              <a:rPr kumimoji="1" lang="zh-CN" altLang="zh-CN" sz="36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endParaRPr kumimoji="1" lang="en-US" altLang="zh-CN" sz="36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en-US" altLang="zh-CN" sz="3600" dirty="0" smtClean="0"/>
          </a:p>
          <a:p>
            <a:endParaRPr kumimoji="1" lang="en-US" altLang="zh-CN" sz="3600" dirty="0" smtClean="0"/>
          </a:p>
          <a:p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66" y="4250234"/>
            <a:ext cx="1638292" cy="194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92" y="1762501"/>
            <a:ext cx="1646776" cy="245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356" y="4316744"/>
            <a:ext cx="1778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916" y="2201332"/>
            <a:ext cx="980546" cy="204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6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魏碑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遒勁古樸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張猛龍碑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5" name="內容版面配置區 4" descr="魏碑1張猛龍碑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 b="10665"/>
          <a:stretch>
            <a:fillRect/>
          </a:stretch>
        </p:blipFill>
        <p:spPr/>
      </p:pic>
      <p:pic>
        <p:nvPicPr>
          <p:cNvPr id="10" name="內容版面配置區 9" descr="魏碑2元懷墓誌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4" b="14224"/>
          <a:stretch>
            <a:fillRect/>
          </a:stretch>
        </p:blipFill>
        <p:spPr/>
      </p:pic>
      <p:sp>
        <p:nvSpPr>
          <p:cNvPr id="11" name="文字版面配置區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673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顏真卿</a:t>
            </a:r>
            <a:r>
              <a:rPr kumimoji="1" lang="en-US" altLang="zh-CN" sz="40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端莊雄偉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多寶塔碑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顏勤禮碑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pic>
        <p:nvPicPr>
          <p:cNvPr id="6" name="內容版面配置區 5" descr="楷1顏真卿多寶塔碑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b="21863"/>
          <a:stretch>
            <a:fillRect/>
          </a:stretch>
        </p:blipFill>
        <p:spPr/>
      </p:pic>
      <p:pic>
        <p:nvPicPr>
          <p:cNvPr id="8" name="內容版面配置區 7" descr="楷2顏勤禮碑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b="16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5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柳公權</a:t>
            </a:r>
            <a:r>
              <a:rPr kumimoji="1" lang="en-US" altLang="zh-CN" sz="40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均衡瘦硬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玄秘塔碑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/>
              <a:t>金剛經</a:t>
            </a:r>
            <a:endParaRPr kumimoji="1" lang="zh-TW" altLang="en-US" dirty="0"/>
          </a:p>
        </p:txBody>
      </p:sp>
      <p:pic>
        <p:nvPicPr>
          <p:cNvPr id="6" name="內容版面配置區 5" descr="玄秘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7" b="19547"/>
          <a:stretch>
            <a:fillRect/>
          </a:stretch>
        </p:blipFill>
        <p:spPr/>
      </p:pic>
      <p:pic>
        <p:nvPicPr>
          <p:cNvPr id="8" name="內容版面配置區 7" descr="柳公權金剛經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1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587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褚遂良</a:t>
            </a:r>
            <a:r>
              <a:rPr kumimoji="1" lang="en-US" altLang="zh-CN" sz="40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天女散花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雁塔聖教序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/>
              <a:t>倪寬贊</a:t>
            </a:r>
            <a:endParaRPr kumimoji="1" lang="en-US" altLang="zh-CN" dirty="0" smtClean="0"/>
          </a:p>
        </p:txBody>
      </p:sp>
      <p:pic>
        <p:nvPicPr>
          <p:cNvPr id="5" name="內容版面配置區 4" descr="褚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r="2015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8" descr="褚2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56" r="-4673" b="-56"/>
          <a:stretch/>
        </p:blipFill>
        <p:spPr/>
      </p:pic>
    </p:spTree>
    <p:extLst>
      <p:ext uri="{BB962C8B-B14F-4D97-AF65-F5344CB8AC3E}">
        <p14:creationId xmlns:p14="http://schemas.microsoft.com/office/powerpoint/2010/main" val="257473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歐陽詢</a:t>
            </a:r>
            <a:r>
              <a:rPr kumimoji="1" lang="en-US" altLang="zh-CN" sz="40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中正和平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皇甫誕碑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九成宮醴泉銘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</p:txBody>
      </p:sp>
      <p:pic>
        <p:nvPicPr>
          <p:cNvPr id="6" name="內容版面配置區 5" descr="歐體1.gif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56" r="50970" b="-56"/>
          <a:stretch/>
        </p:blipFill>
        <p:spPr/>
      </p:pic>
      <p:pic>
        <p:nvPicPr>
          <p:cNvPr id="8" name="內容版面配置區 7" descr="歐體2.gif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44221"/>
          <a:stretch/>
        </p:blipFill>
        <p:spPr/>
      </p:pic>
    </p:spTree>
    <p:extLst>
      <p:ext uri="{BB962C8B-B14F-4D97-AF65-F5344CB8AC3E}">
        <p14:creationId xmlns:p14="http://schemas.microsoft.com/office/powerpoint/2010/main" val="313017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篆、隸、草、行、楷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9" name="內容版面配置區 8" descr="篆隸草行楷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 r="-17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478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歷史朝代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" y="378273"/>
            <a:ext cx="8331200" cy="62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kumimoji="1" lang="zh-CN" altLang="en-US" sz="4400" dirty="0" smtClean="0">
                <a:latin typeface="華康文徵明體 Std W4"/>
                <a:ea typeface="華康文徵明體 Std W4"/>
                <a:cs typeface="華康文徵明體 Std W4"/>
              </a:rPr>
              <a:t>繩結、山</a:t>
            </a:r>
            <a:r>
              <a:rPr kumimoji="1" lang="zh-CN" altLang="en-US" sz="4400" dirty="0">
                <a:latin typeface="華康文徵明體 Std W4"/>
                <a:ea typeface="華康文徵明體 Std W4"/>
                <a:cs typeface="華康文徵明體 Std W4"/>
              </a:rPr>
              <a:t>洞、</a:t>
            </a:r>
            <a:r>
              <a:rPr kumimoji="1" lang="zh-CN" altLang="en-US" sz="4400" dirty="0" smtClean="0">
                <a:latin typeface="華康文徵明體 Std W4"/>
                <a:ea typeface="華康文徵明體 Std W4"/>
                <a:cs typeface="華康文徵明體 Std W4"/>
              </a:rPr>
              <a:t>陶器</a:t>
            </a:r>
            <a:endParaRPr kumimoji="1" lang="en-US" altLang="zh-CN" sz="4400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2886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zh-TW" dirty="0" smtClean="0"/>
          </a:p>
          <a:p>
            <a:pPr mar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想像，你是上古時代的人，那時還沒有文字，也沒有筆和紙，你要怎麼將生活紀錄下來呢？</a:t>
            </a:r>
            <a:endParaRPr lang="en-US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/>
              <a:t> 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pPr marL="544513" lvl="0" indent="0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🍁</a:t>
            </a:r>
            <a:r>
              <a:rPr lang="zh-CN" altLang="en-US" sz="3200" dirty="0" smtClean="0"/>
              <a:t>畫在石頭上</a:t>
            </a:r>
            <a:endParaRPr lang="en-US" altLang="zh-CN" sz="3200" dirty="0" smtClean="0"/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🍁</a:t>
            </a:r>
            <a:r>
              <a:rPr lang="zh-CN" altLang="en-US" sz="3200" dirty="0" smtClean="0"/>
              <a:t>打繩結</a:t>
            </a:r>
            <a:endParaRPr lang="en-US" altLang="zh-CN" sz="3200" dirty="0" smtClean="0"/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🍁</a:t>
            </a:r>
            <a:r>
              <a:rPr lang="zh-CN" altLang="en-US" sz="3200" dirty="0" smtClean="0"/>
              <a:t> 製作陶器</a:t>
            </a:r>
            <a:endParaRPr lang="en-US" altLang="zh-CN" sz="3200" dirty="0" smtClean="0"/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    排列石頭紀錄</a:t>
            </a:r>
            <a:endParaRPr lang="en-US" altLang="zh-CN" sz="3200" dirty="0" smtClean="0"/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    刻在骨頭上</a:t>
            </a:r>
            <a:endParaRPr lang="en-US" altLang="zh-CN" sz="3200" dirty="0" smtClean="0"/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   直接用物品來表示</a:t>
            </a:r>
            <a:endParaRPr lang="en-US" altLang="zh-CN" sz="3200" dirty="0" smtClean="0"/>
          </a:p>
          <a:p>
            <a:pPr marL="0" lvl="0" indent="0">
              <a:buNone/>
            </a:pPr>
            <a:r>
              <a:rPr lang="zh-CN" altLang="zh-CN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endParaRPr lang="en-US" altLang="zh-TW" sz="3200" dirty="0"/>
          </a:p>
          <a:p>
            <a:pPr marL="0" indent="0">
              <a:buNone/>
            </a:pPr>
            <a:endParaRPr lang="zh-TW" altLang="zh-TW" sz="3200" dirty="0"/>
          </a:p>
          <a:p>
            <a:pPr marL="0" indent="0">
              <a:buNone/>
            </a:pPr>
            <a:endParaRPr kumimoji="1" lang="en-US" altLang="zh-TW" sz="32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85" y="2937164"/>
            <a:ext cx="3828143" cy="288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5370289" y="5933923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法國．拉斯科洞窟壁畫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172510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6225" y="465663"/>
            <a:ext cx="8591550" cy="1066800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結繩記事</a:t>
            </a:r>
            <a:r>
              <a:rPr lang="en-US" altLang="zh-CN" sz="4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lang="zh-CN" altLang="en-US" dirty="0" smtClean="0">
                <a:latin typeface="華康行楷體 Std W5"/>
                <a:ea typeface="華康行楷體 Std W5"/>
                <a:cs typeface="華康行楷體 Std W5"/>
              </a:rPr>
              <a:t>遇到重要的事情就打個結</a:t>
            </a:r>
            <a:r>
              <a:rPr lang="zh-TW" altLang="zh-TW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zh-TW" altLang="zh-TW" dirty="0">
                <a:latin typeface="華康行楷體 Std W5"/>
                <a:ea typeface="華康行楷體 Std W5"/>
                <a:cs typeface="華康行楷體 Std W5"/>
              </a:rPr>
            </a:b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糸</a:t>
            </a:r>
            <a:r>
              <a:rPr kumimoji="1" lang="en-US" altLang="zh-CN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「結繩」的形狀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15"/>
          </p:nvPr>
        </p:nvSpPr>
        <p:spPr>
          <a:xfrm>
            <a:off x="4971408" y="1298448"/>
            <a:ext cx="4248150" cy="509587"/>
          </a:xfrm>
        </p:spPr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結繩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5453" r="15453"/>
          <a:stretch>
            <a:fillRect/>
          </a:stretch>
        </p:blipFill>
        <p:spPr/>
      </p:pic>
      <p:pic>
        <p:nvPicPr>
          <p:cNvPr id="7" name="內容版面配置區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16613" r="16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0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 fontScale="90000"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山洞上的圖畫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000" dirty="0" smtClean="0">
                <a:latin typeface="華康行楷體 Std W5"/>
                <a:ea typeface="華康行楷體 Std W5"/>
                <a:cs typeface="華康行楷體 Std W5"/>
              </a:rPr>
              <a:t>可歌可泣的部落記事</a:t>
            </a:r>
            <a:endParaRPr kumimoji="1" lang="zh-TW" altLang="en-US" sz="40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  岩畫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岩畫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5" name="內容版面配置區 4" descr="岩畫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23009"/>
          <a:stretch>
            <a:fillRect/>
          </a:stretch>
        </p:blipFill>
        <p:spPr/>
      </p:pic>
      <p:pic>
        <p:nvPicPr>
          <p:cNvPr id="12" name="內容版面配置區 11" descr="岩畫2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262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16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如果刻在陶器上</a:t>
            </a:r>
            <a:r>
              <a:rPr kumimoji="1" lang="en-US" altLang="zh-CN" sz="4800" dirty="0" smtClean="0">
                <a:latin typeface="華康行楷體 Std W5"/>
                <a:ea typeface="華康行楷體 Std W5"/>
                <a:cs typeface="華康行楷體 Std W5"/>
              </a:rPr>
              <a:t>……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  龍山文化</a:t>
            </a:r>
            <a:r>
              <a:rPr kumimoji="1" lang="en-US" altLang="zh-CN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陶器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大汶口文化陶器文字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1311" r="11311"/>
          <a:stretch>
            <a:fillRect/>
          </a:stretch>
        </p:blipFill>
        <p:spPr/>
      </p:pic>
      <p:pic>
        <p:nvPicPr>
          <p:cNvPr id="9" name="內容版面配置區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2029" b="2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211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kumimoji="1" lang="zh-CN" altLang="en-US" sz="4400" dirty="0" smtClean="0">
                <a:latin typeface="華康文徵明體 Std W4"/>
                <a:ea typeface="華康文徵明體 Std W4"/>
                <a:cs typeface="華康文徵明體 Std W4"/>
              </a:rPr>
              <a:t>甲骨、鐘鼎、竹簡</a:t>
            </a:r>
            <a:endParaRPr kumimoji="1" lang="en-US" altLang="zh-CN" sz="4400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288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TW" dirty="0" smtClean="0"/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甲骨、鐘鼎和竹簡都是不同的材質，要怎麼在上面留下文字？留下來的文字會呈現什麼樣的書寫特色呢？    </a:t>
            </a:r>
            <a:endParaRPr lang="en-US" altLang="zh-CN" sz="32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544513" lvl="0" indent="0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🍁</a:t>
            </a:r>
          </a:p>
          <a:p>
            <a:pPr marL="544513" lvl="0" indent="0">
              <a:buNone/>
            </a:pPr>
            <a:r>
              <a:rPr lang="en-US" altLang="zh-CN" sz="3200" dirty="0" smtClean="0"/>
              <a:t>🍁</a:t>
            </a:r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🍁</a:t>
            </a:r>
          </a:p>
          <a:p>
            <a:pPr marL="544513" lvl="0" indent="-544513">
              <a:buNone/>
            </a:pPr>
            <a:r>
              <a:rPr lang="zh-CN" altLang="zh-CN" sz="3200" dirty="0"/>
              <a:t> </a:t>
            </a:r>
            <a:r>
              <a:rPr lang="zh-CN" altLang="en-US" sz="3200" dirty="0" smtClean="0"/>
              <a:t>    </a:t>
            </a:r>
            <a:r>
              <a:rPr lang="en-US" altLang="zh-CN" sz="3200" dirty="0" smtClean="0"/>
              <a:t>🍁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pPr marL="0" lvl="0" indent="0">
              <a:buNone/>
            </a:pPr>
            <a:r>
              <a:rPr lang="zh-CN" altLang="zh-CN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endParaRPr lang="en-US" altLang="zh-TW" sz="3200" dirty="0"/>
          </a:p>
          <a:p>
            <a:pPr marL="0" indent="0">
              <a:buNone/>
            </a:pPr>
            <a:endParaRPr lang="zh-TW" altLang="zh-TW" sz="3200" dirty="0"/>
          </a:p>
          <a:p>
            <a:pPr marL="0" indent="0">
              <a:buNone/>
            </a:pPr>
            <a:endParaRPr kumimoji="1" lang="en-US" altLang="zh-TW" sz="32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6041580" y="5933923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甲骨文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57" y="3035330"/>
            <a:ext cx="3575985" cy="288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1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13018</TotalTime>
  <Words>373</Words>
  <Application>Microsoft Macintosh PowerPoint</Application>
  <PresentationFormat>如螢幕大小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Soho</vt:lpstr>
      <vt:lpstr> 認識書法藝術（二）</vt:lpstr>
      <vt:lpstr>書寫—源遠流長的歷史</vt:lpstr>
      <vt:lpstr>PowerPoint 簡報</vt:lpstr>
      <vt:lpstr>繩結、山洞、陶器</vt:lpstr>
      <vt:lpstr>結繩記事—遇到重要的事情就打個結 </vt:lpstr>
      <vt:lpstr>山洞上的圖畫—可歌可泣的部落記事</vt:lpstr>
      <vt:lpstr>PowerPoint 簡報</vt:lpstr>
      <vt:lpstr>如果刻在陶器上……</vt:lpstr>
      <vt:lpstr>甲骨、鐘鼎、竹簡</vt:lpstr>
      <vt:lpstr>甲骨—占卜的文字紀錄</vt:lpstr>
      <vt:lpstr>鐘鼎—隆重的廟堂文字</vt:lpstr>
      <vt:lpstr>竹簡—書寫成「冊」</vt:lpstr>
      <vt:lpstr>小篆—秦統一六國後的「書同文」政策</vt:lpstr>
      <vt:lpstr>碑與帖—隸書、章草、行、草 </vt:lpstr>
      <vt:lpstr>隸書—蠶頭雁尾、一波三折</vt:lpstr>
      <vt:lpstr>章草—從隸書到草書的過渡</vt:lpstr>
      <vt:lpstr>草書—線條變化的無限可能</vt:lpstr>
      <vt:lpstr>行書—行雲流水</vt:lpstr>
      <vt:lpstr>楷書--法度嚴謹，氣象恢宏</vt:lpstr>
      <vt:lpstr>魏碑—遒勁古樸</vt:lpstr>
      <vt:lpstr>顏真卿—端莊雄偉</vt:lpstr>
      <vt:lpstr>柳公權—均衡瘦硬</vt:lpstr>
      <vt:lpstr>褚遂良—天女散花</vt:lpstr>
      <vt:lpstr>歐陽詢—中正和平</vt:lpstr>
      <vt:lpstr>篆、隸、草、行、楷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漢字書法之美 </dc:title>
  <dc:creator>MAC</dc:creator>
  <cp:lastModifiedBy>MAC</cp:lastModifiedBy>
  <cp:revision>34</cp:revision>
  <dcterms:created xsi:type="dcterms:W3CDTF">2015-09-01T08:07:41Z</dcterms:created>
  <dcterms:modified xsi:type="dcterms:W3CDTF">2015-10-16T05:36:34Z</dcterms:modified>
</cp:coreProperties>
</file>