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  <p:sldMasterId id="2147483770" r:id="rId3"/>
  </p:sldMasterIdLst>
  <p:notesMasterIdLst>
    <p:notesMasterId r:id="rId23"/>
  </p:notesMasterIdLst>
  <p:sldIdLst>
    <p:sldId id="256" r:id="rId4"/>
    <p:sldId id="264" r:id="rId5"/>
    <p:sldId id="292" r:id="rId6"/>
    <p:sldId id="293" r:id="rId7"/>
    <p:sldId id="306" r:id="rId8"/>
    <p:sldId id="309" r:id="rId9"/>
    <p:sldId id="268" r:id="rId10"/>
    <p:sldId id="303" r:id="rId11"/>
    <p:sldId id="305" r:id="rId12"/>
    <p:sldId id="294" r:id="rId13"/>
    <p:sldId id="283" r:id="rId14"/>
    <p:sldId id="298" r:id="rId15"/>
    <p:sldId id="299" r:id="rId16"/>
    <p:sldId id="302" r:id="rId17"/>
    <p:sldId id="257" r:id="rId18"/>
    <p:sldId id="308" r:id="rId19"/>
    <p:sldId id="261" r:id="rId20"/>
    <p:sldId id="276" r:id="rId21"/>
    <p:sldId id="263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8A888"/>
    <a:srgbClr val="008080"/>
    <a:srgbClr val="003366"/>
    <a:srgbClr val="73AD7E"/>
    <a:srgbClr val="CCFF99"/>
    <a:srgbClr val="FFCCFF"/>
    <a:srgbClr val="008000"/>
    <a:srgbClr val="FFE7FF"/>
    <a:srgbClr val="C48D3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0" autoAdjust="0"/>
    <p:restoredTop sz="94833" autoAdjust="0"/>
  </p:normalViewPr>
  <p:slideViewPr>
    <p:cSldViewPr>
      <p:cViewPr varScale="1">
        <p:scale>
          <a:sx n="77" d="100"/>
          <a:sy n="77" d="100"/>
        </p:scale>
        <p:origin x="4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05892E-B627-4D32-A43F-655BA7F6B2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4635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924C5DD-5986-4E3B-AA04-C0B019787BDB}" type="slidenum">
              <a:rPr lang="en-US" altLang="zh-TW" smtClean="0">
                <a:latin typeface="Times New Roman" pitchFamily="18" charset="0"/>
              </a:rPr>
              <a:pPr eaLnBrk="1" hangingPunct="1"/>
              <a:t>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35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32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5076825" y="5957888"/>
            <a:ext cx="503238" cy="1800225"/>
            <a:chOff x="3470" y="572"/>
            <a:chExt cx="317" cy="1134"/>
          </a:xfrm>
        </p:grpSpPr>
        <p:sp>
          <p:nvSpPr>
            <p:cNvPr id="34819" name="Arc 3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0" name="Oval 4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1" name="Oval 5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2" name="Oval 6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3" name="Oval 7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4" name="Oval 8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5" name="Oval 9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6" name="Oval 10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7" name="Oval 11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8" name="Oval 12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829" name="Group 13"/>
          <p:cNvGrpSpPr>
            <a:grpSpLocks/>
          </p:cNvGrpSpPr>
          <p:nvPr/>
        </p:nvGrpSpPr>
        <p:grpSpPr bwMode="auto">
          <a:xfrm flipH="1">
            <a:off x="179388" y="5842000"/>
            <a:ext cx="815975" cy="2030413"/>
            <a:chOff x="4377" y="300"/>
            <a:chExt cx="514" cy="1279"/>
          </a:xfrm>
        </p:grpSpPr>
        <p:sp>
          <p:nvSpPr>
            <p:cNvPr id="34830" name="Arc 14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1" name="Oval 15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2" name="Oval 16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3" name="Oval 17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4" name="Oval 18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5" name="Oval 1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6" name="Oval 2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7" name="Oval 2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8" name="Oval 2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9" name="Oval 2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0" name="Oval 2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1" name="Oval 2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2" name="Oval 2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3" name="Oval 2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4" name="Oval 28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845" name="Group 29"/>
          <p:cNvGrpSpPr>
            <a:grpSpLocks/>
          </p:cNvGrpSpPr>
          <p:nvPr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34846" name="AutoShape 30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7" name="AutoShape 31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8" name="AutoShape 32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9" name="AutoShape 33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0" name="AutoShape 34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1" name="AutoShape 35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2" name="AutoShape 36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3" name="AutoShape 37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4" name="AutoShape 38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5" name="AutoShape 39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6" name="AutoShape 40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7" name="AutoShape 41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8" name="AutoShape 42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9" name="AutoShape 43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0" name="AutoShape 44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1" name="AutoShape 45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2" name="AutoShape 46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3" name="AutoShape 47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4" name="AutoShape 48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5" name="AutoShape 49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6" name="AutoShape 50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7" name="AutoShape 51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8" name="AutoShape 52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69" name="AutoShape 53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0" name="AutoShape 54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1" name="AutoShape 55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2" name="AutoShape 56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3" name="AutoShape 57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4" name="AutoShape 58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5" name="AutoShape 59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6" name="AutoShape 60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7" name="AutoShape 61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8" name="AutoShape 62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79" name="AutoShape 63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0" name="AutoShape 64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1" name="AutoShape 65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882" name="Group 66"/>
          <p:cNvGrpSpPr>
            <a:grpSpLocks/>
          </p:cNvGrpSpPr>
          <p:nvPr/>
        </p:nvGrpSpPr>
        <p:grpSpPr bwMode="auto">
          <a:xfrm>
            <a:off x="971550" y="5734050"/>
            <a:ext cx="757238" cy="1885950"/>
            <a:chOff x="4377" y="300"/>
            <a:chExt cx="514" cy="1279"/>
          </a:xfrm>
        </p:grpSpPr>
        <p:sp>
          <p:nvSpPr>
            <p:cNvPr id="34883" name="Arc 67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4" name="Oval 68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5" name="Oval 69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6" name="Oval 70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7" name="Oval 71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8" name="Oval 72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89" name="Oval 73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90" name="Oval 74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91" name="Oval 75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92" name="Oval 76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93" name="Oval 77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94" name="Oval 78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95" name="Oval 79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96" name="Oval 80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97" name="Oval 81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4898" name="Rectangle 8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34899" name="Rectangle 8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34900" name="Rectangle 8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1DFCA5C-6EDE-48D4-ABF4-1100294C53F0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34901" name="Rectangle 8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4902" name="Rectangle 8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4E7D52-03DD-47BA-AC37-8B1F74724194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34903" name="Group 87"/>
          <p:cNvGrpSpPr>
            <a:grpSpLocks/>
          </p:cNvGrpSpPr>
          <p:nvPr/>
        </p:nvGrpSpPr>
        <p:grpSpPr bwMode="auto">
          <a:xfrm rot="-1259352">
            <a:off x="1620838" y="5745163"/>
            <a:ext cx="576262" cy="539750"/>
            <a:chOff x="295" y="3385"/>
            <a:chExt cx="408" cy="340"/>
          </a:xfrm>
        </p:grpSpPr>
        <p:grpSp>
          <p:nvGrpSpPr>
            <p:cNvPr id="34904" name="Group 88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905" name="Group 89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906" name="Oval 9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07" name="Oval 9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908" name="Group 92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909" name="Oval 9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10" name="Oval 9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911" name="Oval 95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12" name="Oval 96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13" name="Oval 9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914" name="Oval 98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915" name="Oval 99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916" name="Group 100"/>
          <p:cNvGrpSpPr>
            <a:grpSpLocks/>
          </p:cNvGrpSpPr>
          <p:nvPr/>
        </p:nvGrpSpPr>
        <p:grpSpPr bwMode="auto">
          <a:xfrm rot="-3824161">
            <a:off x="8244682" y="4004469"/>
            <a:ext cx="412750" cy="414337"/>
            <a:chOff x="295" y="3385"/>
            <a:chExt cx="408" cy="340"/>
          </a:xfrm>
        </p:grpSpPr>
        <p:grpSp>
          <p:nvGrpSpPr>
            <p:cNvPr id="34917" name="Group 101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918" name="Group 10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919" name="Oval 10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20" name="Oval 10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921" name="Group 105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922" name="Oval 10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23" name="Oval 10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924" name="Oval 108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25" name="Oval 109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26" name="Oval 110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927" name="Oval 11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928" name="Oval 112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929" name="Group 113"/>
          <p:cNvGrpSpPr>
            <a:grpSpLocks/>
          </p:cNvGrpSpPr>
          <p:nvPr/>
        </p:nvGrpSpPr>
        <p:grpSpPr bwMode="auto">
          <a:xfrm rot="-24928072">
            <a:off x="4283869" y="5734844"/>
            <a:ext cx="412750" cy="414338"/>
            <a:chOff x="295" y="3385"/>
            <a:chExt cx="408" cy="340"/>
          </a:xfrm>
        </p:grpSpPr>
        <p:grpSp>
          <p:nvGrpSpPr>
            <p:cNvPr id="34930" name="Group 11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931" name="Group 11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932" name="Oval 11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33" name="Oval 11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934" name="Group 11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935" name="Oval 11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36" name="Oval 12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937" name="Oval 12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38" name="Oval 12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39" name="Oval 12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940" name="Oval 12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941" name="Oval 12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942" name="Group 126"/>
          <p:cNvGrpSpPr>
            <a:grpSpLocks/>
          </p:cNvGrpSpPr>
          <p:nvPr/>
        </p:nvGrpSpPr>
        <p:grpSpPr bwMode="auto">
          <a:xfrm rot="-708557">
            <a:off x="831850" y="5299075"/>
            <a:ext cx="355600" cy="396875"/>
            <a:chOff x="295" y="3385"/>
            <a:chExt cx="408" cy="340"/>
          </a:xfrm>
        </p:grpSpPr>
        <p:grpSp>
          <p:nvGrpSpPr>
            <p:cNvPr id="34943" name="Group 12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944" name="Group 12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945" name="Oval 12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46" name="Oval 13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947" name="Group 13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948" name="Oval 13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49" name="Oval 13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950" name="Oval 13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51" name="Oval 13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52" name="Oval 13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953" name="Oval 13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954" name="Oval 13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955" name="Group 139"/>
          <p:cNvGrpSpPr>
            <a:grpSpLocks/>
          </p:cNvGrpSpPr>
          <p:nvPr/>
        </p:nvGrpSpPr>
        <p:grpSpPr bwMode="auto">
          <a:xfrm rot="1304332">
            <a:off x="-647700" y="1341438"/>
            <a:ext cx="647700" cy="539750"/>
            <a:chOff x="295" y="3385"/>
            <a:chExt cx="408" cy="340"/>
          </a:xfrm>
        </p:grpSpPr>
        <p:grpSp>
          <p:nvGrpSpPr>
            <p:cNvPr id="34956" name="Group 14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957" name="Group 14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958" name="Oval 14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59" name="Oval 14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960" name="Group 14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961" name="Oval 14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62" name="Oval 14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963" name="Oval 14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64" name="Oval 14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65" name="Oval 14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966" name="Oval 15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967" name="Oval 15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968" name="Group 152"/>
          <p:cNvGrpSpPr>
            <a:grpSpLocks/>
          </p:cNvGrpSpPr>
          <p:nvPr/>
        </p:nvGrpSpPr>
        <p:grpSpPr bwMode="auto">
          <a:xfrm>
            <a:off x="179388" y="5300663"/>
            <a:ext cx="504825" cy="466725"/>
            <a:chOff x="295" y="3385"/>
            <a:chExt cx="408" cy="340"/>
          </a:xfrm>
        </p:grpSpPr>
        <p:grpSp>
          <p:nvGrpSpPr>
            <p:cNvPr id="34969" name="Group 153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970" name="Group 154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971" name="Oval 15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72" name="Oval 15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973" name="Group 157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974" name="Oval 15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75" name="Oval 15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976" name="Oval 160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77" name="Oval 161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78" name="Oval 16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979" name="Oval 163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980" name="Oval 16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981" name="Group 165"/>
          <p:cNvGrpSpPr>
            <a:grpSpLocks/>
          </p:cNvGrpSpPr>
          <p:nvPr/>
        </p:nvGrpSpPr>
        <p:grpSpPr bwMode="auto">
          <a:xfrm rot="-2197408">
            <a:off x="8172450" y="5157788"/>
            <a:ext cx="511175" cy="322262"/>
            <a:chOff x="295" y="3385"/>
            <a:chExt cx="408" cy="340"/>
          </a:xfrm>
        </p:grpSpPr>
        <p:grpSp>
          <p:nvGrpSpPr>
            <p:cNvPr id="34982" name="Group 16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983" name="Group 16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984" name="Oval 16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85" name="Oval 16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986" name="Group 17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987" name="Oval 17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88" name="Oval 17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989" name="Oval 17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90" name="Oval 17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991" name="Oval 17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992" name="Oval 17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993" name="Oval 17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994" name="Group 178"/>
          <p:cNvGrpSpPr>
            <a:grpSpLocks/>
          </p:cNvGrpSpPr>
          <p:nvPr/>
        </p:nvGrpSpPr>
        <p:grpSpPr bwMode="auto">
          <a:xfrm>
            <a:off x="6156325" y="5734050"/>
            <a:ext cx="576263" cy="466725"/>
            <a:chOff x="295" y="3385"/>
            <a:chExt cx="408" cy="340"/>
          </a:xfrm>
        </p:grpSpPr>
        <p:grpSp>
          <p:nvGrpSpPr>
            <p:cNvPr id="34995" name="Group 179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4996" name="Group 180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997" name="Oval 18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998" name="Oval 18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4999" name="Group 18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5000" name="Oval 18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001" name="Oval 18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5002" name="Oval 186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003" name="Oval 187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004" name="Oval 188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5005" name="Oval 189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06" name="Oval 190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5007" name="Group 191"/>
          <p:cNvGrpSpPr>
            <a:grpSpLocks/>
          </p:cNvGrpSpPr>
          <p:nvPr/>
        </p:nvGrpSpPr>
        <p:grpSpPr bwMode="auto">
          <a:xfrm rot="1401958">
            <a:off x="6372225" y="5957888"/>
            <a:ext cx="503238" cy="1800225"/>
            <a:chOff x="3470" y="572"/>
            <a:chExt cx="317" cy="1134"/>
          </a:xfrm>
        </p:grpSpPr>
        <p:sp>
          <p:nvSpPr>
            <p:cNvPr id="35008" name="Arc 192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09" name="Oval 193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10" name="Oval 194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11" name="Oval 195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12" name="Oval 196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13" name="Oval 197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14" name="Oval 198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15" name="Oval 199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16" name="Oval 200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17" name="Oval 201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5018" name="Group 202"/>
          <p:cNvGrpSpPr>
            <a:grpSpLocks/>
          </p:cNvGrpSpPr>
          <p:nvPr/>
        </p:nvGrpSpPr>
        <p:grpSpPr bwMode="auto">
          <a:xfrm flipH="1">
            <a:off x="1692275" y="6453188"/>
            <a:ext cx="503238" cy="1800225"/>
            <a:chOff x="3470" y="572"/>
            <a:chExt cx="317" cy="1134"/>
          </a:xfrm>
        </p:grpSpPr>
        <p:sp>
          <p:nvSpPr>
            <p:cNvPr id="35019" name="Arc 203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0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20" name="Oval 204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21" name="Oval 205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22" name="Oval 206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23" name="Oval 207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24" name="Oval 208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25" name="Oval 209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26" name="Oval 210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27" name="Oval 211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28" name="Oval 212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5029" name="Group 213"/>
          <p:cNvGrpSpPr>
            <a:grpSpLocks/>
          </p:cNvGrpSpPr>
          <p:nvPr/>
        </p:nvGrpSpPr>
        <p:grpSpPr bwMode="auto">
          <a:xfrm rot="538637">
            <a:off x="7308850" y="5516563"/>
            <a:ext cx="815975" cy="2030412"/>
            <a:chOff x="4377" y="300"/>
            <a:chExt cx="514" cy="1279"/>
          </a:xfrm>
        </p:grpSpPr>
        <p:sp>
          <p:nvSpPr>
            <p:cNvPr id="35030" name="Arc 214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31" name="Oval 215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32" name="Oval 216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33" name="Oval 217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34" name="Oval 218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35" name="Oval 21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36" name="Oval 22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37" name="Oval 22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38" name="Oval 22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39" name="Oval 22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40" name="Oval 22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41" name="Oval 22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42" name="Oval 22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43" name="Oval 22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44" name="Oval 228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5045" name="AutoShape 229"/>
          <p:cNvSpPr>
            <a:spLocks noChangeArrowheads="1"/>
          </p:cNvSpPr>
          <p:nvPr/>
        </p:nvSpPr>
        <p:spPr bwMode="auto">
          <a:xfrm rot="-1619423">
            <a:off x="7091363" y="7051675"/>
            <a:ext cx="360362" cy="908050"/>
          </a:xfrm>
          <a:prstGeom prst="moon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5046" name="Group 230"/>
          <p:cNvGrpSpPr>
            <a:grpSpLocks/>
          </p:cNvGrpSpPr>
          <p:nvPr/>
        </p:nvGrpSpPr>
        <p:grpSpPr bwMode="auto">
          <a:xfrm rot="-4249260">
            <a:off x="731838" y="3994150"/>
            <a:ext cx="503238" cy="503237"/>
            <a:chOff x="295" y="3385"/>
            <a:chExt cx="408" cy="340"/>
          </a:xfrm>
        </p:grpSpPr>
        <p:grpSp>
          <p:nvGrpSpPr>
            <p:cNvPr id="35047" name="Group 231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5048" name="Group 23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5049" name="Oval 23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050" name="Oval 23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5051" name="Group 235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5052" name="Oval 2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053" name="Oval 2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5054" name="Oval 238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055" name="Oval 239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056" name="Oval 240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5057" name="Oval 24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058" name="Oval 242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4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49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4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49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5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50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8832 C 0.02205 -0.04624 0.03698 0.01295 0.09219 0.01203 C 0.17205 0.01203 0.17795 -0.18566 0.27327 -0.18613 C 0.35903 -0.18613 0.3132 -0.01364 0.39584 -0.01433 C 0.48212 -0.01433 0.43577 -0.13942 0.52795 -0.13942 C 0.61042 -0.13942 0.56459 -0.0548 0.6382 -0.0548 C 0.70903 -0.0548 0.67223 -0.11954 0.73664 -0.11954 C 0.77344 -0.11954 0.77605 -0.10196 0.77934 -0.08832 " pathEditMode="relative" rAng="0" ptsTypes="ffffffff">
                                      <p:cBhvr>
                                        <p:cTn id="26" dur="3000" fill="hold"/>
                                        <p:tgtEl>
                                          <p:spTgt spid="34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98" grpId="0"/>
      <p:bldP spid="3489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8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3B144-A60C-4685-97DF-FFC06DF0D75F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0CEA4-4F65-4150-BF47-EBC1C20CDA6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110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09FBFD-4293-43B5-86F6-7BCFAEAC7D48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F0CAA-E8BF-43C0-9086-507D4DFAE9D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83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67CF-64DF-4BD9-87C2-7464DFC048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083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B1972-8803-4C1A-89C1-F51B988234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896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10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FE1C-010E-468D-9C20-60EC120DD4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12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E59E4B-DA5B-781E-C64F-515A98226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EA08E25-A5FC-F1D4-30FB-C94D18CE2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683E61-2F1F-09F5-8E92-A4B9F13D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8A02F1-8FBE-8407-7D9F-6D1424D0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AD2D90-C51B-B09A-B9A3-E8EC9682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7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A5FBF3-3467-1CB6-1858-6D23CA12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FCCE1D-58C9-061D-FFFF-0CDB1B9F4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243E21-25A3-3E88-861E-F8F616AA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8BFDE1-5D3E-F8EC-C9C5-A4B5209E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F93968-70FE-4B80-00A3-78509099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26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7B339-F45E-ECEB-5B5E-7C40DE40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9B0AB4E-0F92-E627-93F2-AFCDF57B3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870614-9E12-DFBE-A2DA-470212FC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D897C7-341E-77D2-C889-F916A4A5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25DBD8-2BDF-D6EE-11FF-264EA398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53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A9C40-928A-B96B-9069-49A993AE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AD3247-C74F-BFD4-F81C-348939CE6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1B72A9-E0F7-ABD3-75F8-F1E687D57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C691F6-2260-E5A5-935D-2042FD4F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EAAEFA-55B1-E85C-7685-6BDAF2D7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C1CBE8-E99C-1FFC-6A75-B35CAB9F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19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05C20-02F9-3D71-885F-AF5C1569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957F98-BCC0-960A-2785-B5B95058E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8D4AFF-3E8F-E7AE-203A-A092CE42F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99E8998-1B23-88A9-0642-3F2B4A2CA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4ED3EE-6E13-F7F4-D6F7-70FA68C4A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49E0375-3B44-8831-3CDB-4B79B6E2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D5A320C-4A62-47B1-C486-8413BC6C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BAE7EA5-E8D0-9120-647D-33E0D9A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67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89B02B-51C8-4B1B-85EA-263CDC720F91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1F038-1AB7-4C40-A475-E5A84AD8611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2474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9896DD-E734-E2E7-E3C5-34155500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3A00047-2EEA-D7D3-78EC-A6358CF5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34998C-3DB9-DC05-C3B7-80417283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21F6805-9FE5-EBB5-2ACF-C49CF94E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28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1182E22-6E8E-C6F1-6033-E9D41677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E8A27ED-1CE2-05A2-2699-A67E301F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02A4FC-DC45-C54D-C957-459C80C2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40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CCBCB3-288A-9D8F-314C-6EAF90F7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13DB7A-2BBD-E06F-AEE6-CE5834CB0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C2B0422-9CFE-54B1-BCC7-B9269A10A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1BC4B07-0B67-E9B5-8AE5-41A7B9EE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A22A6C0-C665-5D07-EE0E-76547915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D309A10-19B3-6EA7-CB59-8A47B277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584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E9B60A-38F1-6C44-90EE-92B30D2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B796DD9-547D-E2F3-88F8-55A245039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BA9E03-8639-143E-767E-7AB4494E5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D0E79EE-51EE-B57E-E0BD-200F93AB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7976E3-45DA-FBDC-C85E-0C61A109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3D87B04-9EA7-38AB-7FC0-1BE189EF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301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ACDCF8-D491-CBDA-472F-D9BF9979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0AC39A1-2DFA-CA58-838B-426A4C43D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DB4A2B-2BD8-9F43-5758-B03A7FE3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52ECD7-A21A-C38B-E303-CBDC6803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AAF6BC-779F-064D-5D69-581D93A0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330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896DDEF-E355-3F4B-4ABD-F2E7AA09F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74F437-A519-84BD-FB11-42C59E730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4E72FE-56E4-6256-6316-9003672A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E09D29-12B4-D842-270F-EF966D0E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B36D14-B17C-A41D-69FA-2BBEA7FE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43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C57C1-DC7C-46A8-944B-87EEF996DE96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1803C-EBAC-4B5F-9D77-CA1257819F0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155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5B539-B4CF-49D4-8715-5D15552FB365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D6182-A424-4641-988E-3FEB16BFC6C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568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1E88D-291E-4FB0-B69E-8C0874C8E5F9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9EDFA-0054-4BD8-97FC-66A709061D0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740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025B1-003A-49BB-A47B-B11EEDAE5D0B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C92DF-A873-4307-AEB2-AEEF758D84A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277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19DCF-2E2F-46B2-B5FD-225E9FAA1737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54F52-0324-4BE5-AD03-04B00237C1C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743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A03E6-3DB0-42DF-ADC7-1077268F6928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AA482-7BDE-4B27-AC39-7167AE502A2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222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622A1-2D0A-4758-89A2-59D6F79C0301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FBEE-3002-497F-9AC5-7258C38CF55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76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A39BAA9-8AC4-440F-98B6-7B318F1A17EA}" type="datetimeFigureOut">
              <a:rPr lang="zh-TW" altLang="en-US"/>
              <a:pPr/>
              <a:t>2025/2/13</a:t>
            </a:fld>
            <a:endParaRPr lang="en-US" altLang="zh-TW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BADE3-D7C1-4038-BB60-09BEB38C867D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 rot="-23337491">
            <a:off x="8102600" y="1411288"/>
            <a:ext cx="412750" cy="414337"/>
            <a:chOff x="295" y="3385"/>
            <a:chExt cx="408" cy="340"/>
          </a:xfrm>
        </p:grpSpPr>
        <p:grpSp>
          <p:nvGrpSpPr>
            <p:cNvPr id="33800" name="Group 8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3801" name="Group 9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3802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03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3804" name="Group 12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3805" name="Oval 1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06" name="Oval 1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3807" name="Oval 15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08" name="Oval 16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09" name="Oval 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810" name="Oval 18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11" name="Oval 19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812" name="Group 20"/>
          <p:cNvGrpSpPr>
            <a:grpSpLocks/>
          </p:cNvGrpSpPr>
          <p:nvPr/>
        </p:nvGrpSpPr>
        <p:grpSpPr bwMode="auto">
          <a:xfrm rot="-24928072">
            <a:off x="4307682" y="6392069"/>
            <a:ext cx="412750" cy="414337"/>
            <a:chOff x="295" y="3385"/>
            <a:chExt cx="408" cy="340"/>
          </a:xfrm>
        </p:grpSpPr>
        <p:grpSp>
          <p:nvGrpSpPr>
            <p:cNvPr id="33813" name="Group 21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3814" name="Group 2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3815" name="Oval 2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16" name="Oval 2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3817" name="Group 25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3818" name="Oval 2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19" name="Oval 2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3820" name="Oval 28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1" name="Oval 29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22" name="Oval 30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823" name="Oval 3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24" name="Oval 32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825" name="Group 33"/>
          <p:cNvGrpSpPr>
            <a:grpSpLocks/>
          </p:cNvGrpSpPr>
          <p:nvPr/>
        </p:nvGrpSpPr>
        <p:grpSpPr bwMode="auto">
          <a:xfrm rot="-708557">
            <a:off x="2051050" y="6623050"/>
            <a:ext cx="503238" cy="468313"/>
            <a:chOff x="295" y="3385"/>
            <a:chExt cx="408" cy="340"/>
          </a:xfrm>
        </p:grpSpPr>
        <p:grpSp>
          <p:nvGrpSpPr>
            <p:cNvPr id="33826" name="Group 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3827" name="Group 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3828" name="Oval 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29" name="Oval 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3830" name="Group 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3831" name="Oval 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32" name="Oval 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3833" name="Oval 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4" name="Oval 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35" name="Oval 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836" name="Oval 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37" name="Oval 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838" name="Group 46"/>
          <p:cNvGrpSpPr>
            <a:grpSpLocks/>
          </p:cNvGrpSpPr>
          <p:nvPr/>
        </p:nvGrpSpPr>
        <p:grpSpPr bwMode="auto">
          <a:xfrm>
            <a:off x="203200" y="5957888"/>
            <a:ext cx="504825" cy="466725"/>
            <a:chOff x="295" y="3385"/>
            <a:chExt cx="408" cy="340"/>
          </a:xfrm>
        </p:grpSpPr>
        <p:grpSp>
          <p:nvGrpSpPr>
            <p:cNvPr id="33839" name="Group 4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3840" name="Group 4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3841" name="Oval 4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42" name="Oval 5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3843" name="Group 5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3844" name="Oval 5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45" name="Oval 5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3846" name="Oval 5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7" name="Oval 5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48" name="Oval 5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849" name="Oval 5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50" name="Oval 5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851" name="Group 59"/>
          <p:cNvGrpSpPr>
            <a:grpSpLocks/>
          </p:cNvGrpSpPr>
          <p:nvPr/>
        </p:nvGrpSpPr>
        <p:grpSpPr bwMode="auto">
          <a:xfrm rot="-2197408">
            <a:off x="8196263" y="5815013"/>
            <a:ext cx="511175" cy="322262"/>
            <a:chOff x="295" y="3385"/>
            <a:chExt cx="408" cy="340"/>
          </a:xfrm>
        </p:grpSpPr>
        <p:grpSp>
          <p:nvGrpSpPr>
            <p:cNvPr id="33852" name="Group 6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3853" name="Group 6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3854" name="Oval 6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55" name="Oval 6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3856" name="Group 6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3857" name="Oval 6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58" name="Oval 6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3859" name="Oval 6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0" name="Oval 6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61" name="Oval 6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862" name="Oval 7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63" name="Oval 7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864" name="Group 72"/>
          <p:cNvGrpSpPr>
            <a:grpSpLocks/>
          </p:cNvGrpSpPr>
          <p:nvPr/>
        </p:nvGrpSpPr>
        <p:grpSpPr bwMode="auto">
          <a:xfrm>
            <a:off x="6180138" y="6391275"/>
            <a:ext cx="576262" cy="466725"/>
            <a:chOff x="295" y="3385"/>
            <a:chExt cx="408" cy="340"/>
          </a:xfrm>
        </p:grpSpPr>
        <p:grpSp>
          <p:nvGrpSpPr>
            <p:cNvPr id="33865" name="Group 73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3866" name="Group 74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3867" name="Oval 7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68" name="Oval 7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3869" name="Group 77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3870" name="Oval 7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71" name="Oval 7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3872" name="Oval 80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3" name="Oval 81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74" name="Oval 8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875" name="Oval 83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6" name="Oval 8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877" name="Group 85"/>
          <p:cNvGrpSpPr>
            <a:grpSpLocks/>
          </p:cNvGrpSpPr>
          <p:nvPr/>
        </p:nvGrpSpPr>
        <p:grpSpPr bwMode="auto">
          <a:xfrm rot="-4249260">
            <a:off x="8459788" y="1341438"/>
            <a:ext cx="503237" cy="503237"/>
            <a:chOff x="295" y="3385"/>
            <a:chExt cx="408" cy="340"/>
          </a:xfrm>
        </p:grpSpPr>
        <p:grpSp>
          <p:nvGrpSpPr>
            <p:cNvPr id="33878" name="Group 8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3879" name="Group 8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3880" name="Oval 8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81" name="Oval 8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3882" name="Group 9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3883" name="Oval 9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884" name="Oval 9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3885" name="Oval 9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6" name="Oval 9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887" name="Oval 9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888" name="Oval 9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89" name="Oval 9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38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38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338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338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rgbClr val="FF006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rgbClr val="FF006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51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3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anchor="ctr" anchorCtr="0"/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DEE78F2-9163-474C-9460-05664D4B80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D8AFB9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DE6C36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DE6C36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D5C2558-5932-211E-8D56-AD78EEFA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58A1C5-43DF-1CE0-2915-A5D4F4D8D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9A3B22-F780-6BEA-D9CF-975A266F7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FC77-FD42-43F9-8204-B22DD86AC158}" type="datetimeFigureOut">
              <a:rPr lang="zh-TW" altLang="en-US" smtClean="0"/>
              <a:t>2025/2/13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E94C0A-1CF1-3B82-0D7B-6EB36459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35131C-AB4E-55DB-B9E0-4FBDEBE00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EB27-D552-4760-9050-0153C65F2C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86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39552" y="135732"/>
            <a:ext cx="7772400" cy="2520950"/>
          </a:xfrm>
        </p:spPr>
        <p:txBody>
          <a:bodyPr/>
          <a:lstStyle/>
          <a:p>
            <a:r>
              <a:rPr lang="en-US" altLang="zh-TW" sz="4800" b="1" dirty="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</a:rPr>
              <a:t>Welcome to Amy’s English Garden </a:t>
            </a:r>
            <a:br>
              <a:rPr lang="en-US" altLang="zh-TW">
                <a:solidFill>
                  <a:srgbClr val="990099"/>
                </a:solidFill>
                <a:latin typeface="Cataneo BT" pitchFamily="66" charset="0"/>
                <a:ea typeface="文鼎中特廣告體" pitchFamily="34" charset="-120"/>
              </a:rPr>
            </a:br>
            <a:r>
              <a:rPr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六年級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英語教學計畫簡介</a:t>
            </a:r>
            <a:endParaRPr lang="zh-TW" altLang="en-US" dirty="0">
              <a:ea typeface="王漢宗特圓體繁" pitchFamily="18" charset="-120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875566"/>
            <a:ext cx="6985396" cy="1752600"/>
          </a:xfrm>
        </p:spPr>
        <p:txBody>
          <a:bodyPr/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+mj-cs"/>
              </a:rPr>
              <a:t>授課老師</a:t>
            </a:r>
            <a:r>
              <a:rPr lang="zh-TW" altLang="en-US" sz="4400">
                <a:latin typeface="標楷體" pitchFamily="65" charset="-120"/>
                <a:ea typeface="標楷體" pitchFamily="65" charset="-120"/>
                <a:cs typeface="+mj-cs"/>
              </a:rPr>
              <a:t>： 蔡慧美</a:t>
            </a:r>
            <a:endParaRPr lang="en-US" altLang="zh-TW" sz="4400">
              <a:latin typeface="標楷體" pitchFamily="65" charset="-120"/>
              <a:ea typeface="標楷體" pitchFamily="65" charset="-120"/>
              <a:cs typeface="+mj-cs"/>
            </a:endParaRPr>
          </a:p>
          <a:p>
            <a:r>
              <a:rPr lang="zh-TW" altLang="en-US">
                <a:latin typeface="Lucida Handwriting" pitchFamily="66" charset="0"/>
                <a:ea typeface="王漢宗特黑體繁" pitchFamily="2" charset="-120"/>
              </a:rPr>
              <a:t>                         </a:t>
            </a:r>
            <a:r>
              <a:rPr lang="en-US" altLang="zh-TW">
                <a:latin typeface="Lucida Handwriting" pitchFamily="66" charset="0"/>
                <a:ea typeface="王漢宗特黑體繁" pitchFamily="2" charset="-120"/>
              </a:rPr>
              <a:t>Amy </a:t>
            </a:r>
            <a:r>
              <a:rPr lang="en-US" altLang="zh-TW" dirty="0">
                <a:latin typeface="Lucida Handwriting" pitchFamily="66" charset="0"/>
                <a:ea typeface="王漢宗特黑體繁" pitchFamily="2" charset="-120"/>
              </a:rPr>
              <a:t>Tsai</a:t>
            </a:r>
          </a:p>
          <a:p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+mj-cs"/>
              </a:rPr>
              <a:t>報告日期</a:t>
            </a:r>
            <a:r>
              <a:rPr lang="zh-TW" altLang="en-US">
                <a:latin typeface="Lucida Handwriting" pitchFamily="66" charset="0"/>
                <a:ea typeface="王漢宗特黑體繁" pitchFamily="2" charset="-120"/>
              </a:rPr>
              <a:t>：</a:t>
            </a:r>
            <a:r>
              <a:rPr lang="en-US" altLang="zh-TW" b="1">
                <a:latin typeface="Lucida Handwriting" pitchFamily="66" charset="0"/>
                <a:ea typeface="王漢宗特黑體繁" pitchFamily="2" charset="-120"/>
              </a:rPr>
              <a:t>114.2.15</a:t>
            </a:r>
            <a:endParaRPr lang="en-US" altLang="zh-TW" b="1" dirty="0">
              <a:latin typeface="Lucida Handwriting" pitchFamily="66" charset="0"/>
              <a:ea typeface="王漢宗特黑體繁" pitchFamily="2" charset="-120"/>
            </a:endParaRPr>
          </a:p>
        </p:txBody>
      </p:sp>
      <p:pic>
        <p:nvPicPr>
          <p:cNvPr id="6159" name="Picture 15" descr="thbtslogo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83" y="4797152"/>
            <a:ext cx="2493962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6B3721-AA8C-49BA-B14D-01934433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25963"/>
          </a:xfrm>
        </p:spPr>
        <p:txBody>
          <a:bodyPr/>
          <a:lstStyle/>
          <a:p>
            <a:r>
              <a:rPr lang="en-US" altLang="zh-TW"/>
              <a:t>https://youtu.be/4p9WXKqIvYk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66AE362-7A1D-42B8-91F6-5A95A0F6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" y="1799777"/>
            <a:ext cx="8820150" cy="485775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954C5AB-D49B-449D-83EE-4FDD8FB51744}"/>
              </a:ext>
            </a:extLst>
          </p:cNvPr>
          <p:cNvSpPr/>
          <p:nvPr/>
        </p:nvSpPr>
        <p:spPr>
          <a:xfrm>
            <a:off x="491740" y="1170793"/>
            <a:ext cx="8820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2800" b="1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You Tube </a:t>
            </a:r>
            <a:r>
              <a:rPr lang="zh-TW" altLang="en-US" sz="2800" b="1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網站上輸入</a:t>
            </a:r>
            <a:r>
              <a:rPr lang="en-US" altLang="zh-TW" sz="2800" b="1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Frog and Toad Are Friends</a:t>
            </a:r>
            <a:endParaRPr lang="en-US" altLang="zh-TW" sz="2800" b="1" kern="0">
              <a:solidFill>
                <a:srgbClr val="CC3300"/>
              </a:solidFill>
              <a:latin typeface="Arial"/>
              <a:ea typeface="新細明體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US" altLang="zh-TW" sz="2800" kern="0" dirty="0">
              <a:solidFill>
                <a:srgbClr val="000000"/>
              </a:solidFill>
              <a:latin typeface="Arial"/>
              <a:ea typeface="王漢宗特圓體繁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555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09170" y="3367253"/>
            <a:ext cx="9144000" cy="331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英語練習簿</a:t>
            </a:r>
            <a:r>
              <a:rPr lang="en-US" altLang="zh-TW" sz="3200" b="1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3</a:t>
            </a: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本</a:t>
            </a:r>
            <a:endParaRPr lang="en-US" altLang="zh-TW" sz="3200" kern="0" dirty="0">
              <a:solidFill>
                <a:srgbClr val="000000"/>
              </a:solidFill>
              <a:latin typeface="Arial"/>
              <a:ea typeface="王漢宗特圓體繁" pitchFamily="18" charset="-12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 (</a:t>
            </a: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塗</a:t>
            </a:r>
            <a:r>
              <a:rPr lang="zh-TW" altLang="en-US" sz="3200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ㄚ</a:t>
            </a: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) </a:t>
            </a:r>
            <a:r>
              <a:rPr lang="en-US" altLang="zh-TW" sz="3200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A</a:t>
            </a:r>
            <a:r>
              <a:rPr lang="zh-TW" altLang="en-US" sz="3200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本</a:t>
            </a:r>
            <a:r>
              <a:rPr lang="en-US" altLang="zh-TW" sz="3200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:</a:t>
            </a:r>
            <a:r>
              <a:rPr lang="zh-TW" altLang="en-US" sz="3200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上課</a:t>
            </a: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筆記</a:t>
            </a: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+</a:t>
            </a: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創意活動                            </a:t>
            </a:r>
            <a:endParaRPr lang="zh-TW" altLang="en-US" sz="3600" b="1" kern="0" dirty="0">
              <a:solidFill>
                <a:srgbClr val="000000"/>
              </a:solidFill>
              <a:latin typeface="Arial"/>
              <a:ea typeface="王漢宗特圓體繁" pitchFamily="18" charset="-12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zh-TW" altLang="en-US" sz="3200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    </a:t>
            </a: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(</a:t>
            </a: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紫牛</a:t>
            </a: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) H</a:t>
            </a: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本</a:t>
            </a: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:</a:t>
            </a: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回家作業 </a:t>
            </a:r>
            <a:endParaRPr lang="en-US" altLang="zh-TW" sz="3200" kern="0">
              <a:solidFill>
                <a:srgbClr val="000000"/>
              </a:solidFill>
              <a:latin typeface="Arial"/>
              <a:ea typeface="王漢宗特圓體繁" pitchFamily="18" charset="-12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    </a:t>
            </a: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(</a:t>
            </a: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紫牛</a:t>
            </a: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) Q</a:t>
            </a: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本</a:t>
            </a: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(Quiz):</a:t>
            </a:r>
            <a:r>
              <a:rPr lang="zh-TW" altLang="en-US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隨堂小考 </a:t>
            </a:r>
            <a:endParaRPr lang="en-US" altLang="zh-TW" sz="2800" kern="0" dirty="0">
              <a:solidFill>
                <a:srgbClr val="000000"/>
              </a:solidFill>
              <a:latin typeface="Arial"/>
              <a:ea typeface="王漢宗特圓體繁" pitchFamily="18" charset="-12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zh-TW" altLang="en-US" sz="2800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 </a:t>
            </a:r>
            <a:r>
              <a:rPr lang="zh-TW" altLang="en-US" sz="4000" b="1" kern="0" dirty="0">
                <a:solidFill>
                  <a:srgbClr val="C00000"/>
                </a:solidFill>
                <a:latin typeface="Arial"/>
                <a:ea typeface="王漢宗特圓體繁" pitchFamily="18" charset="-120"/>
                <a:sym typeface="Wingdings"/>
              </a:rPr>
              <a:t></a:t>
            </a:r>
            <a:r>
              <a:rPr lang="zh-TW" altLang="en-US" sz="3200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上課請帶</a:t>
            </a: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(</a:t>
            </a:r>
            <a:r>
              <a:rPr lang="en-US" altLang="zh-TW" sz="3200" b="1" i="1" kern="0">
                <a:solidFill>
                  <a:srgbClr val="BBE0E3">
                    <a:lumMod val="50000"/>
                  </a:srgb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_________</a:t>
            </a:r>
            <a:r>
              <a:rPr lang="zh-TW" altLang="en-US" sz="3200" b="1" i="1" kern="0">
                <a:solidFill>
                  <a:srgbClr val="BBE0E3">
                    <a:lumMod val="50000"/>
                  </a:srgb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 </a:t>
            </a:r>
            <a:r>
              <a:rPr lang="en-US" altLang="zh-TW" sz="32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+Here We Go</a:t>
            </a:r>
            <a:r>
              <a:rPr lang="en-US" altLang="zh-TW" sz="3200" b="1" i="1" kern="0">
                <a:solidFill>
                  <a:srgbClr val="BBE0E3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+ Frog and Toad+AHQ</a:t>
            </a:r>
            <a:r>
              <a:rPr lang="zh-TW" altLang="en-US" sz="3200" b="1" i="1" kern="0">
                <a:solidFill>
                  <a:srgbClr val="BBE0E3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本</a:t>
            </a:r>
            <a:r>
              <a:rPr lang="en-US" altLang="zh-TW" sz="3200" b="1" i="1" kern="0" dirty="0">
                <a:solidFill>
                  <a:srgbClr val="808080">
                    <a:lumMod val="25000"/>
                  </a:srgbClr>
                </a:solidFill>
                <a:latin typeface="Arial"/>
                <a:ea typeface="王漢宗特圓體繁" pitchFamily="18" charset="-120"/>
              </a:rPr>
              <a:t>) </a:t>
            </a:r>
            <a:r>
              <a:rPr lang="zh-TW" altLang="en-US" sz="2800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，請幫孩子</a:t>
            </a:r>
            <a:r>
              <a:rPr lang="zh-TW" altLang="en-US" sz="28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確認書本簿本封面</a:t>
            </a:r>
            <a:r>
              <a:rPr lang="zh-TW" altLang="en-US" sz="2800" kern="0" dirty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已寫上</a:t>
            </a:r>
            <a:r>
              <a:rPr lang="zh-TW" altLang="en-US" sz="2800" b="1" kern="0" dirty="0">
                <a:solidFill>
                  <a:srgbClr val="C00000"/>
                </a:solidFill>
                <a:latin typeface="文鼎新粗黑" panose="020B0609010101010101" pitchFamily="49" charset="-120"/>
                <a:ea typeface="文鼎新粗黑" panose="020B0609010101010101" pitchFamily="49" charset="-120"/>
              </a:rPr>
              <a:t>班級、座號和中英文姓名</a:t>
            </a:r>
            <a:r>
              <a:rPr lang="zh-TW" altLang="en-US" sz="2800" kern="0">
                <a:solidFill>
                  <a:srgbClr val="000000"/>
                </a:solidFill>
                <a:latin typeface="Arial"/>
                <a:ea typeface="王漢宗特圓體繁" pitchFamily="18" charset="-120"/>
              </a:rPr>
              <a:t>以免遺失。</a:t>
            </a:r>
            <a:endParaRPr lang="en-US" altLang="zh-TW" kern="0" dirty="0">
              <a:solidFill>
                <a:srgbClr val="000000"/>
              </a:solidFill>
              <a:latin typeface="Arial"/>
              <a:ea typeface="王漢宗特圓體繁" pitchFamily="18" charset="-12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1898075" y="73416"/>
            <a:ext cx="1695450" cy="1629714"/>
          </a:xfrm>
          <a:prstGeom prst="wedgeRoundRect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i="1"/>
              <a:t>FROG</a:t>
            </a:r>
          </a:p>
          <a:p>
            <a:pPr algn="ctr"/>
            <a:r>
              <a:rPr lang="en-US" altLang="zh-TW" sz="2800" b="1" i="1"/>
              <a:t>AND TOAD</a:t>
            </a:r>
            <a:endParaRPr lang="zh-TW" altLang="en-US" sz="2800" b="1" i="1" dirty="0"/>
          </a:p>
        </p:txBody>
      </p:sp>
      <p:sp>
        <p:nvSpPr>
          <p:cNvPr id="13" name="圓角矩形圖說文字 12"/>
          <p:cNvSpPr/>
          <p:nvPr/>
        </p:nvSpPr>
        <p:spPr>
          <a:xfrm>
            <a:off x="3706746" y="161160"/>
            <a:ext cx="1512168" cy="432048"/>
          </a:xfrm>
          <a:prstGeom prst="wedgeRoundRect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A</a:t>
            </a:r>
            <a:r>
              <a:rPr lang="zh-TW" altLang="en-US" sz="2800" b="1" dirty="0"/>
              <a:t>本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5545868" y="184525"/>
            <a:ext cx="1380832" cy="432048"/>
          </a:xfrm>
          <a:prstGeom prst="wedgeRoundRect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/>
              <a:t>H</a:t>
            </a:r>
            <a:r>
              <a:rPr lang="zh-TW" altLang="en-US" sz="2800" b="1"/>
              <a:t>本</a:t>
            </a:r>
            <a:endParaRPr lang="zh-TW" altLang="en-US" sz="2800" b="1" dirty="0"/>
          </a:p>
        </p:txBody>
      </p:sp>
      <p:sp>
        <p:nvSpPr>
          <p:cNvPr id="16" name="圓角矩形圖說文字 15"/>
          <p:cNvSpPr/>
          <p:nvPr/>
        </p:nvSpPr>
        <p:spPr>
          <a:xfrm>
            <a:off x="2217530" y="5326884"/>
            <a:ext cx="1533447" cy="432048"/>
          </a:xfrm>
          <a:prstGeom prst="wedgeRoundRect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聯絡簿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8FC970F-D333-456C-9DDD-5FF53DDBE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11" y="749405"/>
            <a:ext cx="1877731" cy="249957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9AD4E49-7891-491E-8741-8604592D2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742" y="782648"/>
            <a:ext cx="1877731" cy="249957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9471298-D037-47C0-A315-D36313FCA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70" y="803055"/>
            <a:ext cx="1737511" cy="2286198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145504" y="59104"/>
            <a:ext cx="1695450" cy="780248"/>
          </a:xfrm>
          <a:prstGeom prst="wedgeRoundRect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i="1"/>
              <a:t>HERE WE GO</a:t>
            </a:r>
            <a:endParaRPr lang="zh-TW" altLang="en-US" sz="2800" b="1" i="1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47E9A0E-CA34-4E7F-97FC-069BD1DE33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26" t="18334" r="19761"/>
          <a:stretch/>
        </p:blipFill>
        <p:spPr>
          <a:xfrm>
            <a:off x="2196908" y="1531116"/>
            <a:ext cx="1153723" cy="153670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7D17754-8712-4F8C-83BA-348AB1F00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369" y="824721"/>
            <a:ext cx="1877731" cy="2499577"/>
          </a:xfrm>
          <a:prstGeom prst="rect">
            <a:avLst/>
          </a:prstGeom>
        </p:spPr>
      </p:pic>
      <p:sp>
        <p:nvSpPr>
          <p:cNvPr id="19" name="圓角矩形圖說文字 14">
            <a:extLst>
              <a:ext uri="{FF2B5EF4-FFF2-40B4-BE49-F238E27FC236}">
                <a16:creationId xmlns:a16="http://schemas.microsoft.com/office/drawing/2014/main" id="{B3E87515-E5BE-4091-9B65-F83A728E8AFE}"/>
              </a:ext>
            </a:extLst>
          </p:cNvPr>
          <p:cNvSpPr/>
          <p:nvPr/>
        </p:nvSpPr>
        <p:spPr>
          <a:xfrm>
            <a:off x="7350136" y="187509"/>
            <a:ext cx="1380832" cy="432048"/>
          </a:xfrm>
          <a:prstGeom prst="wedgeRoundRect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/>
              <a:t>Q</a:t>
            </a:r>
            <a:r>
              <a:rPr lang="zh-TW" altLang="en-US" sz="2800" b="1"/>
              <a:t>本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60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DFC76-425A-4648-B898-0E9F83CC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8720"/>
            <a:ext cx="8892480" cy="5832648"/>
          </a:xfrm>
        </p:spPr>
        <p:txBody>
          <a:bodyPr/>
          <a:lstStyle/>
          <a:p>
            <a:pPr algn="l"/>
            <a:r>
              <a:rPr lang="zh-TW" altLang="en-US" sz="6000" b="1">
                <a:solidFill>
                  <a:srgbClr val="00B050"/>
                </a:solidFill>
                <a:latin typeface="華康POP1體W5(P)"/>
                <a:ea typeface="王漢宗特圓體繁" pitchFamily="18" charset="-120"/>
              </a:rPr>
              <a:t>教科書遺失</a:t>
            </a:r>
            <a:br>
              <a:rPr lang="en-US" altLang="zh-TW" b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若有遺失</a:t>
            </a: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~</a:t>
            </a:r>
            <a:b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</a:b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1.</a:t>
            </a:r>
            <a:r>
              <a:rPr lang="zh-TW" altLang="en-US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請上</a:t>
            </a: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【</a:t>
            </a:r>
            <a:r>
              <a:rPr lang="zh-TW" altLang="en-US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市大附小</a:t>
            </a: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】</a:t>
            </a:r>
            <a:r>
              <a:rPr lang="zh-TW" altLang="en-US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網站</a:t>
            </a:r>
            <a:b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</a:b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2.</a:t>
            </a:r>
            <a:r>
              <a:rPr lang="zh-TW" altLang="en-US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點選</a:t>
            </a: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【</a:t>
            </a:r>
            <a:r>
              <a:rPr lang="zh-TW" altLang="en-US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學生專區</a:t>
            </a: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】 </a:t>
            </a:r>
            <a:b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</a:b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3.</a:t>
            </a:r>
            <a:r>
              <a:rPr lang="zh-TW" altLang="en-US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看到</a:t>
            </a: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【</a:t>
            </a:r>
            <a:r>
              <a:rPr lang="zh-TW" altLang="en-US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教科書選用一覽表</a:t>
            </a: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】</a:t>
            </a:r>
            <a:b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</a:br>
            <a:r>
              <a:rPr lang="en-US" altLang="zh-TW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4.</a:t>
            </a:r>
            <a:r>
              <a:rPr lang="zh-TW" altLang="en-US" sz="3200">
                <a:solidFill>
                  <a:srgbClr val="000000"/>
                </a:solidFill>
                <a:latin typeface="Arial"/>
                <a:ea typeface="王漢宗特圓體繁" pitchFamily="18" charset="-120"/>
                <a:cs typeface="+mn-cs"/>
              </a:rPr>
              <a:t>表欄下方會有各個書店或經銷門市聯絡電話與地址。</a:t>
            </a:r>
            <a:br>
              <a:rPr lang="zh-TW" altLang="en-US">
                <a:solidFill>
                  <a:srgbClr val="333333"/>
                </a:solidFill>
                <a:latin typeface="Open Sans"/>
              </a:rPr>
            </a:b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5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150BF36-C881-4B31-B261-9BBBF1ACA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9"/>
            <a:ext cx="9204906" cy="5666657"/>
          </a:xfrm>
        </p:spPr>
      </p:pic>
      <p:sp>
        <p:nvSpPr>
          <p:cNvPr id="6" name="箭號: 向下 5">
            <a:extLst>
              <a:ext uri="{FF2B5EF4-FFF2-40B4-BE49-F238E27FC236}">
                <a16:creationId xmlns:a16="http://schemas.microsoft.com/office/drawing/2014/main" id="{081702E2-E6E5-4BF1-A216-721F22D750F3}"/>
              </a:ext>
            </a:extLst>
          </p:cNvPr>
          <p:cNvSpPr/>
          <p:nvPr/>
        </p:nvSpPr>
        <p:spPr>
          <a:xfrm>
            <a:off x="2267744" y="0"/>
            <a:ext cx="504056" cy="10527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895F290-1B98-463D-BF7D-A92908E6D21C}"/>
              </a:ext>
            </a:extLst>
          </p:cNvPr>
          <p:cNvSpPr/>
          <p:nvPr/>
        </p:nvSpPr>
        <p:spPr>
          <a:xfrm>
            <a:off x="1637928" y="-261934"/>
            <a:ext cx="2267744" cy="7386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/>
              <a:t>學生專區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E4BE0C7-C69C-4CDA-94AC-69591940DBB4}"/>
              </a:ext>
            </a:extLst>
          </p:cNvPr>
          <p:cNvSpPr/>
          <p:nvPr/>
        </p:nvSpPr>
        <p:spPr>
          <a:xfrm>
            <a:off x="2123728" y="2060848"/>
            <a:ext cx="5184576" cy="53583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/>
              <a:t>教科書選用一覽表</a:t>
            </a:r>
          </a:p>
        </p:txBody>
      </p:sp>
    </p:spTree>
    <p:extLst>
      <p:ext uri="{BB962C8B-B14F-4D97-AF65-F5344CB8AC3E}">
        <p14:creationId xmlns:p14="http://schemas.microsoft.com/office/powerpoint/2010/main" val="423754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9A012DB-C8F2-4454-9343-B65842DEE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1"/>
          <a:stretch/>
        </p:blipFill>
        <p:spPr>
          <a:xfrm>
            <a:off x="0" y="-5003"/>
            <a:ext cx="9144000" cy="6863003"/>
          </a:xfr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31C1325F-C295-49EB-B54D-4FB857A67AB7}"/>
              </a:ext>
            </a:extLst>
          </p:cNvPr>
          <p:cNvCxnSpPr/>
          <p:nvPr/>
        </p:nvCxnSpPr>
        <p:spPr>
          <a:xfrm>
            <a:off x="179512" y="836712"/>
            <a:ext cx="89644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F36315D3-D20D-41F6-AFBA-F1DB83967AFB}"/>
              </a:ext>
            </a:extLst>
          </p:cNvPr>
          <p:cNvCxnSpPr/>
          <p:nvPr/>
        </p:nvCxnSpPr>
        <p:spPr>
          <a:xfrm>
            <a:off x="179512" y="2924944"/>
            <a:ext cx="29523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心形 10">
            <a:extLst>
              <a:ext uri="{FF2B5EF4-FFF2-40B4-BE49-F238E27FC236}">
                <a16:creationId xmlns:a16="http://schemas.microsoft.com/office/drawing/2014/main" id="{37D22E57-ABE7-45F4-B4B9-8DAD87CBB2FD}"/>
              </a:ext>
            </a:extLst>
          </p:cNvPr>
          <p:cNvSpPr/>
          <p:nvPr/>
        </p:nvSpPr>
        <p:spPr>
          <a:xfrm>
            <a:off x="0" y="341026"/>
            <a:ext cx="427180" cy="482028"/>
          </a:xfrm>
          <a:prstGeom prst="heart">
            <a:avLst/>
          </a:prstGeom>
          <a:solidFill>
            <a:srgbClr val="73A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心形 11">
            <a:extLst>
              <a:ext uri="{FF2B5EF4-FFF2-40B4-BE49-F238E27FC236}">
                <a16:creationId xmlns:a16="http://schemas.microsoft.com/office/drawing/2014/main" id="{13CA3927-3009-4A13-BEBA-06CBA741A792}"/>
              </a:ext>
            </a:extLst>
          </p:cNvPr>
          <p:cNvSpPr/>
          <p:nvPr/>
        </p:nvSpPr>
        <p:spPr>
          <a:xfrm>
            <a:off x="0" y="3098002"/>
            <a:ext cx="427180" cy="482034"/>
          </a:xfrm>
          <a:prstGeom prst="heart">
            <a:avLst/>
          </a:prstGeom>
          <a:solidFill>
            <a:srgbClr val="73A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D974D000-3142-471E-B0A4-96D82B8A10D8}"/>
              </a:ext>
            </a:extLst>
          </p:cNvPr>
          <p:cNvSpPr/>
          <p:nvPr/>
        </p:nvSpPr>
        <p:spPr>
          <a:xfrm>
            <a:off x="2915816" y="260648"/>
            <a:ext cx="864096" cy="562405"/>
          </a:xfrm>
          <a:prstGeom prst="rightArrow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6DA506FC-FB70-45DE-BEE0-842BA5241984}"/>
              </a:ext>
            </a:extLst>
          </p:cNvPr>
          <p:cNvSpPr/>
          <p:nvPr/>
        </p:nvSpPr>
        <p:spPr>
          <a:xfrm>
            <a:off x="7092280" y="267477"/>
            <a:ext cx="864096" cy="562405"/>
          </a:xfrm>
          <a:prstGeom prst="rightArrow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D534A59B-E667-41C4-A108-4C07298C3A3D}"/>
              </a:ext>
            </a:extLst>
          </p:cNvPr>
          <p:cNvSpPr/>
          <p:nvPr/>
        </p:nvSpPr>
        <p:spPr>
          <a:xfrm>
            <a:off x="2906012" y="2890714"/>
            <a:ext cx="1089924" cy="562405"/>
          </a:xfrm>
          <a:prstGeom prst="rightArrow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69E485D5-4583-4F1B-A0AD-A076EE0FB57E}"/>
              </a:ext>
            </a:extLst>
          </p:cNvPr>
          <p:cNvSpPr/>
          <p:nvPr/>
        </p:nvSpPr>
        <p:spPr>
          <a:xfrm>
            <a:off x="7020272" y="2776614"/>
            <a:ext cx="936104" cy="562405"/>
          </a:xfrm>
          <a:prstGeom prst="rightArrow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3F513EA6-066F-4D5D-84C6-A2E91B832AEF}"/>
              </a:ext>
            </a:extLst>
          </p:cNvPr>
          <p:cNvSpPr/>
          <p:nvPr/>
        </p:nvSpPr>
        <p:spPr>
          <a:xfrm>
            <a:off x="55678" y="324491"/>
            <a:ext cx="8964488" cy="29643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Here We Go 8: </a:t>
            </a:r>
          </a:p>
          <a:p>
            <a:pPr algn="ctr"/>
            <a:r>
              <a:rPr lang="zh-TW" altLang="en-US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合翔圖書</a:t>
            </a:r>
            <a:endParaRPr lang="en-US" altLang="zh-TW" sz="4000" b="1">
              <a:solidFill>
                <a:srgbClr val="FFFF00"/>
              </a:solidFill>
              <a:latin typeface="Arial"/>
              <a:ea typeface="王漢宗特圓體繁" pitchFamily="18" charset="-120"/>
            </a:endParaRPr>
          </a:p>
          <a:p>
            <a:pPr algn="ctr"/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(</a:t>
            </a:r>
            <a:r>
              <a:rPr lang="zh-TW" altLang="en-US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台北市萬華區德昌街</a:t>
            </a:r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200</a:t>
            </a:r>
            <a:r>
              <a:rPr lang="zh-TW" altLang="en-US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號</a:t>
            </a:r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)</a:t>
            </a:r>
          </a:p>
          <a:p>
            <a:pPr algn="ctr"/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2304-9826</a:t>
            </a:r>
            <a:endParaRPr lang="zh-TW" altLang="en-US" sz="4000" b="1">
              <a:solidFill>
                <a:srgbClr val="FFFF00"/>
              </a:solidFill>
              <a:latin typeface="Arial"/>
              <a:ea typeface="王漢宗特圓體繁" pitchFamily="18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E353C9A8-0C2A-4156-A24D-35FE95BE8A95}"/>
              </a:ext>
            </a:extLst>
          </p:cNvPr>
          <p:cNvSpPr/>
          <p:nvPr/>
        </p:nvSpPr>
        <p:spPr>
          <a:xfrm>
            <a:off x="27944" y="3487349"/>
            <a:ext cx="8964488" cy="29643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Frog and Toad are Friends </a:t>
            </a:r>
          </a:p>
          <a:p>
            <a:pPr algn="ctr"/>
            <a:r>
              <a:rPr lang="zh-TW" altLang="en-US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麥克書局</a:t>
            </a:r>
            <a:endParaRPr lang="en-US" altLang="zh-TW" sz="4000" b="1">
              <a:solidFill>
                <a:srgbClr val="FFFF00"/>
              </a:solidFill>
              <a:latin typeface="Arial"/>
              <a:ea typeface="王漢宗特圓體繁" pitchFamily="18" charset="-120"/>
            </a:endParaRPr>
          </a:p>
          <a:p>
            <a:pPr algn="ctr"/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(</a:t>
            </a:r>
            <a:r>
              <a:rPr lang="zh-TW" altLang="en-US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台北市內湖區瑞光路</a:t>
            </a:r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513</a:t>
            </a:r>
            <a:r>
              <a:rPr lang="zh-TW" altLang="en-US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巷</a:t>
            </a:r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31</a:t>
            </a:r>
            <a:r>
              <a:rPr lang="zh-TW" altLang="en-US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號</a:t>
            </a:r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6</a:t>
            </a:r>
            <a:r>
              <a:rPr lang="zh-TW" altLang="en-US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樓</a:t>
            </a:r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)</a:t>
            </a:r>
          </a:p>
          <a:p>
            <a:pPr algn="ctr"/>
            <a:r>
              <a:rPr lang="en-US" altLang="zh-TW" sz="4000" b="1">
                <a:solidFill>
                  <a:srgbClr val="FFFF00"/>
                </a:solidFill>
                <a:latin typeface="Arial"/>
                <a:ea typeface="王漢宗特圓體繁" pitchFamily="18" charset="-120"/>
              </a:rPr>
              <a:t>8751-1766</a:t>
            </a:r>
            <a:endParaRPr lang="zh-TW" altLang="en-US" sz="4000" b="1">
              <a:solidFill>
                <a:srgbClr val="FFFF00"/>
              </a:solidFill>
              <a:latin typeface="Arial"/>
              <a:ea typeface="王漢宗特圓體繁" pitchFamily="18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10DCC65-71FB-468F-8D2E-884AF6427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5"/>
          <a:stretch/>
        </p:blipFill>
        <p:spPr>
          <a:xfrm>
            <a:off x="7406708" y="681496"/>
            <a:ext cx="1737292" cy="228708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62AA466-876D-4EE2-8938-996116A5D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521" y="5569495"/>
            <a:ext cx="2405479" cy="134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73F95C8-A4C6-27AD-A91C-B0A5858A829D}"/>
              </a:ext>
            </a:extLst>
          </p:cNvPr>
          <p:cNvSpPr txBox="1"/>
          <p:nvPr/>
        </p:nvSpPr>
        <p:spPr>
          <a:xfrm>
            <a:off x="0" y="857250"/>
            <a:ext cx="9001125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281"/>
              </a:spcBef>
              <a:spcAft>
                <a:spcPts val="563"/>
              </a:spcAft>
            </a:pPr>
            <a:r>
              <a:rPr kumimoji="0" lang="zh-TW" altLang="en-US" sz="2700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臺北酷課雲「</a:t>
            </a:r>
            <a:r>
              <a:rPr kumimoji="0" lang="en-US" altLang="zh-TW" sz="2700" b="1" dirty="0" err="1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CooC</a:t>
            </a:r>
            <a:r>
              <a:rPr kumimoji="0" lang="en-US" altLang="zh-TW" sz="2700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+</a:t>
            </a:r>
            <a:r>
              <a:rPr kumimoji="0" lang="zh-TW" altLang="en-US" sz="2700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影音串流學習平臺」新增「大家說 英語」影音教材一案，敬請親師生善加利用</a:t>
            </a:r>
          </a:p>
          <a:p>
            <a:pPr defTabSz="685800" fontAlgn="auto">
              <a:spcBef>
                <a:spcPts val="0"/>
              </a:spcBef>
              <a:spcAft>
                <a:spcPts val="563"/>
              </a:spcAft>
            </a:pPr>
            <a:r>
              <a:rPr kumimoji="0" lang="zh-TW" altLang="en-US" b="1" dirty="0">
                <a:solidFill>
                  <a:srgbClr val="656769"/>
                </a:solidFill>
                <a:latin typeface="Open Sans" panose="020F0502020204030204" pitchFamily="34" charset="0"/>
              </a:rPr>
              <a:t>發布者：</a:t>
            </a:r>
          </a:p>
          <a:p>
            <a:pPr defTabSz="685800" fontAlgn="auto">
              <a:spcBef>
                <a:spcPts val="0"/>
              </a:spcBef>
              <a:spcAft>
                <a:spcPts val="563"/>
              </a:spcAft>
            </a:pPr>
            <a:r>
              <a:rPr kumimoji="0" lang="zh-TW" altLang="en-US" b="1" dirty="0">
                <a:solidFill>
                  <a:srgbClr val="656769"/>
                </a:solidFill>
                <a:latin typeface="Open Sans" panose="020F0502020204030204" pitchFamily="34" charset="0"/>
              </a:rPr>
              <a:t>發布單位： </a:t>
            </a:r>
            <a:r>
              <a:rPr kumimoji="0" lang="zh-TW" altLang="en-US" b="1">
                <a:solidFill>
                  <a:srgbClr val="656769"/>
                </a:solidFill>
                <a:latin typeface="Open Sans" panose="020F0502020204030204" pitchFamily="34" charset="0"/>
              </a:rPr>
              <a:t>研發處</a:t>
            </a:r>
            <a:endParaRPr kumimoji="0" lang="en-US" altLang="zh-TW" b="1" dirty="0">
              <a:solidFill>
                <a:srgbClr val="656769"/>
              </a:solidFill>
              <a:latin typeface="Open Sans" panose="020F050202020403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563"/>
              </a:spcAft>
            </a:pP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一、為提供</a:t>
            </a:r>
            <a:r>
              <a:rPr kumimoji="0" lang="zh-TW" altLang="en-US" sz="2700" b="1" dirty="0">
                <a:solidFill>
                  <a:srgbClr val="333333"/>
                </a:solidFill>
                <a:latin typeface="Open Sans" panose="020F0502020204030204" pitchFamily="34" charset="0"/>
              </a:rPr>
              <a:t>本市親師生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多元英語學習資源，臺北酷課雲自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114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年 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1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月起，於「</a:t>
            </a:r>
            <a:r>
              <a:rPr kumimoji="0" lang="en-US" altLang="zh-TW" b="1" dirty="0" err="1">
                <a:solidFill>
                  <a:srgbClr val="333333"/>
                </a:solidFill>
                <a:latin typeface="Open Sans" panose="020F0502020204030204" pitchFamily="34" charset="0"/>
              </a:rPr>
              <a:t>CooC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+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影音串流學習平臺」</a:t>
            </a:r>
            <a:r>
              <a:rPr kumimoji="0" lang="zh-TW" altLang="en-US" sz="2700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新增「大家說英 語」授權影音教材。</a:t>
            </a:r>
          </a:p>
          <a:p>
            <a:pPr defTabSz="685800" fontAlgn="auto">
              <a:spcBef>
                <a:spcPts val="0"/>
              </a:spcBef>
              <a:spcAft>
                <a:spcPts val="563"/>
              </a:spcAft>
            </a:pP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 二、旨揭影音教材相關簡介如下： 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(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一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)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適用對象：臺北市所屬各級學校親師生。 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(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二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)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每週一至週六上午六點更新當日最新影音。 １、「未登入」者可觀看當日及前兩日影音教材。 ２、使用「臺北市校園單一身份驗證帳號」登入者，即可 觀看當月及前六個月之影音教材。 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(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三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)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旨揭影音教材內容</a:t>
            </a:r>
            <a:r>
              <a:rPr kumimoji="0" lang="zh-TW" altLang="en-US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授權至</a:t>
            </a:r>
            <a:r>
              <a:rPr kumimoji="0" lang="en-US" altLang="zh-TW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114</a:t>
            </a:r>
            <a:r>
              <a:rPr kumimoji="0" lang="zh-TW" altLang="en-US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年</a:t>
            </a:r>
            <a:r>
              <a:rPr kumimoji="0" lang="en-US" altLang="zh-TW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12</a:t>
            </a:r>
            <a:r>
              <a:rPr kumimoji="0" lang="zh-TW" altLang="en-US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月</a:t>
            </a:r>
            <a:r>
              <a:rPr kumimoji="0" lang="en-US" altLang="zh-TW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31</a:t>
            </a:r>
            <a:r>
              <a:rPr kumimoji="0" lang="zh-TW" altLang="en-US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日止。 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(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四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)</a:t>
            </a:r>
            <a:r>
              <a:rPr kumimoji="0" lang="en-US" altLang="zh-TW" sz="2700" b="1" dirty="0" err="1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CooC</a:t>
            </a:r>
            <a:r>
              <a:rPr kumimoji="0" lang="en-US" altLang="zh-TW" sz="2700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+</a:t>
            </a:r>
            <a:r>
              <a:rPr kumimoji="0" lang="zh-TW" altLang="en-US" sz="2700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影音串流學習平臺網址：</a:t>
            </a:r>
            <a:r>
              <a:rPr kumimoji="0" lang="en-US" altLang="zh-TW" sz="2700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https://coocplus.tp.edu.tw</a:t>
            </a:r>
            <a:r>
              <a:rPr kumimoji="0" lang="zh-TW" altLang="en-US" sz="2700" b="1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。 </a:t>
            </a:r>
            <a:endParaRPr kumimoji="0" lang="zh-TW" altLang="en-US" b="1" dirty="0">
              <a:solidFill>
                <a:srgbClr val="333333"/>
              </a:solidFill>
              <a:highlight>
                <a:srgbClr val="FFFF00"/>
              </a:highlight>
              <a:latin typeface="Open Sans" panose="020F050202020403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563"/>
              </a:spcAft>
            </a:pP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三、</a:t>
            </a:r>
            <a:r>
              <a:rPr kumimoji="0" lang="en-US" altLang="zh-TW" b="1" dirty="0" err="1">
                <a:solidFill>
                  <a:srgbClr val="333333"/>
                </a:solidFill>
                <a:latin typeface="Open Sans" panose="020F0502020204030204" pitchFamily="34" charset="0"/>
              </a:rPr>
              <a:t>CooC</a:t>
            </a:r>
            <a:r>
              <a:rPr kumimoji="0" lang="en-US" altLang="zh-TW" b="1" dirty="0">
                <a:solidFill>
                  <a:srgbClr val="333333"/>
                </a:solidFill>
                <a:latin typeface="Open Sans" panose="020F0502020204030204" pitchFamily="34" charset="0"/>
              </a:rPr>
              <a:t>+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為臺北市教育局打造的無廣告串流服務平臺，除「大 家說英語」服務之外，平臺亦</a:t>
            </a:r>
            <a:r>
              <a:rPr kumimoji="0" lang="zh-TW" altLang="en-US" b="1" u="sng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提供超過</a:t>
            </a:r>
            <a:r>
              <a:rPr kumimoji="0" lang="en-US" altLang="zh-TW" b="1" u="sng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2,000</a:t>
            </a:r>
            <a:r>
              <a:rPr kumimoji="0" lang="zh-TW" altLang="en-US" b="1" u="sng" dirty="0">
                <a:solidFill>
                  <a:srgbClr val="333333"/>
                </a:solidFill>
                <a:highlight>
                  <a:srgbClr val="FFFF00"/>
                </a:highlight>
                <a:latin typeface="Open Sans" panose="020F0502020204030204" pitchFamily="34" charset="0"/>
              </a:rPr>
              <a:t>支涵蓋高中至 國小的學科動畫影片</a:t>
            </a:r>
            <a:r>
              <a:rPr kumimoji="0" lang="zh-TW" altLang="en-US" b="1" dirty="0">
                <a:solidFill>
                  <a:srgbClr val="333333"/>
                </a:solidFill>
                <a:latin typeface="Open Sans" panose="020F0502020204030204" pitchFamily="34" charset="0"/>
              </a:rPr>
              <a:t>，敬請貴校公告週知相關訊息並鼓勵 親師生多加利用。</a:t>
            </a:r>
          </a:p>
        </p:txBody>
      </p:sp>
    </p:spTree>
    <p:extLst>
      <p:ext uri="{BB962C8B-B14F-4D97-AF65-F5344CB8AC3E}">
        <p14:creationId xmlns:p14="http://schemas.microsoft.com/office/powerpoint/2010/main" val="287745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A2755DA-406A-4C72-94F5-E6D27B964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50" y="2301015"/>
            <a:ext cx="9171450" cy="369973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BBFCC81-B1E3-4705-B5C3-5FB2A840AF4F}"/>
              </a:ext>
            </a:extLst>
          </p:cNvPr>
          <p:cNvSpPr/>
          <p:nvPr/>
        </p:nvSpPr>
        <p:spPr>
          <a:xfrm>
            <a:off x="0" y="1141343"/>
            <a:ext cx="5893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000" b="1">
                <a:solidFill>
                  <a:srgbClr val="333333"/>
                </a:solidFill>
                <a:latin typeface="Open Sans" panose="020F0502020204030204" pitchFamily="34" charset="0"/>
              </a:rPr>
              <a:t>CooC+</a:t>
            </a:r>
            <a:r>
              <a:rPr kumimoji="0" lang="zh-TW" altLang="en-US" sz="3000" b="1">
                <a:solidFill>
                  <a:srgbClr val="333333"/>
                </a:solidFill>
                <a:latin typeface="Open Sans" panose="020F0502020204030204" pitchFamily="34" charset="0"/>
              </a:rPr>
              <a:t>影音串流學習平臺網址：</a:t>
            </a:r>
            <a:r>
              <a:rPr kumimoji="0" lang="en-US" altLang="zh-TW" sz="3000" b="1">
                <a:solidFill>
                  <a:srgbClr val="333333"/>
                </a:solidFill>
                <a:latin typeface="Open Sans" panose="020F0502020204030204" pitchFamily="34" charset="0"/>
              </a:rPr>
              <a:t>https://coocplus.tp.edu.tw</a:t>
            </a:r>
            <a:r>
              <a:rPr kumimoji="0" lang="zh-TW" altLang="en-US" b="1">
                <a:solidFill>
                  <a:srgbClr val="333333"/>
                </a:solidFill>
                <a:latin typeface="Open Sans" panose="020F0502020204030204" pitchFamily="34" charset="0"/>
              </a:rPr>
              <a:t> </a:t>
            </a:r>
            <a:endParaRPr kumimoji="0" lang="zh-TW" alt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1E683A7-8E27-4980-93AE-124854FE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954" y="872704"/>
            <a:ext cx="2510246" cy="2126165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09298C78-9E58-43A5-B319-9835FB2A619D}"/>
              </a:ext>
            </a:extLst>
          </p:cNvPr>
          <p:cNvSpPr/>
          <p:nvPr/>
        </p:nvSpPr>
        <p:spPr>
          <a:xfrm>
            <a:off x="107504" y="142770"/>
            <a:ext cx="8928992" cy="682515"/>
          </a:xfrm>
          <a:prstGeom prst="roundRect">
            <a:avLst/>
          </a:prstGeom>
          <a:solidFill>
            <a:srgbClr val="00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kern="0">
                <a:solidFill>
                  <a:srgbClr val="FFFF00"/>
                </a:solidFill>
                <a:latin typeface="Arial"/>
                <a:ea typeface="新細明體"/>
              </a:rPr>
              <a:t>同步寄至</a:t>
            </a:r>
            <a:r>
              <a:rPr kumimoji="0" lang="en-US" altLang="zh-TW" sz="4400" b="1" kern="0">
                <a:solidFill>
                  <a:srgbClr val="FFFF00"/>
                </a:solidFill>
                <a:latin typeface="Arial"/>
                <a:ea typeface="新細明體"/>
              </a:rPr>
              <a:t>Google Classroom</a:t>
            </a:r>
            <a:endParaRPr kumimoji="0" lang="zh-TW" altLang="en-US" sz="44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1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rgbClr val="78A888"/>
                </a:solidFill>
                <a:latin typeface="王漢宗特圓體繁" pitchFamily="18" charset="-120"/>
                <a:ea typeface="王漢宗特圓體繁" pitchFamily="18" charset="-120"/>
              </a:rPr>
              <a:t>評量方式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505055" cy="5229225"/>
          </a:xfrm>
        </p:spPr>
        <p:txBody>
          <a:bodyPr/>
          <a:lstStyle/>
          <a:p>
            <a:pPr marL="0" indent="0">
              <a:buNone/>
            </a:pPr>
            <a:endParaRPr lang="zh-TW" altLang="en-US" dirty="0">
              <a:latin typeface="王漢宗特圓體繁" pitchFamily="18" charset="-120"/>
              <a:ea typeface="王漢宗特圓體繁" pitchFamily="18" charset="-120"/>
            </a:endParaRPr>
          </a:p>
          <a:p>
            <a:pPr lvl="0" eaLnBrk="0" hangingPunct="0">
              <a:defRPr/>
            </a:pPr>
            <a:r>
              <a:rPr lang="zh-TW" altLang="en-US">
                <a:solidFill>
                  <a:srgbClr val="92D050"/>
                </a:solidFill>
                <a:latin typeface="Arial"/>
                <a:ea typeface="王漢宗特圓體繁" pitchFamily="18" charset="-120"/>
              </a:rPr>
              <a:t>學習態度</a:t>
            </a:r>
            <a:r>
              <a:rPr lang="en-US" altLang="zh-TW">
                <a:solidFill>
                  <a:srgbClr val="92D050"/>
                </a:solidFill>
                <a:latin typeface="Arial"/>
                <a:ea typeface="王漢宗特圓體繁" pitchFamily="18" charset="-120"/>
              </a:rPr>
              <a:t>35%</a:t>
            </a:r>
            <a:endParaRPr lang="en-US" altLang="zh-TW" dirty="0">
              <a:solidFill>
                <a:srgbClr val="92D050"/>
              </a:solidFill>
              <a:latin typeface="Arial"/>
              <a:ea typeface="王漢宗特圓體繁" pitchFamily="18" charset="-120"/>
            </a:endParaRPr>
          </a:p>
          <a:p>
            <a:pPr marL="0" lvl="0" indent="0" eaLnBrk="0" hangingPunct="0">
              <a:buNone/>
              <a:defRPr/>
            </a:pPr>
            <a:r>
              <a:rPr lang="en-US" altLang="zh-TW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40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上課參與</a:t>
            </a:r>
            <a:r>
              <a:rPr lang="en-US" altLang="zh-TW" sz="240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準時</a:t>
            </a:r>
            <a:r>
              <a:rPr lang="en-US" altLang="zh-TW" sz="2400" b="1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+</a:t>
            </a:r>
            <a:r>
              <a:rPr lang="zh-TW" altLang="en-US" sz="240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專心</a:t>
            </a:r>
            <a:r>
              <a:rPr lang="en-US" altLang="zh-TW" sz="2400" b="1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+</a:t>
            </a:r>
            <a:r>
              <a:rPr lang="zh-TW" altLang="en-US" sz="240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正向發表</a:t>
            </a:r>
            <a:r>
              <a:rPr lang="en-US" altLang="zh-TW" sz="2400" b="1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+</a:t>
            </a:r>
            <a:r>
              <a:rPr lang="zh-TW" altLang="en-US" sz="240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安靜聆聽發表</a:t>
            </a:r>
            <a:endParaRPr lang="en-US" altLang="zh-TW" sz="2400">
              <a:solidFill>
                <a:srgbClr val="00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pPr marL="0" lvl="0" indent="0" eaLnBrk="0" hangingPunct="0">
              <a:buNone/>
              <a:defRPr/>
            </a:pPr>
            <a:r>
              <a:rPr lang="en-US" altLang="zh-TW" sz="240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上課學用品備齊</a:t>
            </a:r>
            <a:r>
              <a:rPr lang="en-US" altLang="zh-TW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2400" u="sng" dirty="0">
                <a:solidFill>
                  <a:srgbClr val="C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聯絡</a:t>
            </a:r>
            <a:r>
              <a:rPr lang="zh-TW" altLang="en-US" sz="2400" u="sng">
                <a:solidFill>
                  <a:srgbClr val="C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簿</a:t>
            </a:r>
            <a:r>
              <a:rPr lang="en-US" altLang="zh-TW" sz="2400" b="1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+</a:t>
            </a:r>
            <a:r>
              <a:rPr lang="zh-TW" altLang="en-US" sz="2400" b="1" u="sng">
                <a:solidFill>
                  <a:srgbClr val="C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兩本課本</a:t>
            </a:r>
            <a:r>
              <a:rPr lang="en-US" altLang="zh-TW" sz="2400" b="1" u="sng">
                <a:solidFill>
                  <a:srgbClr val="C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,A,H,Q</a:t>
            </a:r>
            <a:r>
              <a:rPr lang="zh-TW" altLang="en-US" sz="2400" b="1" u="sng">
                <a:solidFill>
                  <a:srgbClr val="C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本</a:t>
            </a:r>
            <a:r>
              <a:rPr lang="en-US" altLang="zh-TW" sz="2400" b="1" u="sng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+</a:t>
            </a:r>
            <a:r>
              <a:rPr lang="zh-TW" altLang="en-US" sz="2400" b="1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鉛</a:t>
            </a:r>
            <a:r>
              <a:rPr lang="zh-TW" altLang="en-US" sz="2400" b="1" u="sng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筆</a:t>
            </a:r>
            <a:r>
              <a:rPr lang="en-US" altLang="zh-TW" sz="2400" b="1" u="sng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(</a:t>
            </a:r>
            <a:r>
              <a:rPr lang="zh-TW" altLang="en-US" sz="2400" b="1" u="sng" dirty="0">
                <a:solidFill>
                  <a:srgbClr val="C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口紅膠</a:t>
            </a:r>
            <a:r>
              <a:rPr lang="en-US" altLang="zh-TW" sz="2400" b="1" u="sng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)</a:t>
            </a:r>
            <a:r>
              <a:rPr lang="en-US" altLang="zh-TW" sz="2400" b="1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+ </a:t>
            </a:r>
          </a:p>
          <a:p>
            <a:pPr marL="0" lvl="0" indent="0" eaLnBrk="0" hangingPunct="0">
              <a:buNone/>
              <a:defRPr/>
            </a:pPr>
            <a:r>
              <a:rPr lang="en-US" altLang="zh-TW" sz="2400" b="1" u="sng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  </a:t>
            </a:r>
            <a:r>
              <a:rPr lang="zh-TW" altLang="en-US" sz="1400" u="sng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個人必備物品 </a:t>
            </a:r>
            <a:r>
              <a:rPr lang="zh-TW" altLang="en-US" sz="1000" u="sng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如</a:t>
            </a:r>
            <a:r>
              <a:rPr lang="en-US" altLang="zh-TW" sz="1400" u="sng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:</a:t>
            </a:r>
            <a:r>
              <a:rPr lang="zh-TW" altLang="en-US" sz="1400" u="sng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水、眼鏡</a:t>
            </a:r>
            <a:r>
              <a:rPr lang="en-US" altLang="zh-TW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)</a:t>
            </a:r>
          </a:p>
          <a:p>
            <a:pPr marL="0" lvl="0" indent="0" eaLnBrk="0" hangingPunct="0">
              <a:buNone/>
              <a:defRPr/>
            </a:pP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       </a:t>
            </a:r>
            <a:r>
              <a:rPr lang="zh-TW" altLang="en-US" sz="2400" dirty="0">
                <a:solidFill>
                  <a:srgbClr val="C00000"/>
                </a:solidFill>
                <a:latin typeface="王漢宗特圓體繁" pitchFamily="18" charset="-120"/>
                <a:ea typeface="王漢宗特圓體繁" pitchFamily="18" charset="-120"/>
                <a:sym typeface="Wingdings"/>
              </a:rPr>
              <a:t></a:t>
            </a: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建議準備</a:t>
            </a:r>
            <a:r>
              <a:rPr lang="zh-TW" altLang="en-US" sz="2400" dirty="0">
                <a:solidFill>
                  <a:srgbClr val="3333FF"/>
                </a:solidFill>
                <a:latin typeface="王漢宗特圓體繁" pitchFamily="18" charset="-120"/>
                <a:ea typeface="王漢宗特圓體繁" pitchFamily="18" charset="-120"/>
              </a:rPr>
              <a:t>手提袋</a:t>
            </a: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，上英語課時將學用品裝入</a:t>
            </a:r>
            <a:endParaRPr lang="en-US" altLang="zh-TW" sz="2400" dirty="0">
              <a:solidFill>
                <a:srgbClr val="00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pPr eaLnBrk="0" hangingPunct="0">
              <a:defRPr/>
            </a:pPr>
            <a:r>
              <a:rPr lang="zh-TW" altLang="en-US">
                <a:solidFill>
                  <a:srgbClr val="92D050"/>
                </a:solidFill>
                <a:latin typeface="Arial"/>
                <a:ea typeface="王漢宗特圓體繁" pitchFamily="18" charset="-120"/>
              </a:rPr>
              <a:t>口頭發表</a:t>
            </a:r>
            <a:r>
              <a:rPr lang="en-US" altLang="zh-TW">
                <a:solidFill>
                  <a:srgbClr val="92D050"/>
                </a:solidFill>
                <a:latin typeface="Arial"/>
                <a:ea typeface="王漢宗特圓體繁" pitchFamily="18" charset="-120"/>
              </a:rPr>
              <a:t>20%</a:t>
            </a:r>
            <a:endParaRPr lang="en-US" altLang="zh-TW" dirty="0">
              <a:solidFill>
                <a:srgbClr val="92D050"/>
              </a:solidFill>
              <a:latin typeface="Arial"/>
              <a:ea typeface="王漢宗特圓體繁" pitchFamily="18" charset="-120"/>
            </a:endParaRPr>
          </a:p>
          <a:p>
            <a:pPr marL="0" lvl="0" indent="0" eaLnBrk="0" hangingPunct="0">
              <a:buNone/>
              <a:defRPr/>
            </a:pPr>
            <a:r>
              <a:rPr lang="en-US" altLang="zh-TW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  </a:t>
            </a:r>
            <a:r>
              <a:rPr lang="en-US" altLang="zh-TW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如</a:t>
            </a:r>
            <a:r>
              <a:rPr lang="en-US" altLang="zh-TW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口試</a:t>
            </a:r>
            <a:r>
              <a:rPr lang="en-US" altLang="zh-TW" sz="240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,</a:t>
            </a:r>
            <a:r>
              <a:rPr lang="zh-TW" altLang="en-US" sz="240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課堂</a:t>
            </a: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語發表多元活動</a:t>
            </a:r>
            <a:r>
              <a:rPr lang="en-US" altLang="zh-TW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,</a:t>
            </a: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如</a:t>
            </a:r>
            <a:r>
              <a:rPr lang="en-US" altLang="zh-TW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小組對話、</a:t>
            </a:r>
            <a:endParaRPr lang="en-US" altLang="zh-TW" sz="2400" dirty="0">
              <a:solidFill>
                <a:srgbClr val="00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pPr marL="0" lvl="0" indent="0" eaLnBrk="0" hangingPunct="0">
              <a:buNone/>
              <a:defRPr/>
            </a:pPr>
            <a:r>
              <a:rPr lang="en-US" altLang="zh-TW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    </a:t>
            </a: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創意短劇表演、海報發表、英語歌曲朗讀或演唱</a:t>
            </a:r>
            <a:r>
              <a:rPr lang="en-US" altLang="zh-TW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)</a:t>
            </a:r>
          </a:p>
          <a:p>
            <a:pPr lvl="0" eaLnBrk="0" hangingPunct="0">
              <a:defRPr/>
            </a:pPr>
            <a:r>
              <a:rPr lang="zh-TW" altLang="en-US">
                <a:solidFill>
                  <a:srgbClr val="92D050"/>
                </a:solidFill>
                <a:latin typeface="Arial"/>
                <a:ea typeface="王漢宗特圓體繁" pitchFamily="18" charset="-120"/>
              </a:rPr>
              <a:t>定期評量</a:t>
            </a:r>
            <a:r>
              <a:rPr lang="en-US" altLang="zh-TW">
                <a:solidFill>
                  <a:srgbClr val="92D050"/>
                </a:solidFill>
                <a:latin typeface="Arial"/>
                <a:ea typeface="王漢宗特圓體繁" pitchFamily="18" charset="-120"/>
              </a:rPr>
              <a:t>25%</a:t>
            </a:r>
            <a:endParaRPr lang="en-US" altLang="zh-TW" dirty="0">
              <a:solidFill>
                <a:srgbClr val="92D050"/>
              </a:solidFill>
              <a:latin typeface="Arial"/>
              <a:ea typeface="王漢宗特圓體繁" pitchFamily="18" charset="-120"/>
            </a:endParaRPr>
          </a:p>
          <a:p>
            <a:pPr lvl="0" eaLnBrk="0" hangingPunct="0">
              <a:defRPr/>
            </a:pPr>
            <a:r>
              <a:rPr lang="zh-TW" altLang="en-US">
                <a:solidFill>
                  <a:srgbClr val="92D050"/>
                </a:solidFill>
                <a:latin typeface="Arial"/>
                <a:ea typeface="王漢宗特圓體繁" pitchFamily="18" charset="-120"/>
              </a:rPr>
              <a:t>書面作業</a:t>
            </a:r>
            <a:r>
              <a:rPr lang="en-US" altLang="zh-TW">
                <a:solidFill>
                  <a:srgbClr val="92D050"/>
                </a:solidFill>
                <a:latin typeface="Arial"/>
                <a:ea typeface="王漢宗特圓體繁" pitchFamily="18" charset="-120"/>
              </a:rPr>
              <a:t>20%(</a:t>
            </a:r>
            <a:r>
              <a:rPr lang="zh-TW" altLang="en-US" sz="240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學習</a:t>
            </a: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單、作業本</a:t>
            </a:r>
            <a:r>
              <a:rPr lang="en-US" altLang="zh-TW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含訂簽</a:t>
            </a:r>
            <a:r>
              <a:rPr lang="en-US" altLang="zh-TW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、海報製作</a:t>
            </a:r>
            <a:r>
              <a:rPr lang="en-US" altLang="zh-TW" sz="2400" dirty="0">
                <a:solidFill>
                  <a:srgbClr val="000000"/>
                </a:solidFill>
                <a:latin typeface="王漢宗特圓體繁" pitchFamily="18" charset="-120"/>
                <a:ea typeface="王漢宗特圓體繁" pitchFamily="18" charset="-120"/>
              </a:rPr>
              <a:t>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1201316" cy="120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05" y="803139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王漢宗特圓體繁" pitchFamily="18" charset="-120"/>
                <a:ea typeface="王漢宗特圓體繁" pitchFamily="18" charset="-120"/>
              </a:rPr>
              <a:t>煩請家長幫忙</a:t>
            </a:r>
            <a:r>
              <a:rPr lang="en-US" altLang="zh-TW" b="1" dirty="0">
                <a:latin typeface="王漢宗特圓體繁" pitchFamily="18" charset="-120"/>
                <a:ea typeface="王漢宗特圓體繁" pitchFamily="18" charset="-120"/>
              </a:rPr>
              <a:t>…</a:t>
            </a:r>
            <a:endParaRPr lang="zh-TW" altLang="en-US" b="1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6157" y="2017094"/>
            <a:ext cx="8856215" cy="4525963"/>
          </a:xfrm>
        </p:spPr>
        <p:txBody>
          <a:bodyPr/>
          <a:lstStyle/>
          <a:p>
            <a:pPr lvl="0">
              <a:defRPr/>
            </a:pPr>
            <a:r>
              <a:rPr lang="en-US" altLang="zh-TW" dirty="0">
                <a:solidFill>
                  <a:srgbClr val="00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【</a:t>
            </a:r>
            <a:r>
              <a:rPr lang="zh-TW" altLang="en-US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影印學習資料</a:t>
            </a:r>
            <a:r>
              <a:rPr lang="en-US" altLang="zh-TW" dirty="0">
                <a:solidFill>
                  <a:srgbClr val="00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】~</a:t>
            </a:r>
            <a:r>
              <a:rPr lang="zh-TW" altLang="en-US" dirty="0">
                <a:solidFill>
                  <a:srgbClr val="00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敬請財委</a:t>
            </a:r>
            <a:r>
              <a:rPr lang="zh-TW" altLang="en-US">
                <a:solidFill>
                  <a:srgbClr val="000000"/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協助</a:t>
            </a:r>
            <a:r>
              <a:rPr lang="zh-TW" altLang="en-US">
                <a:solidFill>
                  <a:srgbClr val="000000"/>
                </a:solidFill>
              </a:rPr>
              <a:t>。</a:t>
            </a:r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5434"/>
            <a:ext cx="3014824" cy="200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965597" cy="13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464138" y="3489977"/>
            <a:ext cx="4680520" cy="9361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</a:t>
            </a:r>
            <a:r>
              <a:rPr lang="zh-TW" altLang="en-US" sz="2000" b="1">
                <a:solidFill>
                  <a:schemeClr val="tx1"/>
                </a:solidFill>
              </a:rPr>
              <a:t>替所有</a:t>
            </a:r>
            <a:r>
              <a:rPr lang="en-US" altLang="zh-TW" sz="2000" b="1">
                <a:solidFill>
                  <a:schemeClr val="tx1"/>
                </a:solidFill>
              </a:rPr>
              <a:t>603~608</a:t>
            </a:r>
            <a:r>
              <a:rPr lang="zh-TW" altLang="en-US" sz="2000" b="1">
                <a:solidFill>
                  <a:schemeClr val="tx1"/>
                </a:solidFill>
              </a:rPr>
              <a:t>的</a:t>
            </a:r>
            <a:r>
              <a:rPr lang="zh-TW" altLang="en-US" sz="2000" b="1" dirty="0">
                <a:solidFill>
                  <a:schemeClr val="tx1"/>
                </a:solidFill>
              </a:rPr>
              <a:t>孩子們感恩您 </a:t>
            </a:r>
            <a:r>
              <a:rPr lang="en-US" altLang="zh-TW" sz="2000" b="1" dirty="0">
                <a:solidFill>
                  <a:schemeClr val="tx1"/>
                </a:solidFill>
              </a:rPr>
              <a:t>~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065">
            <a:off x="702593" y="363536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0178">
            <a:off x="4668005" y="3615617"/>
            <a:ext cx="344299" cy="34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40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王漢宗特圓體繁" pitchFamily="18" charset="-120"/>
                <a:ea typeface="王漢宗特圓體繁" pitchFamily="18" charset="-120"/>
              </a:rPr>
              <a:t>樂於與您聯繫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Lucida Calligraphy" panose="03010101010101010101" pitchFamily="66" charset="0"/>
                <a:ea typeface="王漢宗特黑體繁" pitchFamily="2" charset="-120"/>
              </a:rPr>
              <a:t>Amy Tsai  </a:t>
            </a:r>
            <a:r>
              <a:rPr lang="en-US" altLang="zh-TW" dirty="0">
                <a:latin typeface="Lucida Handwriting" pitchFamily="66" charset="0"/>
                <a:ea typeface="王漢宗特黑體繁" pitchFamily="2" charset="-120"/>
              </a:rPr>
              <a:t>(</a:t>
            </a:r>
            <a:r>
              <a:rPr lang="en-US" altLang="zh-TW" b="1" dirty="0">
                <a:solidFill>
                  <a:srgbClr val="0000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410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英語教室</a:t>
            </a:r>
            <a:r>
              <a:rPr lang="en-US" altLang="zh-TW" dirty="0">
                <a:latin typeface="Lucida Handwriting" pitchFamily="66" charset="0"/>
                <a:ea typeface="王漢宗特黑體繁" pitchFamily="2" charset="-120"/>
              </a:rPr>
              <a:t>)</a:t>
            </a:r>
          </a:p>
          <a:p>
            <a:r>
              <a:rPr lang="en-US" altLang="zh-TW" sz="4800">
                <a:solidFill>
                  <a:schemeClr val="accent2"/>
                </a:solidFill>
                <a:latin typeface="Times New Roman" pitchFamily="18" charset="0"/>
                <a:ea typeface="王漢宗特黑體繁" pitchFamily="2" charset="-120"/>
              </a:rPr>
              <a:t>may@esut.tp.edu.tw</a:t>
            </a:r>
            <a:endParaRPr lang="en-US" altLang="zh-TW" sz="4800" dirty="0">
              <a:solidFill>
                <a:schemeClr val="accent2"/>
              </a:solidFill>
              <a:latin typeface="Times New Roman" pitchFamily="18" charset="0"/>
              <a:ea typeface="王漢宗特黑體繁" pitchFamily="2" charset="-120"/>
            </a:endParaRPr>
          </a:p>
          <a:p>
            <a:pPr>
              <a:buFontTx/>
              <a:buNone/>
            </a:pPr>
            <a:r>
              <a:rPr lang="zh-TW" altLang="en-US" sz="3600" b="1" dirty="0">
                <a:solidFill>
                  <a:srgbClr val="FFCCFF"/>
                </a:solidFill>
                <a:latin typeface="王漢宗特圓體繁" pitchFamily="18" charset="-120"/>
                <a:ea typeface="王漢宗特圓體繁" pitchFamily="18" charset="-120"/>
                <a:cs typeface="+mj-cs"/>
              </a:rPr>
              <a:t>            謝謝您的聆聽</a:t>
            </a:r>
            <a:r>
              <a:rPr lang="en-US" altLang="zh-TW" b="1" dirty="0">
                <a:solidFill>
                  <a:srgbClr val="FFCCFF"/>
                </a:solidFill>
                <a:latin typeface="文鼎中廣告體" pitchFamily="34" charset="-120"/>
                <a:ea typeface="文鼎中廣告體" pitchFamily="34" charset="-120"/>
              </a:rPr>
              <a:t>~</a:t>
            </a:r>
          </a:p>
        </p:txBody>
      </p:sp>
      <p:pic>
        <p:nvPicPr>
          <p:cNvPr id="58375" name="Picture 7" descr="thbtslogo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618038"/>
            <a:ext cx="2493962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717032"/>
            <a:ext cx="3456384" cy="29222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5" y="898692"/>
            <a:ext cx="9193349" cy="63093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800">
                <a:ea typeface="王漢宗特圓體繁" pitchFamily="18" charset="-120"/>
              </a:rPr>
              <a:t>1.</a:t>
            </a:r>
            <a:r>
              <a:rPr lang="zh-TW" altLang="en-US" sz="4800">
                <a:ea typeface="王漢宗特圓體繁" pitchFamily="18" charset="-120"/>
              </a:rPr>
              <a:t>基本課程</a:t>
            </a: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Here We Go 8</a:t>
            </a:r>
          </a:p>
          <a:p>
            <a:pPr marL="0" indent="0">
              <a:buNone/>
            </a:pPr>
            <a:r>
              <a:rPr lang="en-US" altLang="zh-TW" sz="4800">
                <a:ea typeface="王漢宗特圓體繁" pitchFamily="18" charset="-120"/>
              </a:rPr>
              <a:t>2.</a:t>
            </a:r>
            <a:r>
              <a:rPr lang="zh-TW" altLang="en-US" sz="4800">
                <a:ea typeface="王漢宗特圓體繁" pitchFamily="18" charset="-120"/>
              </a:rPr>
              <a:t>閱讀素養課程</a:t>
            </a:r>
            <a:r>
              <a:rPr lang="en-US" altLang="zh-TW" sz="4800">
                <a:ea typeface="王漢宗特圓體繁" pitchFamily="18" charset="-120"/>
              </a:rPr>
              <a:t>~</a:t>
            </a:r>
            <a:r>
              <a:rPr lang="zh-TW" altLang="en-US" sz="4800">
                <a:ea typeface="王漢宗特圓體繁" pitchFamily="18" charset="-120"/>
              </a:rPr>
              <a:t>欣賞經典文學</a:t>
            </a: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Frog and Toad Are</a:t>
            </a:r>
            <a:r>
              <a:rPr lang="zh-TW" altLang="en-US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 </a:t>
            </a: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Friends</a:t>
            </a:r>
            <a:r>
              <a:rPr lang="zh-TW" altLang="en-US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 </a:t>
            </a:r>
            <a:r>
              <a:rPr lang="zh-TW" altLang="en-US" sz="4800">
                <a:ea typeface="王漢宗特圓體繁" pitchFamily="18" charset="-120"/>
              </a:rPr>
              <a:t>，接觸自然的英語，生字句型呼應基本課程。               </a:t>
            </a:r>
            <a:r>
              <a:rPr lang="zh-TW" altLang="en-US" sz="1800">
                <a:ea typeface="王漢宗特圓體繁" pitchFamily="18" charset="-120"/>
              </a:rPr>
              <a:t>最傑出的美國兒童圖畫書</a:t>
            </a:r>
          </a:p>
          <a:p>
            <a:pPr marL="0" indent="0">
              <a:buNone/>
            </a:pPr>
            <a:r>
              <a:rPr lang="zh-TW" altLang="en-US" sz="1800">
                <a:ea typeface="王漢宗特圓體繁" pitchFamily="18" charset="-120"/>
              </a:rPr>
              <a:t>                                                                                        凱迪克獎章</a:t>
            </a:r>
          </a:p>
          <a:p>
            <a:pPr marL="0" indent="0">
              <a:buNone/>
            </a:pPr>
            <a:endParaRPr lang="en-US" altLang="zh-TW" sz="4800" dirty="0">
              <a:ea typeface="王漢宗特圓體繁" pitchFamily="18" charset="-12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8" y="476672"/>
            <a:ext cx="8338405" cy="598220"/>
          </a:xfrm>
        </p:spPr>
        <p:txBody>
          <a:bodyPr/>
          <a:lstStyle/>
          <a:p>
            <a:r>
              <a:rPr lang="zh-TW" altLang="en-US" sz="4800" b="1">
                <a:solidFill>
                  <a:srgbClr val="78A888"/>
                </a:solidFill>
                <a:latin typeface="華康POP1體W5(P)"/>
                <a:ea typeface="王漢宗特圓體繁" pitchFamily="18" charset="-120"/>
              </a:rPr>
              <a:t>課程內容 </a:t>
            </a:r>
            <a:r>
              <a:rPr lang="en-US" altLang="zh-TW" sz="4800" b="1">
                <a:solidFill>
                  <a:srgbClr val="78A888"/>
                </a:solidFill>
                <a:latin typeface="華康POP1體W5(P)"/>
                <a:ea typeface="王漢宗特圓體繁" pitchFamily="18" charset="-120"/>
              </a:rPr>
              <a:t> 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367A5A3-D8C5-4F75-AC95-C419DF14F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5"/>
          <a:stretch/>
        </p:blipFill>
        <p:spPr>
          <a:xfrm>
            <a:off x="3275856" y="4293096"/>
            <a:ext cx="1737292" cy="228708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AC5D2BA-576B-4F38-A280-1FD649F3C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5111774"/>
            <a:ext cx="3026905" cy="16950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78A888"/>
                </a:solidFill>
                <a:latin typeface="華康POP1體W5(P)"/>
                <a:ea typeface="王漢宗特圓體繁" pitchFamily="18" charset="-120"/>
              </a:rPr>
              <a:t>評量範圍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46138"/>
            <a:ext cx="9001000" cy="4525963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六下期中考 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4/15(</a:t>
            </a:r>
            <a:r>
              <a:rPr lang="zh-TW" altLang="en-US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二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)</a:t>
            </a:r>
            <a:r>
              <a:rPr lang="zh-TW" altLang="en-US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 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4/16(</a:t>
            </a:r>
            <a:r>
              <a:rPr lang="zh-TW" altLang="en-US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三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Here We Go 8 </a:t>
            </a:r>
          </a:p>
          <a:p>
            <a:pPr marL="0" lvl="0" indent="0">
              <a:buNone/>
            </a:pPr>
            <a:r>
              <a:rPr lang="en-US" altLang="zh-TW" sz="40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~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Unit3 How much is the T-shirt?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0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~</a:t>
            </a:r>
            <a:r>
              <a:rPr lang="zh-TW" altLang="en-US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加考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Did you …?</a:t>
            </a:r>
            <a:r>
              <a:rPr lang="zh-TW" altLang="en-US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句型問答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(p.26-p.28)</a:t>
            </a:r>
          </a:p>
          <a:p>
            <a:pPr marL="0" indent="0">
              <a:buNone/>
            </a:pP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Frog and Toad Are</a:t>
            </a:r>
            <a:r>
              <a:rPr lang="zh-TW" altLang="en-US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 </a:t>
            </a: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Friends</a:t>
            </a:r>
          </a:p>
          <a:p>
            <a:pPr marL="0" lvl="0" indent="0">
              <a:buNone/>
            </a:pP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~</a:t>
            </a:r>
            <a:r>
              <a:rPr lang="en-US" altLang="zh-TW" sz="4000" b="1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Swim 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(p.40~p.52)</a:t>
            </a:r>
          </a:p>
          <a:p>
            <a:pPr marL="0" lvl="0" indent="0">
              <a:buNone/>
            </a:pP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~</a:t>
            </a:r>
            <a:r>
              <a:rPr lang="en-US" altLang="zh-TW" sz="4000" b="1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The</a:t>
            </a: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 </a:t>
            </a:r>
            <a:r>
              <a:rPr lang="en-US" altLang="zh-TW" sz="4000" b="1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Letter 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(p.53~p.64)</a:t>
            </a:r>
          </a:p>
          <a:p>
            <a:pPr marL="0" lvl="0" indent="0">
              <a:buNone/>
            </a:pPr>
            <a:endParaRPr lang="en-US" altLang="zh-TW" sz="2800" dirty="0">
              <a:solidFill>
                <a:srgbClr val="000000"/>
              </a:solidFill>
              <a:ea typeface="王漢宗特圓體繁" pitchFamily="18" charset="-120"/>
            </a:endParaRPr>
          </a:p>
          <a:p>
            <a:pPr lvl="0"/>
            <a:endParaRPr lang="en-US" altLang="zh-TW" sz="2800" b="1" dirty="0">
              <a:solidFill>
                <a:srgbClr val="CC3300"/>
              </a:solidFill>
              <a:ea typeface="王漢宗特圓體繁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321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78A888"/>
                </a:solidFill>
                <a:latin typeface="華康POP1體W5(P)"/>
                <a:ea typeface="王漢宗特圓體繁" pitchFamily="18" charset="-120"/>
              </a:rPr>
              <a:t>評量範圍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9001000" cy="4525963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六下畢業考 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5/28(</a:t>
            </a:r>
            <a:r>
              <a:rPr lang="zh-TW" altLang="en-US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三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)</a:t>
            </a:r>
            <a:r>
              <a:rPr lang="zh-TW" altLang="en-US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 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5/29(</a:t>
            </a:r>
            <a:r>
              <a:rPr lang="zh-TW" altLang="en-US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四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Here We Go 8 </a:t>
            </a:r>
          </a:p>
          <a:p>
            <a:pPr marL="0" lvl="0" indent="0">
              <a:buNone/>
            </a:pPr>
            <a:r>
              <a:rPr lang="en-US" altLang="zh-TW" sz="40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~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Unit1</a:t>
            </a:r>
            <a:r>
              <a:rPr lang="zh-TW" altLang="en-US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 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Where were you yesterday?</a:t>
            </a:r>
          </a:p>
          <a:p>
            <a:pPr marL="0" indent="0">
              <a:buNone/>
            </a:pP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Frog and Toad Are</a:t>
            </a:r>
            <a:r>
              <a:rPr lang="zh-TW" altLang="en-US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 </a:t>
            </a: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Friends</a:t>
            </a:r>
          </a:p>
          <a:p>
            <a:pPr marL="0" lvl="0" indent="0">
              <a:buNone/>
            </a:pPr>
            <a:r>
              <a:rPr lang="en-US" altLang="zh-TW" sz="4800" b="1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~</a:t>
            </a:r>
            <a:r>
              <a:rPr lang="en-US" altLang="zh-TW" sz="4000" b="1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A Lost Button </a:t>
            </a:r>
            <a:r>
              <a:rPr lang="en-US" altLang="zh-TW" sz="4000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(p.28~p.39)</a:t>
            </a:r>
          </a:p>
          <a:p>
            <a:pPr marL="0" lvl="0" indent="0">
              <a:buNone/>
            </a:pPr>
            <a:endParaRPr lang="en-US" altLang="zh-TW" sz="4000">
              <a:solidFill>
                <a:srgbClr val="008000"/>
              </a:solidFill>
              <a:latin typeface="Comic Sans MS" panose="030F0702030302020204" pitchFamily="66" charset="0"/>
              <a:ea typeface="王漢宗特圓體繁" pitchFamily="18" charset="-120"/>
            </a:endParaRPr>
          </a:p>
          <a:p>
            <a:pPr marL="0" lvl="0" indent="0">
              <a:buNone/>
            </a:pPr>
            <a:endParaRPr lang="en-US" altLang="zh-TW" sz="4000">
              <a:solidFill>
                <a:srgbClr val="008000"/>
              </a:solidFill>
              <a:latin typeface="Comic Sans MS" panose="030F0702030302020204" pitchFamily="66" charset="0"/>
              <a:ea typeface="王漢宗特圓體繁" pitchFamily="18" charset="-120"/>
            </a:endParaRPr>
          </a:p>
          <a:p>
            <a:pPr marL="0" lvl="0" indent="0">
              <a:buNone/>
            </a:pPr>
            <a:endParaRPr lang="en-US" altLang="zh-TW" sz="2800" dirty="0">
              <a:solidFill>
                <a:srgbClr val="000000"/>
              </a:solidFill>
              <a:ea typeface="王漢宗特圓體繁" pitchFamily="18" charset="-120"/>
            </a:endParaRPr>
          </a:p>
          <a:p>
            <a:pPr lvl="0"/>
            <a:endParaRPr lang="en-US" altLang="zh-TW" sz="2800" b="1" dirty="0">
              <a:solidFill>
                <a:srgbClr val="CC3300"/>
              </a:solidFill>
              <a:ea typeface="王漢宗特圓體繁" pitchFamily="18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195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B1A3E-96A3-4947-A8AF-FE6E67AD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altLang="zh-TW" sz="4800" b="1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</a:rPr>
              <a:t>places</a:t>
            </a:r>
            <a:endParaRPr lang="zh-TW" altLang="en-US" sz="4800" b="1">
              <a:solidFill>
                <a:schemeClr val="bg2">
                  <a:lumMod val="50000"/>
                </a:schemeClr>
              </a:solidFill>
              <a:latin typeface="Cooper Black" panose="0208090404030B020404" pitchFamily="18" charset="0"/>
              <a:ea typeface="王漢宗特圓體繁" pitchFamily="18" charset="-120"/>
              <a:cs typeface="+mn-cs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3BC1B8F-EA42-45DB-8F6C-00851A82B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9144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800" b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王漢宗特圓體繁" pitchFamily="18" charset="-120"/>
              </a:rPr>
              <a:t>at home / at school / at the mall/ at the zoo / </a:t>
            </a:r>
          </a:p>
          <a:p>
            <a:pPr marL="0" indent="0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800" b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王漢宗特圓體繁" pitchFamily="18" charset="-120"/>
              </a:rPr>
              <a:t>at the movie theater / at the restaurant /</a:t>
            </a:r>
          </a:p>
          <a:p>
            <a:pPr marL="0" indent="0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800" b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王漢宗特圓體繁" pitchFamily="18" charset="-120"/>
              </a:rPr>
              <a:t>at the library / at the museum / at the airport</a:t>
            </a:r>
          </a:p>
          <a:p>
            <a:pPr marL="0" indent="0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3600" b="1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  <a:ea typeface="王漢宗特圓體繁" pitchFamily="18" charset="-120"/>
              </a:rPr>
              <a:t>Frog and Toad Are</a:t>
            </a:r>
            <a:r>
              <a:rPr lang="zh-TW" altLang="en-US" sz="3600" b="1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  <a:ea typeface="王漢宗特圓體繁" pitchFamily="18" charset="-120"/>
              </a:rPr>
              <a:t> </a:t>
            </a:r>
            <a:r>
              <a:rPr lang="en-US" altLang="zh-TW" sz="3600" b="1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  <a:ea typeface="王漢宗特圓體繁" pitchFamily="18" charset="-120"/>
              </a:rPr>
              <a:t>Friends</a:t>
            </a:r>
            <a:r>
              <a:rPr lang="en-US" altLang="zh-TW" sz="4400" b="1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  <a:ea typeface="王漢宗特圓體繁" pitchFamily="18" charset="-120"/>
              </a:rPr>
              <a:t> </a:t>
            </a:r>
            <a:r>
              <a:rPr lang="en-US" altLang="zh-TW" sz="180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  <a:ea typeface="王漢宗特圓體繁" pitchFamily="18" charset="-120"/>
              </a:rPr>
              <a:t>~</a:t>
            </a:r>
            <a:r>
              <a:rPr lang="en-US" altLang="zh-TW" sz="240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  <a:ea typeface="王漢宗特圓體繁" pitchFamily="18" charset="-120"/>
              </a:rPr>
              <a:t>A Lost Button </a:t>
            </a:r>
            <a:endParaRPr lang="en-US" altLang="zh-TW" sz="4800">
              <a:solidFill>
                <a:schemeClr val="bg2">
                  <a:lumMod val="50000"/>
                </a:schemeClr>
              </a:solidFill>
              <a:latin typeface="Cooper Black" panose="0208090404030B020404" pitchFamily="18" charset="0"/>
              <a:ea typeface="王漢宗特圓體繁" pitchFamily="18" charset="-120"/>
            </a:endParaRPr>
          </a:p>
          <a:p>
            <a:pPr marL="0" indent="0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TW" sz="2800" b="1">
                <a:solidFill>
                  <a:srgbClr val="008000"/>
                </a:solidFill>
                <a:latin typeface="Comic Sans MS" panose="030F0702030302020204" pitchFamily="66" charset="0"/>
                <a:ea typeface="王漢宗特圓體繁" pitchFamily="18" charset="-120"/>
              </a:rPr>
              <a:t>at(on) the porch / in the woods / across the meadow/ along the river / in the grass/on the paths/ behind the tree/ in the mud/ on the floor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D2DB3C-1546-42D7-8F47-13E6CC00F307}"/>
              </a:ext>
            </a:extLst>
          </p:cNvPr>
          <p:cNvSpPr/>
          <p:nvPr/>
        </p:nvSpPr>
        <p:spPr>
          <a:xfrm>
            <a:off x="-108520" y="545485"/>
            <a:ext cx="90027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TW" sz="4000" b="1" kern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  <a:ea typeface="王漢宗特圓體繁" pitchFamily="18" charset="-120"/>
              </a:rPr>
              <a:t>Here We Go 8     </a:t>
            </a:r>
          </a:p>
          <a:p>
            <a:pPr lvl="0">
              <a:spcBef>
                <a:spcPct val="20000"/>
              </a:spcBef>
            </a:pPr>
            <a:r>
              <a:rPr lang="en-US" altLang="zh-TW" sz="4000" b="1" kern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  <a:ea typeface="王漢宗特圓體繁" pitchFamily="18" charset="-120"/>
              </a:rPr>
              <a:t>Unit1Where were you yesterday</a:t>
            </a:r>
            <a:r>
              <a:rPr lang="en-US" altLang="zh-TW" sz="4000" b="1" kern="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216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86656-355A-4556-A817-694D83CF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2" y="908720"/>
            <a:ext cx="8863947" cy="1143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TW" kern="12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</a:t>
            </a:r>
            <a:r>
              <a:rPr lang="zh-TW" altLang="en-US" sz="4800" b="1" kern="120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  <a:sym typeface="Wingdings" panose="05000000000000000000" pitchFamily="2" charset="2"/>
              </a:rPr>
              <a:t>英語過去式動詞總表單共</a:t>
            </a:r>
            <a:r>
              <a:rPr lang="en-US" altLang="zh-TW" sz="4800" b="1" kern="120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  <a:sym typeface="Wingdings" panose="05000000000000000000" pitchFamily="2" charset="2"/>
              </a:rPr>
              <a:t>7 </a:t>
            </a:r>
            <a:r>
              <a:rPr lang="zh-TW" altLang="en-US" sz="4800" b="1" kern="120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  <a:sym typeface="Wingdings" panose="05000000000000000000" pitchFamily="2" charset="2"/>
              </a:rPr>
              <a:t>頁</a:t>
            </a:r>
            <a:r>
              <a:rPr lang="en-US" altLang="zh-TW" sz="4800" b="1" kern="120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  <a:sym typeface="Wingdings" panose="05000000000000000000" pitchFamily="2" charset="2"/>
              </a:rPr>
              <a:t>(</a:t>
            </a:r>
            <a:r>
              <a:rPr lang="zh-TW" altLang="en-US" sz="4800" b="1" kern="120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  <a:sym typeface="Wingdings" panose="05000000000000000000" pitchFamily="2" charset="2"/>
              </a:rPr>
              <a:t>含六上</a:t>
            </a:r>
            <a:r>
              <a:rPr lang="en-US" altLang="zh-TW" sz="4800" b="1" kern="120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  <a:sym typeface="Wingdings" panose="05000000000000000000" pitchFamily="2" charset="2"/>
              </a:rPr>
              <a:t>)</a:t>
            </a:r>
            <a:r>
              <a:rPr lang="zh-TW" altLang="en-US" sz="4800" b="1" kern="120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  <a:sym typeface="Wingdings" panose="05000000000000000000" pitchFamily="2" charset="2"/>
              </a:rPr>
              <a:t>，</a:t>
            </a:r>
            <a:r>
              <a:rPr lang="en-US" altLang="zh-TW" sz="4800" b="1" kern="120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  <a:sym typeface="Wingdings" panose="05000000000000000000" pitchFamily="2" charset="2"/>
              </a:rPr>
              <a:t> </a:t>
            </a:r>
            <a:r>
              <a:rPr lang="zh-TW" altLang="en-US" sz="4800" b="1" kern="120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  <a:sym typeface="Wingdings" panose="05000000000000000000" pitchFamily="2" charset="2"/>
              </a:rPr>
              <a:t>會印給學生，並同步寄至</a:t>
            </a:r>
            <a:r>
              <a:rPr lang="en-US" altLang="zh-TW" sz="4800" b="1" kern="1200">
                <a:solidFill>
                  <a:srgbClr val="008000"/>
                </a:solidFill>
                <a:latin typeface="Cooper Black" panose="0208090404030B020404" pitchFamily="18" charset="0"/>
                <a:ea typeface="王漢宗特圓體繁" pitchFamily="18" charset="-120"/>
                <a:cs typeface="+mn-cs"/>
                <a:sym typeface="Wingdings" panose="05000000000000000000" pitchFamily="2" charset="2"/>
              </a:rPr>
              <a:t>Google Classroom</a:t>
            </a:r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0ACFD68-554E-490C-91D7-2EAECF3668C6}"/>
              </a:ext>
            </a:extLst>
          </p:cNvPr>
          <p:cNvSpPr/>
          <p:nvPr/>
        </p:nvSpPr>
        <p:spPr>
          <a:xfrm>
            <a:off x="375793" y="2564905"/>
            <a:ext cx="8392413" cy="19442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>
                <a:solidFill>
                  <a:srgbClr val="FFFF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Grammar Note</a:t>
            </a:r>
            <a:r>
              <a:rPr lang="en-US" altLang="zh-TW" sz="7200" b="1">
                <a:solidFill>
                  <a:srgbClr val="FFFF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~ </a:t>
            </a:r>
            <a:r>
              <a:rPr lang="en-US" altLang="zh-TW" sz="7200" b="1">
                <a:solidFill>
                  <a:srgbClr val="FFFF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Past Tense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3B11154-A9A0-4CBF-BC14-FA41C3CE3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2" b="11038"/>
          <a:stretch/>
        </p:blipFill>
        <p:spPr>
          <a:xfrm>
            <a:off x="2757931" y="4509121"/>
            <a:ext cx="6010275" cy="22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 sz="4800" b="1">
                <a:solidFill>
                  <a:srgbClr val="78A888"/>
                </a:solidFill>
                <a:latin typeface="華康POP1體W5(P)"/>
                <a:ea typeface="王漢宗特圓體繁" pitchFamily="18" charset="-120"/>
              </a:rPr>
              <a:t>教科書配件</a:t>
            </a:r>
            <a:br>
              <a:rPr lang="en-US" altLang="zh-TW" sz="4800" b="1">
                <a:solidFill>
                  <a:srgbClr val="78A888"/>
                </a:solidFill>
                <a:latin typeface="華康POP1體W5(P)"/>
                <a:ea typeface="王漢宗特圓體繁" pitchFamily="18" charset="-120"/>
              </a:rPr>
            </a:br>
            <a:r>
              <a:rPr lang="en-US" altLang="zh-TW" sz="4800" b="1">
                <a:solidFill>
                  <a:srgbClr val="78A888"/>
                </a:solidFill>
                <a:latin typeface="華康POP1體W5(P)"/>
                <a:ea typeface="王漢宗特圓體繁" pitchFamily="18" charset="-120"/>
              </a:rPr>
              <a:t>(</a:t>
            </a:r>
            <a:r>
              <a:rPr lang="zh-TW" altLang="en-US" sz="4800" b="1">
                <a:solidFill>
                  <a:srgbClr val="78A888"/>
                </a:solidFill>
                <a:latin typeface="華康POP1體W5(P)"/>
                <a:ea typeface="王漢宗特圓體繁" pitchFamily="18" charset="-120"/>
              </a:rPr>
              <a:t>含電子書與純音檔</a:t>
            </a:r>
            <a:r>
              <a:rPr lang="en-US" altLang="zh-TW" sz="4800" b="1">
                <a:solidFill>
                  <a:srgbClr val="78A888"/>
                </a:solidFill>
                <a:latin typeface="華康POP1體W5(P)"/>
                <a:ea typeface="王漢宗特圓體繁" pitchFamily="18" charset="-120"/>
              </a:rPr>
              <a:t>)</a:t>
            </a:r>
            <a:endParaRPr lang="en-US" altLang="zh-TW" sz="4800" b="1" dirty="0">
              <a:solidFill>
                <a:srgbClr val="78A888"/>
              </a:solidFill>
              <a:latin typeface="華康POP1體W5(P)"/>
              <a:ea typeface="王漢宗特圓體繁" pitchFamily="18" charset="-12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4137" y="1079008"/>
            <a:ext cx="9144000" cy="5732462"/>
          </a:xfrm>
        </p:spPr>
        <p:txBody>
          <a:bodyPr/>
          <a:lstStyle/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TW" sz="1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2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zh-TW" sz="1800" b="1" dirty="0"/>
          </a:p>
          <a:p>
            <a:pPr>
              <a:lnSpc>
                <a:spcPct val="80000"/>
              </a:lnSpc>
            </a:pPr>
            <a:endParaRPr lang="zh-TW" altLang="en-US" sz="1800" dirty="0">
              <a:ea typeface="王漢宗特圓體繁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5B7619-DDA3-47D5-A2A8-3E1A6332F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10331" r="678" b="7070"/>
          <a:stretch/>
        </p:blipFill>
        <p:spPr>
          <a:xfrm rot="5400000">
            <a:off x="2195296" y="1341208"/>
            <a:ext cx="5422912" cy="5278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4137" y="1079008"/>
            <a:ext cx="9144000" cy="5732462"/>
          </a:xfrm>
        </p:spPr>
        <p:txBody>
          <a:bodyPr/>
          <a:lstStyle/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TW" sz="1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2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zh-TW" sz="1800" b="1" dirty="0"/>
          </a:p>
          <a:p>
            <a:pPr>
              <a:lnSpc>
                <a:spcPct val="80000"/>
              </a:lnSpc>
            </a:pPr>
            <a:endParaRPr lang="zh-TW" altLang="en-US" sz="1800" dirty="0">
              <a:ea typeface="王漢宗特圓體繁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268CC6-8BAF-41A4-99F0-F6EEDF302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-254" r="35895" b="254"/>
          <a:stretch/>
        </p:blipFill>
        <p:spPr>
          <a:xfrm rot="5400000">
            <a:off x="1554818" y="1021146"/>
            <a:ext cx="5109620" cy="6564088"/>
          </a:xfrm>
          <a:prstGeom prst="rect">
            <a:avLst/>
          </a:prstGeom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507508"/>
            <a:ext cx="8229600" cy="1143000"/>
          </a:xfrm>
        </p:spPr>
        <p:txBody>
          <a:bodyPr/>
          <a:lstStyle/>
          <a:p>
            <a:r>
              <a:rPr lang="zh-TW" altLang="en-US" b="1">
                <a:solidFill>
                  <a:srgbClr val="00B050"/>
                </a:solidFill>
                <a:latin typeface="華康POP1體W5(P)"/>
                <a:ea typeface="王漢宗特圓體繁" pitchFamily="18" charset="-120"/>
              </a:rPr>
              <a:t>教科書配件</a:t>
            </a:r>
            <a:r>
              <a:rPr lang="en-US" altLang="zh-TW" b="1">
                <a:solidFill>
                  <a:srgbClr val="00B050"/>
                </a:solidFill>
                <a:latin typeface="華康POP1體W5(P)"/>
                <a:ea typeface="王漢宗特圓體繁" pitchFamily="18" charset="-120"/>
              </a:rPr>
              <a:t>~</a:t>
            </a:r>
            <a:r>
              <a:rPr lang="zh-TW" altLang="en-US" b="1">
                <a:solidFill>
                  <a:srgbClr val="00B050"/>
                </a:solidFill>
                <a:latin typeface="華康POP1體W5(P)"/>
                <a:ea typeface="王漢宗特圓體繁" pitchFamily="18" charset="-120"/>
              </a:rPr>
              <a:t>打開光碟紙盒包裝</a:t>
            </a:r>
            <a:br>
              <a:rPr lang="en-US" altLang="zh-TW" b="1">
                <a:solidFill>
                  <a:srgbClr val="00B050"/>
                </a:solidFill>
                <a:latin typeface="華康POP1體W5(P)"/>
                <a:ea typeface="王漢宗特圓體繁" pitchFamily="18" charset="-120"/>
              </a:rPr>
            </a:br>
            <a:r>
              <a:rPr lang="zh-TW" altLang="en-US" b="1">
                <a:solidFill>
                  <a:srgbClr val="00B050"/>
                </a:solidFill>
                <a:latin typeface="華康POP1體W5(P)"/>
                <a:ea typeface="王漢宗特圓體繁" pitchFamily="18" charset="-120"/>
              </a:rPr>
              <a:t>內頁有安裝下載說明</a:t>
            </a:r>
            <a:endParaRPr lang="en-US" altLang="zh-TW" b="1" dirty="0">
              <a:solidFill>
                <a:srgbClr val="00B050"/>
              </a:solidFill>
              <a:latin typeface="華康POP1體W5(P)"/>
              <a:ea typeface="王漢宗特圓體繁" pitchFamily="18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102FA83-F20B-4A84-B5CE-7BD169FF334C}"/>
              </a:ext>
            </a:extLst>
          </p:cNvPr>
          <p:cNvSpPr/>
          <p:nvPr/>
        </p:nvSpPr>
        <p:spPr>
          <a:xfrm>
            <a:off x="873695" y="4149079"/>
            <a:ext cx="2484175" cy="7078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/>
              <a:t>CD</a:t>
            </a:r>
            <a:r>
              <a:rPr lang="zh-TW" altLang="en-US" sz="3600" b="1"/>
              <a:t>線上聽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43F9131-3F57-4C8F-B62C-9A4D26E6A3EB}"/>
              </a:ext>
            </a:extLst>
          </p:cNvPr>
          <p:cNvSpPr/>
          <p:nvPr/>
        </p:nvSpPr>
        <p:spPr>
          <a:xfrm>
            <a:off x="3445766" y="4149080"/>
            <a:ext cx="3524942" cy="7078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/>
              <a:t>學用電子書線上版</a:t>
            </a:r>
          </a:p>
        </p:txBody>
      </p:sp>
    </p:spTree>
    <p:extLst>
      <p:ext uri="{BB962C8B-B14F-4D97-AF65-F5344CB8AC3E}">
        <p14:creationId xmlns:p14="http://schemas.microsoft.com/office/powerpoint/2010/main" val="299197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4137" y="1079008"/>
            <a:ext cx="9144000" cy="5732462"/>
          </a:xfrm>
        </p:spPr>
        <p:txBody>
          <a:bodyPr/>
          <a:lstStyle/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 lvl="0"/>
            <a:endParaRPr lang="en-US" altLang="zh-TW" sz="2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1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TW" sz="1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TW" altLang="en-US" sz="2800" dirty="0">
              <a:ea typeface="王漢宗特圓體繁" pitchFamily="18" charset="-120"/>
            </a:endParaRPr>
          </a:p>
          <a:p>
            <a:pPr>
              <a:lnSpc>
                <a:spcPct val="80000"/>
              </a:lnSpc>
            </a:pPr>
            <a:endParaRPr lang="en-US" altLang="zh-TW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zh-TW" sz="1800" b="1" dirty="0"/>
          </a:p>
          <a:p>
            <a:pPr>
              <a:lnSpc>
                <a:spcPct val="80000"/>
              </a:lnSpc>
            </a:pPr>
            <a:endParaRPr lang="zh-TW" altLang="en-US" sz="1800" dirty="0">
              <a:ea typeface="王漢宗特圓體繁" pitchFamily="18" charset="-12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7" y="-63992"/>
            <a:ext cx="9372399" cy="1143000"/>
          </a:xfrm>
        </p:spPr>
        <p:txBody>
          <a:bodyPr/>
          <a:lstStyle/>
          <a:p>
            <a:r>
              <a:rPr lang="zh-TW" altLang="en-US" sz="4000" b="1">
                <a:solidFill>
                  <a:srgbClr val="00B050"/>
                </a:solidFill>
                <a:latin typeface="華康POP1體W5(P)"/>
                <a:ea typeface="王漢宗特圓體繁" pitchFamily="18" charset="-120"/>
              </a:rPr>
              <a:t>打開光碟紙盒包裝內頁有安裝下載說明</a:t>
            </a:r>
            <a:endParaRPr lang="en-US" altLang="zh-TW" sz="4000" b="1" dirty="0">
              <a:solidFill>
                <a:srgbClr val="00B050"/>
              </a:solidFill>
              <a:latin typeface="華康POP1體W5(P)"/>
              <a:ea typeface="王漢宗特圓體繁" pitchFamily="18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102FA83-F20B-4A84-B5CE-7BD169FF334C}"/>
              </a:ext>
            </a:extLst>
          </p:cNvPr>
          <p:cNvSpPr/>
          <p:nvPr/>
        </p:nvSpPr>
        <p:spPr>
          <a:xfrm>
            <a:off x="227329" y="1665247"/>
            <a:ext cx="2484175" cy="7078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/>
              <a:t>CD</a:t>
            </a:r>
            <a:r>
              <a:rPr lang="zh-TW" altLang="en-US" sz="3600" b="1"/>
              <a:t>線上聽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D89E32D-8D40-4A57-8EAF-96353268D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24"/>
          <a:stretch/>
        </p:blipFill>
        <p:spPr>
          <a:xfrm>
            <a:off x="68781" y="2582099"/>
            <a:ext cx="2875141" cy="319689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A3C7755-6888-4114-ADC6-44DC9A2461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2"/>
          <a:stretch/>
        </p:blipFill>
        <p:spPr>
          <a:xfrm>
            <a:off x="2987618" y="911330"/>
            <a:ext cx="3168763" cy="606781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B27916D-B506-4640-B816-21396760F9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6049" y="3454766"/>
            <a:ext cx="3932049" cy="2949037"/>
          </a:xfrm>
          <a:prstGeom prst="rect">
            <a:avLst/>
          </a:prstGeom>
        </p:spPr>
      </p:pic>
      <p:pic>
        <p:nvPicPr>
          <p:cNvPr id="1026" name="Picture 2" descr="小喇叭圖片PNG去背圖| 矢量圖案素材| 免费下载| Pngtree">
            <a:extLst>
              <a:ext uri="{FF2B5EF4-FFF2-40B4-BE49-F238E27FC236}">
                <a16:creationId xmlns:a16="http://schemas.microsoft.com/office/drawing/2014/main" id="{9C51AADB-81F2-495A-B750-9025CC6C6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9" b="28629"/>
          <a:stretch/>
        </p:blipFill>
        <p:spPr bwMode="auto">
          <a:xfrm>
            <a:off x="6150770" y="1975822"/>
            <a:ext cx="1161380" cy="6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3C332E0-742F-484A-A733-E4E5FF8E651F}"/>
              </a:ext>
            </a:extLst>
          </p:cNvPr>
          <p:cNvSpPr/>
          <p:nvPr/>
        </p:nvSpPr>
        <p:spPr>
          <a:xfrm>
            <a:off x="7151026" y="1923867"/>
            <a:ext cx="661334" cy="70288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>
                <a:latin typeface="Comic Sans MS" panose="030F0702030302020204" pitchFamily="66" charset="0"/>
              </a:rPr>
              <a:t>2</a:t>
            </a:r>
            <a:endParaRPr lang="zh-TW" altLang="en-US" sz="4800" b="1">
              <a:latin typeface="Comic Sans MS" panose="030F0702030302020204" pitchFamily="66" charset="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39EF419-EF67-42B9-81D9-FC5DDF68CFAC}"/>
              </a:ext>
            </a:extLst>
          </p:cNvPr>
          <p:cNvSpPr/>
          <p:nvPr/>
        </p:nvSpPr>
        <p:spPr>
          <a:xfrm>
            <a:off x="7731414" y="1923867"/>
            <a:ext cx="1343805" cy="65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>
                <a:solidFill>
                  <a:schemeClr val="tx1"/>
                </a:solidFill>
                <a:latin typeface="Comic Sans MS" panose="030F0702030302020204" pitchFamily="66" charset="0"/>
              </a:rPr>
              <a:t>2-3</a:t>
            </a:r>
            <a:endParaRPr lang="zh-TW" altLang="en-US" sz="44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B8430BE1-8D9C-4AAB-B5AF-CED04E134262}"/>
              </a:ext>
            </a:extLst>
          </p:cNvPr>
          <p:cNvSpPr/>
          <p:nvPr/>
        </p:nvSpPr>
        <p:spPr>
          <a:xfrm rot="5400000">
            <a:off x="7333100" y="2762323"/>
            <a:ext cx="1062926" cy="7028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1CC59520-8EFD-4BDE-A643-6D20ADC28EE6}"/>
              </a:ext>
            </a:extLst>
          </p:cNvPr>
          <p:cNvSpPr/>
          <p:nvPr/>
        </p:nvSpPr>
        <p:spPr>
          <a:xfrm rot="7697796">
            <a:off x="4393463" y="2233272"/>
            <a:ext cx="801135" cy="3839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03BF2811-6902-45BD-9F15-9521E3C0BFD9}"/>
              </a:ext>
            </a:extLst>
          </p:cNvPr>
          <p:cNvSpPr/>
          <p:nvPr/>
        </p:nvSpPr>
        <p:spPr>
          <a:xfrm rot="7697796">
            <a:off x="4393462" y="2724086"/>
            <a:ext cx="801135" cy="4356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0176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蜻蜓設計簡報範本">
  <a:themeElements>
    <a:clrScheme name="蜻蜓設計簡報範本 14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蜻蜓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蜻蜓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3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14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公正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5_公正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2193</TotalTime>
  <Words>1039</Words>
  <Application>Microsoft Office PowerPoint</Application>
  <PresentationFormat>如螢幕大小 (4:3)</PresentationFormat>
  <Paragraphs>127</Paragraphs>
  <Slides>19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19</vt:i4>
      </vt:variant>
    </vt:vector>
  </HeadingPairs>
  <TitlesOfParts>
    <vt:vector size="46" baseType="lpstr">
      <vt:lpstr>Cataneo BT</vt:lpstr>
      <vt:lpstr>Open Sans</vt:lpstr>
      <vt:lpstr>文鼎中特圓</vt:lpstr>
      <vt:lpstr>文鼎中特廣告體</vt:lpstr>
      <vt:lpstr>文鼎中廣告體</vt:lpstr>
      <vt:lpstr>文鼎超圓</vt:lpstr>
      <vt:lpstr>文鼎新粗黑</vt:lpstr>
      <vt:lpstr>王漢宗特黑體繁</vt:lpstr>
      <vt:lpstr>王漢宗特圓體繁</vt:lpstr>
      <vt:lpstr>華康POP1體W5(P)</vt:lpstr>
      <vt:lpstr>微軟正黑體</vt:lpstr>
      <vt:lpstr>新細明體</vt:lpstr>
      <vt:lpstr>標楷體</vt:lpstr>
      <vt:lpstr>Arial</vt:lpstr>
      <vt:lpstr>Calibri</vt:lpstr>
      <vt:lpstr>Calibri Light</vt:lpstr>
      <vt:lpstr>Comic Sans MS</vt:lpstr>
      <vt:lpstr>Cooper Black</vt:lpstr>
      <vt:lpstr>Lucida Calligraphy</vt:lpstr>
      <vt:lpstr>Lucida Handwriting</vt:lpstr>
      <vt:lpstr>Segoe UI Black</vt:lpstr>
      <vt:lpstr>Times New Roman</vt:lpstr>
      <vt:lpstr>Wingdings</vt:lpstr>
      <vt:lpstr>Wingdings 2</vt:lpstr>
      <vt:lpstr>蜻蜓設計簡報範本</vt:lpstr>
      <vt:lpstr>5_公正</vt:lpstr>
      <vt:lpstr>Office 佈景主題</vt:lpstr>
      <vt:lpstr>Welcome to Amy’s English Garden  六年級英語教學計畫簡介</vt:lpstr>
      <vt:lpstr>課程內容   </vt:lpstr>
      <vt:lpstr>評量範圍</vt:lpstr>
      <vt:lpstr>評量範圍</vt:lpstr>
      <vt:lpstr>places</vt:lpstr>
      <vt:lpstr>英語過去式動詞總表單共7 頁(含六上)， 會印給學生，並同步寄至Google Classroom</vt:lpstr>
      <vt:lpstr>教科書配件 (含電子書與純音檔)</vt:lpstr>
      <vt:lpstr>教科書配件~打開光碟紙盒包裝 內頁有安裝下載說明</vt:lpstr>
      <vt:lpstr>打開光碟紙盒包裝內頁有安裝下載說明</vt:lpstr>
      <vt:lpstr>PowerPoint 簡報</vt:lpstr>
      <vt:lpstr>PowerPoint 簡報</vt:lpstr>
      <vt:lpstr>教科書遺失 若有遺失~ 1.請上【市大附小】網站 2.點選【學生專區】  3.看到【教科書選用一覽表】 4.表欄下方會有各個書店或經銷門市聯絡電話與地址。 </vt:lpstr>
      <vt:lpstr>PowerPoint 簡報</vt:lpstr>
      <vt:lpstr>PowerPoint 簡報</vt:lpstr>
      <vt:lpstr>PowerPoint 簡報</vt:lpstr>
      <vt:lpstr>PowerPoint 簡報</vt:lpstr>
      <vt:lpstr>評量方式 </vt:lpstr>
      <vt:lpstr>煩請家長幫忙…</vt:lpstr>
      <vt:lpstr>樂於與您聯繫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二年級英語教學計畫簡介</dc:title>
  <dc:creator>emily</dc:creator>
  <cp:lastModifiedBy>Teacher</cp:lastModifiedBy>
  <cp:revision>444</cp:revision>
  <dcterms:created xsi:type="dcterms:W3CDTF">2004-08-31T15:08:06Z</dcterms:created>
  <dcterms:modified xsi:type="dcterms:W3CDTF">2025-02-13T09:38:06Z</dcterms:modified>
</cp:coreProperties>
</file>