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</p:sldMasterIdLst>
  <p:sldIdLst>
    <p:sldId id="256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8" r:id="rId23"/>
    <p:sldId id="319" r:id="rId24"/>
    <p:sldId id="320" r:id="rId25"/>
    <p:sldId id="321" r:id="rId26"/>
    <p:sldId id="322" r:id="rId27"/>
    <p:sldId id="323" r:id="rId28"/>
    <p:sldId id="291" r:id="rId29"/>
    <p:sldId id="292" r:id="rId30"/>
    <p:sldId id="293" r:id="rId31"/>
    <p:sldId id="294" r:id="rId32"/>
    <p:sldId id="297" r:id="rId33"/>
    <p:sldId id="295" r:id="rId34"/>
    <p:sldId id="296" r:id="rId35"/>
    <p:sldId id="285" r:id="rId36"/>
    <p:sldId id="286" r:id="rId37"/>
    <p:sldId id="299" r:id="rId38"/>
    <p:sldId id="289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6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D0D87-555A-4B3F-B8CF-DD55BAAB6C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9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251A9-1DD0-4046-A510-0F7E02273A4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37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FA9F1-864B-44F2-B193-5CE0B18C4C1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24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0696C-BA19-4E40-9109-16D68426BE9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2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F411F-6434-4F4A-9249-F9FE7A85D55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15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369ED-EF3A-4648-A262-605490D3EB0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17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7A6E3-7A8C-4AF9-B449-263C6934CC2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09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0574D-EEE2-441B-90C7-FD2C35C9D42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8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3F39E-0EA4-4E5D-BB6D-6DEFD80CF26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2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CC6C9-539B-48BE-A7B2-24D14BCCE45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17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7C5C4-04A8-459B-AB49-067B017F968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40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D6D5AC3-F5BA-458B-8FFC-AC46D8A6AB89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93F3201E-3BB6-4FB4-BF50-33CB47A1CB5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818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43565CD-F86C-4A87-8536-262F0B69FF12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ECF2AE2A-E63F-4BAD-A608-A8B1E3F97A0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454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05CDE61-8515-4E33-80B8-249002340A6F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9925D112-39A2-47D4-A35A-A6B62609D8D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589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AFA73FD-C69C-4A0A-B9FA-3E142A2029BF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FEF4BB75-AB76-4A68-82E2-5F3ABC0A02A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549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BC7FF29-43E7-4719-9F96-AD94E6D18AF4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13C865DE-0FE5-436F-91CE-04E23FF5C6C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29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9A5AF0D-4000-4828-B8BD-500E97C11A6D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15ECBA90-61B5-454B-867E-28B55D4AFD7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823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79DD679-B4EB-46A2-BF7D-A7EE1E0366C3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766A7B95-8B19-4BE6-966A-E09892DB2E0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84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D5DBA3F-16F2-484C-8CDC-509A9B26A598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0CB9679D-7908-412E-B326-536BDC15873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634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D86D8C3-9ADA-4B8D-A2D8-1B75E4DFDDAD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42A6B876-9D01-4D1C-9912-F0A80CE92C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677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D5DFAB3-4B7C-4903-A75F-675487B15370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3625E3BA-142E-4345-88A6-1C028CE52F7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341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D3079C0-C070-40C8-8B03-127814711411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02CA5A60-2642-4EC9-A849-8DA6453A4B4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545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圓角矩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4692776-69E5-4757-BFC5-45C8DAF40850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A9694-018A-4BA0-BD7A-505619CD7C8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985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5F1036E-66EF-4D40-AB63-88BF8A04495B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7B5A0-87D5-4FE8-9397-D7DB864D5ED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43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93CD78E-1A94-4CEB-B4BB-CCEA2346F71A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A638DA83-E14E-4248-99A8-B7C45DA40FF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54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DE4CA06-4CA2-4456-BB74-90BA2EB212C4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38008-C21C-406D-9690-078CA50C92B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144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570C637-9983-4ABC-9AEA-EFE15760B508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97114-0386-45E2-B839-C0CD0897AF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574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06C7BD1-D602-4FDE-9993-8E2D42DC1F13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4DE12-E45E-449F-93F0-2136BDF66FC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67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2853164-5D10-4657-88E9-1C8CE8E206DA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2003-6536-419A-8484-DDD2B21F5FA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379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ACB8656-7818-4114-A176-DCD75BF7ED3B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14202-928F-43E6-B386-B58C0640E2B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013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90DD986-B19B-4D00-B3A1-AB7D875C5BA1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C6FC511D-0937-491A-8836-139CD95E2EB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510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96C1548-8D88-46BA-8AE2-186E9623FC92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93CB5-85A4-4685-977B-02FDEA0CCBD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648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294550F-CEBB-436B-A12D-C27C7B02B8F5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068A5-68FF-4032-8450-9D0232B9492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61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49BA7E4-66DC-4F76-A2BC-0CFA155E80B0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49BA7E4-66DC-4F76-A2BC-0CFA155E80B0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A3E3C5-272C-4EE6-B439-387A415DFC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53589-F18A-4512-AD29-FE8D91639D8F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5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onstantia"/>
                <a:ea typeface="標楷體"/>
              </a:defRPr>
            </a:lvl1pPr>
          </a:lstStyle>
          <a:p>
            <a:pPr>
              <a:defRPr/>
            </a:pPr>
            <a:fld id="{F9B8E263-C34A-4DB8-BAAE-851C6C32BBF0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onstantia"/>
                <a:ea typeface="標楷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84E87B-EB48-48E7-9255-4BACB4F17FF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4732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307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  <a:ea typeface="新細明體"/>
              </a:defRPr>
            </a:lvl1pPr>
          </a:lstStyle>
          <a:p>
            <a:pPr>
              <a:defRPr/>
            </a:pPr>
            <a:fld id="{56D4E4E2-22D6-4166-8047-0DD23B46831D}" type="datetimeFigureOut">
              <a:rPr lang="zh-TW" altLang="en-US"/>
              <a:pPr>
                <a:defRPr/>
              </a:pPr>
              <a:t>2018/2/26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kumimoji="0" sz="1400">
                <a:solidFill>
                  <a:srgbClr val="FFFFFF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1B4E09-AA2B-4066-8196-B1930C00716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3498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9679;1050818&#29992;&#38468;&#20214;&#21360;&#21047;.docx" TargetMode="Externa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xanwky8EBs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103376" cy="2301240"/>
          </a:xfrm>
        </p:spPr>
        <p:txBody>
          <a:bodyPr/>
          <a:lstStyle/>
          <a:p>
            <a:pPr algn="r"/>
            <a:r>
              <a:rPr lang="zh-TW" altLang="en-US" dirty="0" smtClean="0"/>
              <a:t>北門國小</a:t>
            </a:r>
            <a:r>
              <a:rPr lang="en-US" altLang="zh-TW" dirty="0" smtClean="0"/>
              <a:t>106</a:t>
            </a:r>
            <a:r>
              <a:rPr lang="zh-TW" altLang="en-US" dirty="0" smtClean="0"/>
              <a:t>學年度第二學期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班親會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4953000" cy="960512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B0F0"/>
                </a:solidFill>
              </a:rPr>
              <a:t>報告者：吳昭鵬</a:t>
            </a:r>
            <a:endParaRPr lang="zh-TW" alt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ChangeArrowheads="1"/>
          </p:cNvSpPr>
          <p:nvPr/>
        </p:nvSpPr>
        <p:spPr bwMode="auto">
          <a:xfrm>
            <a:off x="76200" y="620713"/>
            <a:ext cx="8743950" cy="6048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2600" b="1" smtClean="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4819" name="Picture 9" descr="G:\特別的google\20170214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32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文字方塊 1"/>
          <p:cNvSpPr txBox="1">
            <a:spLocks noChangeArrowheads="1"/>
          </p:cNvSpPr>
          <p:nvPr/>
        </p:nvSpPr>
        <p:spPr bwMode="auto">
          <a:xfrm>
            <a:off x="250825" y="152400"/>
            <a:ext cx="8664575" cy="6556375"/>
          </a:xfrm>
          <a:prstGeom prst="rect">
            <a:avLst/>
          </a:prstGeom>
          <a:solidFill>
            <a:srgbClr val="FFFFF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b="1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 </a:t>
            </a:r>
            <a:r>
              <a:rPr lang="en-US" altLang="zh-TW" sz="6000" b="1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 </a:t>
            </a:r>
            <a:r>
              <a:rPr lang="zh-TW" altLang="en-US" sz="6000" b="1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個字 是「慈」</a:t>
            </a:r>
            <a:r>
              <a:rPr lang="en-US" altLang="zh-TW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600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一個家長真正的力量，</a:t>
            </a:r>
            <a:endParaRPr lang="en-US" altLang="zh-TW" sz="600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是他</a:t>
            </a:r>
            <a:r>
              <a:rPr lang="en-US" altLang="zh-TW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她的慈祥，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讓人感到大海般的</a:t>
            </a:r>
            <a:endParaRPr lang="en-US" altLang="zh-TW" sz="600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包容接納，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這就是孩子成長的</a:t>
            </a:r>
            <a:endParaRPr lang="en-US" altLang="zh-TW" sz="600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寬闊的天地。</a:t>
            </a:r>
            <a:endParaRPr lang="en-US" altLang="zh-TW" sz="600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32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ChangeArrowheads="1"/>
          </p:cNvSpPr>
          <p:nvPr/>
        </p:nvSpPr>
        <p:spPr bwMode="auto">
          <a:xfrm>
            <a:off x="76200" y="620713"/>
            <a:ext cx="8743950" cy="6048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2600" b="1" smtClean="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5843" name="Picture 9" descr="G:\特別的google\20170214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32863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字方塊 1"/>
          <p:cNvSpPr txBox="1">
            <a:spLocks noChangeArrowheads="1"/>
          </p:cNvSpPr>
          <p:nvPr/>
        </p:nvSpPr>
        <p:spPr bwMode="auto">
          <a:xfrm>
            <a:off x="250825" y="381000"/>
            <a:ext cx="8664575" cy="6248400"/>
          </a:xfrm>
          <a:prstGeom prst="rect">
            <a:avLst/>
          </a:prstGeom>
          <a:solidFill>
            <a:srgbClr val="FFFFF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6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孩子學習力差，並非智力差，</a:t>
            </a:r>
            <a:endParaRPr lang="en-US" altLang="zh-TW" sz="460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6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是「情緒問題」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6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家長內心的焦慮與浮躁，</a:t>
            </a:r>
            <a:endParaRPr lang="en-US" altLang="zh-TW" sz="460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6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比孩子有學習問題更可怕，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800" b="1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800" b="1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800" b="1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800" b="1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600" b="1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只有孩子內心平靜，</a:t>
            </a:r>
            <a:endParaRPr lang="en-US" altLang="zh-TW" sz="4600" b="1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600" b="1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才有可能吸收、沈澱、理性思考，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600" b="1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才能遠見、卓識、發現、創造，</a:t>
            </a:r>
            <a:endParaRPr lang="en-US" altLang="zh-TW" sz="4600" b="1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600" b="1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才能真正的優秀！</a:t>
            </a:r>
            <a:endParaRPr lang="en-US" altLang="zh-TW" sz="460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23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ChangeArrowheads="1"/>
          </p:cNvSpPr>
          <p:nvPr/>
        </p:nvSpPr>
        <p:spPr bwMode="auto">
          <a:xfrm>
            <a:off x="76200" y="620713"/>
            <a:ext cx="8743950" cy="6048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2600" b="1" smtClean="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6867" name="Picture 9" descr="G:\特別的google\20170214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913"/>
            <a:ext cx="8932863" cy="64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文字方塊 1"/>
          <p:cNvSpPr txBox="1">
            <a:spLocks noChangeArrowheads="1"/>
          </p:cNvSpPr>
          <p:nvPr/>
        </p:nvSpPr>
        <p:spPr bwMode="auto">
          <a:xfrm>
            <a:off x="381000" y="381000"/>
            <a:ext cx="8435975" cy="5970588"/>
          </a:xfrm>
          <a:prstGeom prst="rect">
            <a:avLst/>
          </a:prstGeom>
          <a:solidFill>
            <a:srgbClr val="FFFFF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360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作為一名家長，</a:t>
            </a:r>
            <a:endParaRPr lang="en-US" altLang="zh-TW" sz="660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請記住，</a:t>
            </a:r>
            <a:endParaRPr lang="en-US" altLang="zh-TW" sz="660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保證</a:t>
            </a:r>
            <a:r>
              <a:rPr lang="zh-TW" altLang="en-US" sz="66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自己情緒的平和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就是對孩子</a:t>
            </a:r>
            <a:endParaRPr lang="en-US" altLang="zh-TW" sz="660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6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最偉大的教育。</a:t>
            </a:r>
            <a:endParaRPr lang="en-US" altLang="zh-TW" sz="80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80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80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53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ChangeArrowheads="1"/>
          </p:cNvSpPr>
          <p:nvPr/>
        </p:nvSpPr>
        <p:spPr bwMode="auto">
          <a:xfrm>
            <a:off x="152400" y="620713"/>
            <a:ext cx="8667750" cy="6048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2600" b="1" smtClean="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7891" name="Picture 14" descr="http://www.markzhao.com/wp-content/uploads/2013/01/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b="26183"/>
          <a:stretch>
            <a:fillRect/>
          </a:stretch>
        </p:blipFill>
        <p:spPr bwMode="auto">
          <a:xfrm>
            <a:off x="3230563" y="381000"/>
            <a:ext cx="35814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82550" y="228600"/>
            <a:ext cx="3651250" cy="35814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幸福是點滴</a:t>
            </a:r>
            <a:endParaRPr lang="en-US" altLang="zh-TW" sz="2800" b="1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累積而成 </a:t>
            </a:r>
            <a:endParaRPr lang="en-US" altLang="zh-TW" sz="2800" b="1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2800" b="1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800" b="1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1+0.01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2800" b="1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1-0.01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結果大不同</a:t>
            </a:r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533400" y="4495800"/>
            <a:ext cx="4257675" cy="1200150"/>
            <a:chOff x="533400" y="4495800"/>
            <a:chExt cx="4257675" cy="1200329"/>
          </a:xfrm>
        </p:grpSpPr>
        <p:sp>
          <p:nvSpPr>
            <p:cNvPr id="37895" name="文字方塊 2"/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810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TW" altLang="en-US" sz="36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陪伴孩子的時間</a:t>
              </a:r>
              <a:endParaRPr lang="en-US" altLang="zh-TW" sz="36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TW" altLang="en-US" sz="36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再加</a:t>
              </a:r>
              <a:r>
                <a:rPr lang="en-US" altLang="zh-TW" sz="36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0.01</a:t>
              </a:r>
              <a:r>
                <a:rPr lang="zh-TW" altLang="en-US" sz="36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呢</a:t>
              </a:r>
              <a:r>
                <a:rPr lang="en-US" altLang="zh-TW" sz="3600" b="1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?</a:t>
              </a:r>
              <a:endParaRPr lang="zh-TW" altLang="en-US" sz="36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" name="向右箭號 2"/>
            <p:cNvSpPr/>
            <p:nvPr/>
          </p:nvSpPr>
          <p:spPr>
            <a:xfrm>
              <a:off x="4181475" y="5095964"/>
              <a:ext cx="609600" cy="4175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649663"/>
            <a:ext cx="35909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72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07704" y="2204864"/>
            <a:ext cx="4896544" cy="64807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北門國小學務處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858977" y="836712"/>
            <a:ext cx="5369689" cy="10081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北門國小家長反毒簡報</a:t>
            </a:r>
            <a:endParaRPr lang="zh-TW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 descr="紫錐花水壺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5517232"/>
            <a:ext cx="138380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22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9939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656638" cy="6119812"/>
          </a:xfrm>
        </p:spPr>
      </p:pic>
    </p:spTree>
    <p:extLst>
      <p:ext uri="{BB962C8B-B14F-4D97-AF65-F5344CB8AC3E}">
        <p14:creationId xmlns:p14="http://schemas.microsoft.com/office/powerpoint/2010/main" val="326523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0963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656638" cy="6119812"/>
          </a:xfrm>
        </p:spPr>
      </p:pic>
    </p:spTree>
    <p:extLst>
      <p:ext uri="{BB962C8B-B14F-4D97-AF65-F5344CB8AC3E}">
        <p14:creationId xmlns:p14="http://schemas.microsoft.com/office/powerpoint/2010/main" val="176598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1987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61412" cy="6192837"/>
          </a:xfrm>
        </p:spPr>
      </p:pic>
    </p:spTree>
    <p:extLst>
      <p:ext uri="{BB962C8B-B14F-4D97-AF65-F5344CB8AC3E}">
        <p14:creationId xmlns:p14="http://schemas.microsoft.com/office/powerpoint/2010/main" val="351141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3011" name="標題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zh-TW" altLang="en-US" smtClean="0"/>
              <a:t>北門國小交通安全宣導</a:t>
            </a:r>
          </a:p>
        </p:txBody>
      </p:sp>
      <p:pic>
        <p:nvPicPr>
          <p:cNvPr id="4301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3933825"/>
            <a:ext cx="9067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7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3933825"/>
            <a:ext cx="9067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標題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上學通學巷</a:t>
            </a:r>
          </a:p>
        </p:txBody>
      </p:sp>
      <p:sp>
        <p:nvSpPr>
          <p:cNvPr id="45060" name="內容版面配置區 2"/>
          <p:cNvSpPr>
            <a:spLocks noGrp="1"/>
          </p:cNvSpPr>
          <p:nvPr>
            <p:ph sz="quarter" idx="1"/>
          </p:nvPr>
        </p:nvSpPr>
        <p:spPr>
          <a:xfrm>
            <a:off x="827088" y="1181100"/>
            <a:ext cx="7772400" cy="4572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維護學生通學安全及校園周邊交通順暢，讓孩子在巷口提前下車，</a:t>
            </a:r>
            <a:r>
              <a:rPr lang="zh-TW" altLang="en-US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多走一段路上學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2" b="22664"/>
          <a:stretch>
            <a:fillRect/>
          </a:stretch>
        </p:blipFill>
        <p:spPr bwMode="auto">
          <a:xfrm>
            <a:off x="157163" y="2133600"/>
            <a:ext cx="3889375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49538"/>
            <a:ext cx="5548312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8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  <a:solidFill>
            <a:srgbClr val="FFFFFF">
              <a:alpha val="34117"/>
            </a:srgbClr>
          </a:solidFill>
        </p:spPr>
        <p:txBody>
          <a:bodyPr/>
          <a:lstStyle/>
          <a:p>
            <a:pPr eaLnBrk="1" hangingPunct="1"/>
            <a:r>
              <a:rPr lang="en-US" altLang="zh-TW" sz="600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600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學年度第 </a:t>
            </a:r>
            <a:r>
              <a:rPr lang="en-US" altLang="zh-TW" sz="6000" smtClean="0"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sz="600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133600"/>
            <a:ext cx="7848600" cy="3352800"/>
          </a:xfrm>
          <a:solidFill>
            <a:srgbClr val="FFFFFF">
              <a:alpha val="34117"/>
            </a:srgbClr>
          </a:solidFill>
        </p:spPr>
        <p:txBody>
          <a:bodyPr/>
          <a:lstStyle/>
          <a:p>
            <a:pPr eaLnBrk="1" hangingPunct="1"/>
            <a:r>
              <a:rPr lang="zh-TW" altLang="en-US" sz="6600" smtClean="0">
                <a:ea typeface="標楷體" panose="03000509000000000000" pitchFamily="65" charset="-120"/>
              </a:rPr>
              <a:t>北門國小</a:t>
            </a:r>
          </a:p>
          <a:p>
            <a:pPr eaLnBrk="1" hangingPunct="1"/>
            <a:r>
              <a:rPr lang="zh-TW" altLang="en-US" sz="6600" smtClean="0">
                <a:ea typeface="標楷體" panose="03000509000000000000" pitchFamily="65" charset="-120"/>
              </a:rPr>
              <a:t>親師座談會</a:t>
            </a:r>
            <a:endParaRPr lang="en-US" altLang="zh-TW" sz="6600" smtClean="0"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4800" smtClean="0">
                <a:ea typeface="標楷體" panose="03000509000000000000" pitchFamily="65" charset="-120"/>
              </a:rPr>
              <a:t>重要議題暨活動宣導</a:t>
            </a:r>
            <a:endParaRPr lang="en-US" altLang="zh-TW" sz="4800" smtClean="0">
              <a:ea typeface="標楷體" panose="03000509000000000000" pitchFamily="65" charset="-120"/>
            </a:endParaRPr>
          </a:p>
          <a:p>
            <a:pPr eaLnBrk="1" hangingPunct="1"/>
            <a:endParaRPr lang="zh-TW" altLang="en-US" sz="6600" smtClean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42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6083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3933825"/>
            <a:ext cx="9067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69875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3933825"/>
            <a:ext cx="9067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7108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388" y="188913"/>
            <a:ext cx="7845425" cy="5883275"/>
          </a:xfrm>
        </p:spPr>
      </p:pic>
    </p:spTree>
    <p:extLst>
      <p:ext uri="{BB962C8B-B14F-4D97-AF65-F5344CB8AC3E}">
        <p14:creationId xmlns:p14="http://schemas.microsoft.com/office/powerpoint/2010/main" val="37768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8131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3933825"/>
            <a:ext cx="9067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04813"/>
            <a:ext cx="7632700" cy="5724525"/>
          </a:xfrm>
        </p:spPr>
      </p:pic>
    </p:spTree>
    <p:extLst>
      <p:ext uri="{BB962C8B-B14F-4D97-AF65-F5344CB8AC3E}">
        <p14:creationId xmlns:p14="http://schemas.microsoft.com/office/powerpoint/2010/main" val="2729470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860800"/>
            <a:ext cx="906621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04813"/>
            <a:ext cx="8208962" cy="6156325"/>
          </a:xfrm>
        </p:spPr>
      </p:pic>
    </p:spTree>
    <p:extLst>
      <p:ext uri="{BB962C8B-B14F-4D97-AF65-F5344CB8AC3E}">
        <p14:creationId xmlns:p14="http://schemas.microsoft.com/office/powerpoint/2010/main" val="200145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7391400" cy="1219200"/>
          </a:xfrm>
          <a:solidFill>
            <a:srgbClr val="FFFFFF">
              <a:alpha val="34117"/>
            </a:srgbClr>
          </a:solidFill>
        </p:spPr>
        <p:txBody>
          <a:bodyPr/>
          <a:lstStyle/>
          <a:p>
            <a:pPr eaLnBrk="1" hangingPunct="1"/>
            <a:r>
              <a:rPr lang="zh-TW" altLang="en-US" sz="66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北門國小感謝您</a:t>
            </a:r>
          </a:p>
        </p:txBody>
      </p:sp>
    </p:spTree>
    <p:extLst>
      <p:ext uri="{BB962C8B-B14F-4D97-AF65-F5344CB8AC3E}">
        <p14:creationId xmlns:p14="http://schemas.microsoft.com/office/powerpoint/2010/main" val="21238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語文領域補充說明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54533"/>
              </p:ext>
            </p:extLst>
          </p:nvPr>
        </p:nvGraphicFramePr>
        <p:xfrm>
          <a:off x="323528" y="1268760"/>
          <a:ext cx="8712968" cy="5472608"/>
        </p:xfrm>
        <a:graphic>
          <a:graphicData uri="http://schemas.openxmlformats.org/drawingml/2006/table">
            <a:tbl>
              <a:tblPr firstRow="1" firstCol="1" bandRow="1"/>
              <a:tblGrid>
                <a:gridCol w="1591065"/>
                <a:gridCol w="5033671"/>
                <a:gridCol w="2088232"/>
              </a:tblGrid>
              <a:tr h="684076">
                <a:tc rowSpan="8">
                  <a:txBody>
                    <a:bodyPr/>
                    <a:lstStyle/>
                    <a:p>
                      <a:pPr marL="24765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601-607</a:t>
                      </a:r>
                      <a:endParaRPr lang="zh-TW" sz="1800" kern="100" dirty="0">
                        <a:solidFill>
                          <a:srgbClr val="FFFF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班級巡迴書箱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書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類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我是劉乃蘋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兒童小說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當河馬想動的時候再去推牠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科學叢書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星星旅館的探險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心理勵志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草莓</a:t>
                      </a:r>
                      <a:r>
                        <a:rPr lang="zh-TW" sz="2800" dirty="0" smtClean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心事</a:t>
                      </a:r>
                      <a:r>
                        <a:rPr lang="en-US" altLang="zh-TW" sz="2800" dirty="0" smtClean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dirty="0" smtClean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看過、難讀</a:t>
                      </a:r>
                      <a:r>
                        <a:rPr lang="en-US" altLang="zh-TW" sz="2800" dirty="0" smtClean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800" dirty="0">
                        <a:solidFill>
                          <a:srgbClr val="FFFF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性別教育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凱哥的鯨生鯨事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科學叢書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手斧男孩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文學小說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雙面獵犬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zh-TW" sz="28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文學小說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12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主題</a:t>
            </a:r>
            <a:r>
              <a:rPr lang="zh-TW" altLang="en-US" b="1" dirty="0">
                <a:solidFill>
                  <a:srgbClr val="FFFF00"/>
                </a:solidFill>
              </a:rPr>
              <a:t>式剪報實作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432978"/>
              </p:ext>
            </p:extLst>
          </p:nvPr>
        </p:nvGraphicFramePr>
        <p:xfrm>
          <a:off x="539552" y="1340768"/>
          <a:ext cx="8352928" cy="4320480"/>
        </p:xfrm>
        <a:graphic>
          <a:graphicData uri="http://schemas.openxmlformats.org/drawingml/2006/table">
            <a:tbl>
              <a:tblPr firstRow="1" firstCol="1" bandRow="1"/>
              <a:tblGrid>
                <a:gridCol w="3121240"/>
                <a:gridCol w="2615339"/>
                <a:gridCol w="2616349"/>
              </a:tblGrid>
              <a:tr h="86409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剪報主題</a:t>
                      </a:r>
                      <a:endParaRPr lang="zh-TW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剪報內容</a:t>
                      </a:r>
                      <a:endParaRPr lang="zh-TW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實施方式</a:t>
                      </a:r>
                      <a:endParaRPr lang="zh-TW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58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萬物有情</a:t>
                      </a:r>
                      <a:endParaRPr lang="zh-TW" sz="32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32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資料來源</a:t>
                      </a:r>
                      <a:endParaRPr lang="zh-TW" sz="32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32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資料呈現</a:t>
                      </a:r>
                      <a:endParaRPr lang="zh-TW" sz="32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32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我的觀點</a:t>
                      </a:r>
                      <a:endParaRPr lang="zh-TW" sz="32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32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延伸思考</a:t>
                      </a:r>
                      <a:endParaRPr lang="zh-TW" sz="32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32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課堂實作</a:t>
                      </a:r>
                      <a:endParaRPr lang="zh-TW" sz="32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32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回家作業</a:t>
                      </a:r>
                      <a:endParaRPr lang="zh-TW" sz="32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32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小組分享</a:t>
                      </a:r>
                      <a:endParaRPr lang="zh-TW" sz="32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32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個別報告</a:t>
                      </a:r>
                      <a:endParaRPr lang="zh-TW" sz="32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79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生活與學習</a:t>
                      </a:r>
                      <a:endParaRPr lang="zh-TW" sz="32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76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數學六個單元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509980"/>
              </p:ext>
            </p:extLst>
          </p:nvPr>
        </p:nvGraphicFramePr>
        <p:xfrm>
          <a:off x="107504" y="1484784"/>
          <a:ext cx="8784979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997"/>
                <a:gridCol w="1254997"/>
                <a:gridCol w="1254997"/>
                <a:gridCol w="1254997"/>
                <a:gridCol w="1254997"/>
                <a:gridCol w="1254997"/>
                <a:gridCol w="1254997"/>
              </a:tblGrid>
              <a:tr h="15410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單元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一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二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三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四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五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六</a:t>
                      </a:r>
                      <a:endParaRPr lang="zh-TW" altLang="en-US" sz="2800" dirty="0"/>
                    </a:p>
                  </a:txBody>
                  <a:tcPr anchor="ctr"/>
                </a:tc>
              </a:tr>
              <a:tr h="30675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內容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分數與小數的四則運算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速率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柱體面、邊的關係與體積</a:t>
                      </a:r>
                      <a:endParaRPr lang="en-US" altLang="zh-TW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基準量和比較量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怎樣解題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統計圖</a:t>
                      </a:r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六下</a:t>
            </a:r>
            <a:r>
              <a:rPr lang="en-US" altLang="zh-TW" b="1" dirty="0" smtClean="0">
                <a:solidFill>
                  <a:srgbClr val="FFFF00"/>
                </a:solidFill>
              </a:rPr>
              <a:t>2</a:t>
            </a:r>
            <a:r>
              <a:rPr lang="zh-TW" altLang="en-US" b="1" dirty="0" smtClean="0">
                <a:solidFill>
                  <a:srgbClr val="FFFF00"/>
                </a:solidFill>
              </a:rPr>
              <a:t>次定期評量時間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31640" y="1844824"/>
            <a:ext cx="58326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000" dirty="0"/>
              <a:t>第一次定期評量日期 </a:t>
            </a:r>
            <a:r>
              <a:rPr lang="en-US" altLang="zh-TW" sz="4000" dirty="0" smtClean="0"/>
              <a:t>4/11</a:t>
            </a:r>
            <a:r>
              <a:rPr lang="zh-TW" altLang="en-US" sz="4000" dirty="0" smtClean="0"/>
              <a:t>（三）</a:t>
            </a:r>
            <a:r>
              <a:rPr lang="zh-TW" altLang="zh-TW" sz="4000" dirty="0" smtClean="0"/>
              <a:t>、</a:t>
            </a:r>
            <a:r>
              <a:rPr lang="en-US" altLang="zh-TW" sz="4000" dirty="0" smtClean="0"/>
              <a:t>4/12</a:t>
            </a:r>
            <a:r>
              <a:rPr lang="zh-TW" altLang="en-US" sz="4000" dirty="0" smtClean="0"/>
              <a:t>（四）</a:t>
            </a:r>
            <a:endParaRPr lang="zh-TW" altLang="zh-TW" sz="4000" dirty="0"/>
          </a:p>
          <a:p>
            <a:r>
              <a:rPr lang="en-US" altLang="zh-TW" sz="4000" dirty="0"/>
              <a:t> </a:t>
            </a:r>
            <a:endParaRPr lang="en-US" altLang="zh-TW" sz="4000" dirty="0" smtClean="0"/>
          </a:p>
          <a:p>
            <a:r>
              <a:rPr lang="zh-TW" altLang="zh-TW" sz="4000" dirty="0" smtClean="0"/>
              <a:t>畢業</a:t>
            </a:r>
            <a:r>
              <a:rPr lang="zh-TW" altLang="zh-TW" sz="4000" dirty="0"/>
              <a:t>考</a:t>
            </a:r>
            <a:r>
              <a:rPr lang="zh-TW" altLang="zh-TW" sz="4000" dirty="0" smtClean="0"/>
              <a:t>日期</a:t>
            </a:r>
            <a:r>
              <a:rPr lang="en-US" altLang="zh-TW" sz="4000" dirty="0" smtClean="0"/>
              <a:t>              </a:t>
            </a:r>
          </a:p>
          <a:p>
            <a:r>
              <a:rPr lang="en-US" altLang="zh-TW" sz="4000" dirty="0" smtClean="0"/>
              <a:t>6/5</a:t>
            </a:r>
            <a:r>
              <a:rPr lang="zh-TW" altLang="en-US" sz="4000" dirty="0" smtClean="0"/>
              <a:t>（</a:t>
            </a:r>
            <a:r>
              <a:rPr lang="zh-TW" altLang="zh-TW" sz="4000" dirty="0" smtClean="0"/>
              <a:t>四</a:t>
            </a:r>
            <a:r>
              <a:rPr lang="zh-TW" altLang="en-US" sz="4000" dirty="0" smtClean="0"/>
              <a:t>）、</a:t>
            </a:r>
            <a:r>
              <a:rPr lang="en-US" altLang="zh-TW" sz="4000" dirty="0" smtClean="0"/>
              <a:t>6/6</a:t>
            </a:r>
            <a:r>
              <a:rPr lang="zh-TW" altLang="en-US" sz="4000" dirty="0" smtClean="0"/>
              <a:t>（</a:t>
            </a:r>
            <a:r>
              <a:rPr lang="zh-TW" altLang="zh-TW" sz="4000" dirty="0" smtClean="0"/>
              <a:t>五</a:t>
            </a:r>
            <a:r>
              <a:rPr lang="zh-TW" altLang="en-US" sz="4000" dirty="0" smtClean="0"/>
              <a:t>）</a:t>
            </a:r>
            <a:endParaRPr lang="zh-TW" altLang="zh-TW" sz="4000" dirty="0"/>
          </a:p>
        </p:txBody>
      </p:sp>
    </p:spTree>
    <p:extLst>
      <p:ext uri="{BB962C8B-B14F-4D97-AF65-F5344CB8AC3E}">
        <p14:creationId xmlns:p14="http://schemas.microsoft.com/office/powerpoint/2010/main" val="42308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六下重要活動時程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0547" y="1417638"/>
            <a:ext cx="90059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一、</a:t>
            </a:r>
            <a:r>
              <a:rPr lang="en-US" altLang="zh-TW" sz="3200" dirty="0" smtClean="0"/>
              <a:t>2/27</a:t>
            </a:r>
            <a:r>
              <a:rPr lang="zh-TW" altLang="en-US" sz="3200" dirty="0" smtClean="0"/>
              <a:t>（二）生命教育暨青春啟航課程開始。</a:t>
            </a:r>
            <a:endParaRPr lang="en-US" altLang="zh-TW" sz="3200" dirty="0" smtClean="0"/>
          </a:p>
          <a:p>
            <a:r>
              <a:rPr lang="zh-TW" altLang="en-US" sz="3200" dirty="0" smtClean="0"/>
              <a:t>二、</a:t>
            </a:r>
            <a:r>
              <a:rPr lang="en-US" altLang="zh-TW" sz="3200" dirty="0" smtClean="0"/>
              <a:t>3/7</a:t>
            </a:r>
            <a:r>
              <a:rPr lang="zh-TW" altLang="en-US" sz="3200" dirty="0" smtClean="0"/>
              <a:t>（三）無預警防災避難演練。</a:t>
            </a:r>
            <a:endParaRPr lang="en-US" altLang="zh-TW" sz="3200" dirty="0" smtClean="0"/>
          </a:p>
          <a:p>
            <a:r>
              <a:rPr lang="zh-TW" altLang="en-US" sz="3200" dirty="0" smtClean="0"/>
              <a:t>三、</a:t>
            </a:r>
            <a:r>
              <a:rPr lang="en-US" altLang="zh-TW" sz="3200" dirty="0" smtClean="0"/>
              <a:t>3/15</a:t>
            </a:r>
            <a:r>
              <a:rPr lang="zh-TW" altLang="en-US" sz="3200" dirty="0" smtClean="0"/>
              <a:t>（四）、</a:t>
            </a:r>
            <a:r>
              <a:rPr lang="en-US" altLang="zh-TW" sz="3200" dirty="0" smtClean="0"/>
              <a:t>3/16</a:t>
            </a:r>
            <a:r>
              <a:rPr lang="zh-TW" altLang="en-US" sz="3200" dirty="0" smtClean="0"/>
              <a:t>（五）畢業旅行。</a:t>
            </a:r>
            <a:endParaRPr lang="en-US" altLang="zh-TW" sz="3200" dirty="0" smtClean="0"/>
          </a:p>
          <a:p>
            <a:r>
              <a:rPr lang="zh-TW" altLang="en-US" sz="3200" dirty="0" smtClean="0"/>
              <a:t>四、</a:t>
            </a:r>
            <a:r>
              <a:rPr lang="en-US" altLang="zh-TW" sz="3200" dirty="0" smtClean="0"/>
              <a:t>3/19-3/23</a:t>
            </a:r>
            <a:r>
              <a:rPr lang="zh-TW" altLang="en-US" sz="3200" dirty="0" smtClean="0"/>
              <a:t>四至六年級樂樂足球賽。</a:t>
            </a:r>
            <a:endParaRPr lang="en-US" altLang="zh-TW" sz="3200" dirty="0" smtClean="0"/>
          </a:p>
          <a:p>
            <a:r>
              <a:rPr lang="zh-TW" altLang="en-US" sz="3200" dirty="0" smtClean="0"/>
              <a:t>五、</a:t>
            </a:r>
            <a:r>
              <a:rPr lang="en-US" altLang="zh-TW" sz="3200" dirty="0" smtClean="0"/>
              <a:t>6/7</a:t>
            </a:r>
            <a:r>
              <a:rPr lang="zh-TW" altLang="en-US" sz="3200" dirty="0" smtClean="0"/>
              <a:t>（四）</a:t>
            </a:r>
            <a:r>
              <a:rPr lang="en-US" altLang="zh-TW" sz="3200" dirty="0" smtClean="0"/>
              <a:t>08</a:t>
            </a:r>
            <a:r>
              <a:rPr lang="zh-TW" altLang="en-US" sz="3200" dirty="0" smtClean="0"/>
              <a:t>：</a:t>
            </a:r>
            <a:r>
              <a:rPr lang="en-US" altLang="zh-TW" sz="3200" dirty="0" smtClean="0"/>
              <a:t>10-09</a:t>
            </a:r>
            <a:r>
              <a:rPr lang="zh-TW" altLang="en-US" sz="3200" dirty="0" smtClean="0"/>
              <a:t>：</a:t>
            </a:r>
            <a:r>
              <a:rPr lang="en-US" altLang="zh-TW" sz="3200" dirty="0" smtClean="0"/>
              <a:t>10</a:t>
            </a:r>
            <a:r>
              <a:rPr lang="zh-TW" altLang="en-US" sz="3200" dirty="0" smtClean="0"/>
              <a:t>畢業輔導活動。</a:t>
            </a:r>
            <a:endParaRPr lang="en-US" altLang="zh-TW" sz="3200" dirty="0" smtClean="0"/>
          </a:p>
          <a:p>
            <a:r>
              <a:rPr lang="zh-TW" altLang="en-US" sz="3200" dirty="0" smtClean="0"/>
              <a:t>六、</a:t>
            </a:r>
            <a:r>
              <a:rPr lang="en-US" altLang="zh-TW" sz="3200" dirty="0" smtClean="0"/>
              <a:t>6/7-6/19</a:t>
            </a:r>
            <a:r>
              <a:rPr lang="zh-TW" altLang="en-US" sz="3200" dirty="0" smtClean="0"/>
              <a:t>二手體育服回收傳承。</a:t>
            </a:r>
            <a:endParaRPr lang="en-US" altLang="zh-TW" sz="3200" dirty="0" smtClean="0"/>
          </a:p>
          <a:p>
            <a:r>
              <a:rPr lang="zh-TW" altLang="en-US" sz="3200" dirty="0" smtClean="0"/>
              <a:t>七、</a:t>
            </a:r>
            <a:r>
              <a:rPr lang="en-US" altLang="zh-TW" sz="3200" dirty="0" smtClean="0"/>
              <a:t>6/8</a:t>
            </a:r>
            <a:r>
              <a:rPr lang="zh-TW" altLang="en-US" sz="3200" dirty="0" smtClean="0"/>
              <a:t>（五）六年級拍榮譽狀。</a:t>
            </a:r>
            <a:endParaRPr lang="en-US" altLang="zh-TW" sz="3200" dirty="0" smtClean="0"/>
          </a:p>
          <a:p>
            <a:r>
              <a:rPr lang="zh-TW" altLang="en-US" sz="3200" dirty="0" smtClean="0"/>
              <a:t>八、</a:t>
            </a:r>
            <a:r>
              <a:rPr lang="en-US" altLang="zh-TW" sz="3200" dirty="0" smtClean="0"/>
              <a:t>6/11</a:t>
            </a:r>
            <a:r>
              <a:rPr lang="zh-TW" altLang="en-US" sz="3200" dirty="0" smtClean="0"/>
              <a:t>（一）六年級足壘賽。</a:t>
            </a:r>
            <a:endParaRPr lang="en-US" altLang="zh-TW" sz="3200" dirty="0" smtClean="0"/>
          </a:p>
          <a:p>
            <a:r>
              <a:rPr lang="zh-TW" altLang="en-US" sz="3200" dirty="0" smtClean="0"/>
              <a:t>九、</a:t>
            </a:r>
            <a:r>
              <a:rPr lang="en-US" altLang="zh-TW" sz="3200" dirty="0" smtClean="0"/>
              <a:t>6/20</a:t>
            </a:r>
            <a:r>
              <a:rPr lang="zh-TW" altLang="en-US" sz="3200" dirty="0" smtClean="0"/>
              <a:t>（三）畢業典禮（北區區公所五樓禮堂）</a:t>
            </a:r>
            <a:endParaRPr lang="en-US" altLang="zh-TW" sz="3200" dirty="0" smtClean="0"/>
          </a:p>
          <a:p>
            <a:endParaRPr lang="zh-TW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7502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9550" y="6350"/>
            <a:ext cx="8458200" cy="1447800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家庭</a:t>
            </a:r>
            <a:r>
              <a:rPr lang="en-US" altLang="zh-TW" sz="600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smtClean="0">
                <a:latin typeface="標楷體" panose="03000509000000000000" pitchFamily="65" charset="-120"/>
                <a:ea typeface="標楷體" panose="03000509000000000000" pitchFamily="65" charset="-120"/>
              </a:rPr>
              <a:t>期望是愛與善的循環</a:t>
            </a:r>
            <a:r>
              <a:rPr lang="en-US" altLang="zh-TW" sz="480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br>
              <a:rPr lang="en-US" altLang="zh-TW" sz="480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幸福嗎</a:t>
            </a:r>
            <a:r>
              <a:rPr lang="en-US" altLang="zh-TW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很美滿</a:t>
            </a:r>
          </a:p>
        </p:txBody>
      </p:sp>
      <p:pic>
        <p:nvPicPr>
          <p:cNvPr id="27651" name="Picture 2" descr="D:\分享好文章\圖片\家庭教育可分享\循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00538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D:\分享好文章\圖片\家庭教育可分享\循環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286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528763"/>
            <a:ext cx="9144000" cy="2895600"/>
          </a:xfrm>
          <a:prstGeom prst="rect">
            <a:avLst/>
          </a:prstGeom>
          <a:solidFill>
            <a:srgbClr val="FF66F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因為您的參與</a:t>
            </a:r>
            <a:r>
              <a:rPr kumimoji="1" lang="en-US" altLang="zh-TW" sz="4800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~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讓更多孩子的成長 有愛陪伴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95400" y="4495800"/>
            <a:ext cx="662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TW" sz="1200" dirty="0">
                <a:solidFill>
                  <a:srgbClr val="000000"/>
                </a:solidFill>
              </a:rPr>
              <a:t>攝影師︰</a:t>
            </a:r>
            <a:r>
              <a:rPr kumimoji="1" lang="en-US" altLang="zh-TW" sz="1200" dirty="0">
                <a:solidFill>
                  <a:srgbClr val="000000"/>
                </a:solidFill>
              </a:rPr>
              <a:t>Ale </a:t>
            </a:r>
            <a:r>
              <a:rPr kumimoji="1" lang="en-US" altLang="zh-TW" sz="1200" dirty="0" err="1">
                <a:solidFill>
                  <a:srgbClr val="000000"/>
                </a:solidFill>
              </a:rPr>
              <a:t>Burset</a:t>
            </a:r>
            <a:r>
              <a:rPr kumimoji="1" lang="en-US" altLang="zh-TW" sz="1200" dirty="0">
                <a:solidFill>
                  <a:srgbClr val="000000"/>
                </a:solidFill>
              </a:rPr>
              <a:t>  Save the Children: Break the circle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家暴協助專線</a:t>
            </a:r>
            <a:r>
              <a:rPr kumimoji="1" lang="en-US" altLang="zh-TW" sz="40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1" lang="en-US" altLang="zh-TW" sz="4000" b="1" kern="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家庭教育諮詢專線</a:t>
            </a:r>
            <a:r>
              <a:rPr kumimoji="1" lang="en-US" altLang="zh-TW" sz="4000" b="1" kern="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-4128185</a:t>
            </a:r>
            <a:endParaRPr kumimoji="1" lang="zh-TW" altLang="en-US" sz="4000" b="1" kern="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36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95536" y="188640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 smtClean="0">
                <a:solidFill>
                  <a:srgbClr val="FFFF00"/>
                </a:solidFill>
              </a:rPr>
              <a:t>106-1</a:t>
            </a:r>
            <a:r>
              <a:rPr lang="zh-TW" altLang="en-US" b="1" dirty="0" smtClean="0">
                <a:solidFill>
                  <a:srgbClr val="FFFF00"/>
                </a:solidFill>
              </a:rPr>
              <a:t>班費收支結餘表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170721"/>
              </p:ext>
            </p:extLst>
          </p:nvPr>
        </p:nvGraphicFramePr>
        <p:xfrm>
          <a:off x="179512" y="980728"/>
          <a:ext cx="8784975" cy="579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4370550"/>
                <a:gridCol w="886034"/>
                <a:gridCol w="1800199"/>
              </a:tblGrid>
              <a:tr h="362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日期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內容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收支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結餘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2017/9/7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105</a:t>
                      </a:r>
                      <a:r>
                        <a:rPr lang="zh-TW" sz="2400" kern="100" dirty="0">
                          <a:effectLst/>
                        </a:rPr>
                        <a:t>學年度班級雜費結餘</a:t>
                      </a:r>
                      <a:r>
                        <a:rPr lang="en-US" sz="2400" kern="100" dirty="0">
                          <a:effectLst/>
                        </a:rPr>
                        <a:t> 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493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493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2017/9/7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畫石虎用的壓克力顏料</a:t>
                      </a:r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zh-TW" sz="2400" kern="100" dirty="0">
                          <a:effectLst/>
                        </a:rPr>
                        <a:t>瓶</a:t>
                      </a:r>
                      <a:r>
                        <a:rPr lang="en-US" sz="2400" kern="100" dirty="0">
                          <a:effectLst/>
                        </a:rPr>
                        <a:t> 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-195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298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2017/9/11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106</a:t>
                      </a:r>
                      <a:r>
                        <a:rPr lang="zh-TW" sz="2400" kern="100" dirty="0">
                          <a:effectLst/>
                        </a:rPr>
                        <a:t>學年度班級雜費</a:t>
                      </a:r>
                      <a:r>
                        <a:rPr lang="en-US" sz="2400" kern="100" dirty="0">
                          <a:effectLst/>
                        </a:rPr>
                        <a:t>4800</a:t>
                      </a:r>
                      <a:r>
                        <a:rPr lang="zh-TW" sz="2400" kern="100" dirty="0">
                          <a:effectLst/>
                        </a:rPr>
                        <a:t>元</a:t>
                      </a:r>
                      <a:r>
                        <a:rPr lang="en-US" sz="2400" kern="100" dirty="0">
                          <a:effectLst/>
                        </a:rPr>
                        <a:t> 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4800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5098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2017/9/15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u="sng" kern="100" dirty="0">
                          <a:effectLst/>
                        </a:rPr>
                        <a:t>畫石虎的壓克力顏料</a:t>
                      </a:r>
                      <a:r>
                        <a:rPr lang="en-US" sz="2400" kern="100" dirty="0">
                          <a:effectLst/>
                        </a:rPr>
                        <a:t> 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-39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5059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2017/10/5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保麗龍膠</a:t>
                      </a:r>
                      <a:r>
                        <a:rPr lang="en-US" sz="2400" kern="100" dirty="0">
                          <a:effectLst/>
                        </a:rPr>
                        <a:t>7</a:t>
                      </a:r>
                      <a:r>
                        <a:rPr lang="zh-TW" sz="2400" kern="100" dirty="0">
                          <a:effectLst/>
                        </a:rPr>
                        <a:t>瓶、膠帶</a:t>
                      </a:r>
                      <a:r>
                        <a:rPr lang="en-US" sz="2400" kern="100" dirty="0">
                          <a:effectLst/>
                        </a:rPr>
                        <a:t>2</a:t>
                      </a:r>
                      <a:r>
                        <a:rPr lang="zh-TW" sz="2400" kern="100" dirty="0">
                          <a:effectLst/>
                        </a:rPr>
                        <a:t>捲、書面紙</a:t>
                      </a:r>
                      <a:r>
                        <a:rPr lang="en-US" sz="2400" kern="100" dirty="0">
                          <a:effectLst/>
                        </a:rPr>
                        <a:t>2</a:t>
                      </a:r>
                      <a:r>
                        <a:rPr lang="zh-TW" sz="2400" kern="100" dirty="0">
                          <a:effectLst/>
                        </a:rPr>
                        <a:t>張</a:t>
                      </a:r>
                      <a:r>
                        <a:rPr lang="en-US" sz="2400" kern="100" dirty="0">
                          <a:effectLst/>
                        </a:rPr>
                        <a:t> 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-281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4778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2017/11/6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動物大遊行用帽帶</a:t>
                      </a:r>
                      <a:r>
                        <a:rPr lang="en-US" sz="2400" kern="100" dirty="0">
                          <a:effectLst/>
                        </a:rPr>
                        <a:t>25</a:t>
                      </a:r>
                      <a:r>
                        <a:rPr lang="zh-TW" sz="2400" kern="100" dirty="0">
                          <a:effectLst/>
                        </a:rPr>
                        <a:t>個、製作編織籃雙面膠</a:t>
                      </a:r>
                      <a:r>
                        <a:rPr lang="en-US" sz="2400" kern="100" dirty="0">
                          <a:effectLst/>
                        </a:rPr>
                        <a:t>8</a:t>
                      </a:r>
                      <a:r>
                        <a:rPr lang="zh-TW" sz="2400" kern="100" dirty="0">
                          <a:effectLst/>
                        </a:rPr>
                        <a:t>捲。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-853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3925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88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2017/11/20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補充美勞工具：粗膠帶</a:t>
                      </a:r>
                      <a:r>
                        <a:rPr lang="en-US" sz="2400" kern="100" dirty="0">
                          <a:effectLst/>
                        </a:rPr>
                        <a:t>1</a:t>
                      </a:r>
                      <a:r>
                        <a:rPr lang="zh-TW" sz="2400" kern="100" dirty="0">
                          <a:effectLst/>
                        </a:rPr>
                        <a:t>捲、細膠帶</a:t>
                      </a:r>
                      <a:r>
                        <a:rPr lang="en-US" sz="2400" kern="100" dirty="0">
                          <a:effectLst/>
                        </a:rPr>
                        <a:t>2</a:t>
                      </a:r>
                      <a:r>
                        <a:rPr lang="zh-TW" sz="2400" kern="100" dirty="0">
                          <a:effectLst/>
                        </a:rPr>
                        <a:t>捲、色鉛筆</a:t>
                      </a:r>
                      <a:r>
                        <a:rPr lang="en-US" sz="2400" kern="100" dirty="0">
                          <a:effectLst/>
                        </a:rPr>
                        <a:t>36</a:t>
                      </a:r>
                      <a:r>
                        <a:rPr lang="zh-TW" sz="2400" kern="100" dirty="0">
                          <a:effectLst/>
                        </a:rPr>
                        <a:t>色</a:t>
                      </a:r>
                      <a:r>
                        <a:rPr lang="en-US" sz="2400" kern="100" dirty="0">
                          <a:effectLst/>
                        </a:rPr>
                        <a:t>2</a:t>
                      </a:r>
                      <a:r>
                        <a:rPr lang="zh-TW" sz="2400" kern="100" dirty="0">
                          <a:effectLst/>
                        </a:rPr>
                        <a:t>盒、代用筆</a:t>
                      </a:r>
                      <a:r>
                        <a:rPr lang="en-US" sz="2400" kern="100" dirty="0">
                          <a:effectLst/>
                        </a:rPr>
                        <a:t>2</a:t>
                      </a:r>
                      <a:r>
                        <a:rPr lang="zh-TW" sz="2400" kern="100" dirty="0">
                          <a:effectLst/>
                        </a:rPr>
                        <a:t>枝。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-724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3201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2017/12/21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英語延伸課使用的蘋果</a:t>
                      </a:r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zh-TW" sz="2400" kern="100" dirty="0">
                          <a:effectLst/>
                        </a:rPr>
                        <a:t>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-150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3051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2017/1/18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送彩媽的蛋捲禮盒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-269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2782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6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2017/1/10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寒假作業用的</a:t>
                      </a:r>
                      <a:r>
                        <a:rPr lang="en-US" sz="2400" kern="100" dirty="0">
                          <a:effectLst/>
                        </a:rPr>
                        <a:t>Q</a:t>
                      </a:r>
                      <a:r>
                        <a:rPr lang="zh-TW" sz="2400" kern="100" dirty="0">
                          <a:effectLst/>
                        </a:rPr>
                        <a:t>夾</a:t>
                      </a:r>
                      <a:r>
                        <a:rPr lang="en-US" sz="2400" kern="100" dirty="0">
                          <a:effectLst/>
                        </a:rPr>
                        <a:t>25</a:t>
                      </a:r>
                      <a:r>
                        <a:rPr lang="zh-TW" sz="2400" kern="100" dirty="0">
                          <a:effectLst/>
                        </a:rPr>
                        <a:t>個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-145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400" kern="100" dirty="0">
                          <a:solidFill>
                            <a:srgbClr val="7030A0"/>
                          </a:solidFill>
                          <a:effectLst/>
                        </a:rPr>
                        <a:t>2637</a:t>
                      </a:r>
                      <a:endParaRPr lang="zh-TW" sz="44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0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95536" y="548680"/>
            <a:ext cx="7467600" cy="93610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 smtClean="0">
                <a:solidFill>
                  <a:srgbClr val="FFFF00"/>
                </a:solidFill>
              </a:rPr>
              <a:t>106-2</a:t>
            </a:r>
            <a:r>
              <a:rPr lang="zh-TW" altLang="en-US" b="1" dirty="0" smtClean="0">
                <a:solidFill>
                  <a:srgbClr val="FFFF00"/>
                </a:solidFill>
              </a:rPr>
              <a:t>預計需繳交費用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787923"/>
              </p:ext>
            </p:extLst>
          </p:nvPr>
        </p:nvGraphicFramePr>
        <p:xfrm>
          <a:off x="539552" y="1988840"/>
          <a:ext cx="7992886" cy="3567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112"/>
                <a:gridCol w="671112"/>
                <a:gridCol w="651215"/>
                <a:gridCol w="651215"/>
                <a:gridCol w="651215"/>
                <a:gridCol w="651215"/>
                <a:gridCol w="899917"/>
                <a:gridCol w="899917"/>
                <a:gridCol w="1044547"/>
                <a:gridCol w="1201421"/>
              </a:tblGrid>
              <a:tr h="967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項目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重點本、練習本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畢旅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畢冊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778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費用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國練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國隨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數練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數卷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自練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社練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小計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B0F0"/>
                          </a:solidFill>
                          <a:effectLst/>
                        </a:rPr>
                        <a:t>3250</a:t>
                      </a:r>
                      <a:endParaRPr lang="zh-TW" sz="3200" kern="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B0F0"/>
                          </a:solidFill>
                          <a:effectLst/>
                        </a:rPr>
                        <a:t>610</a:t>
                      </a:r>
                      <a:endParaRPr lang="zh-TW" sz="3200" kern="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15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30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40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30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30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30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30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B0F0"/>
                          </a:solidFill>
                          <a:effectLst/>
                        </a:rPr>
                        <a:t>190</a:t>
                      </a:r>
                      <a:endParaRPr lang="zh-TW" sz="3200" kern="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67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合計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400" kern="100" dirty="0">
                          <a:solidFill>
                            <a:srgbClr val="FF0000"/>
                          </a:solidFill>
                          <a:effectLst/>
                        </a:rPr>
                        <a:t>4050</a:t>
                      </a:r>
                      <a:r>
                        <a:rPr lang="zh-TW" sz="4400" kern="100" dirty="0">
                          <a:solidFill>
                            <a:srgbClr val="FF0000"/>
                          </a:solidFill>
                          <a:effectLst/>
                        </a:rPr>
                        <a:t>元</a:t>
                      </a:r>
                      <a:endParaRPr lang="zh-TW" sz="4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56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0" y="1942966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i="1" dirty="0" smtClean="0"/>
              <a:t>收入現況：</a:t>
            </a:r>
            <a:endParaRPr lang="en-US" altLang="zh-TW" sz="4800" b="1" i="1" dirty="0"/>
          </a:p>
          <a:p>
            <a:r>
              <a:rPr lang="en-US" altLang="zh-TW" sz="4800" b="1" i="1" dirty="0" smtClean="0"/>
              <a:t>  </a:t>
            </a:r>
            <a:r>
              <a:rPr lang="en-US" altLang="zh-TW" sz="3600" b="1" dirty="0" smtClean="0">
                <a:solidFill>
                  <a:srgbClr val="00B0F0"/>
                </a:solidFill>
              </a:rPr>
              <a:t>2637</a:t>
            </a:r>
            <a:r>
              <a:rPr lang="zh-TW" altLang="en-US" sz="3600" b="1" dirty="0" smtClean="0"/>
              <a:t>元（上學期結餘）</a:t>
            </a:r>
            <a:endParaRPr lang="en-US" altLang="zh-TW" sz="3600" b="1" dirty="0" smtClean="0"/>
          </a:p>
          <a:p>
            <a:endParaRPr lang="en-US" altLang="zh-TW" sz="3600" b="1" dirty="0" smtClean="0"/>
          </a:p>
          <a:p>
            <a:r>
              <a:rPr lang="zh-TW" altLang="en-US" sz="4400" b="1" i="1" dirty="0" smtClean="0"/>
              <a:t>預計支出：</a:t>
            </a:r>
            <a:endParaRPr lang="en-US" altLang="zh-TW" sz="4400" b="1" i="1" dirty="0" smtClean="0"/>
          </a:p>
          <a:p>
            <a:r>
              <a:rPr lang="en-US" altLang="zh-TW" sz="3600" b="1" dirty="0" smtClean="0"/>
              <a:t>  4050X24</a:t>
            </a:r>
            <a:r>
              <a:rPr lang="zh-TW" altLang="en-US" sz="3600" b="1" dirty="0" smtClean="0"/>
              <a:t>＝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97200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元</a:t>
            </a:r>
            <a:r>
              <a:rPr lang="zh-TW" altLang="en-US" sz="3600" b="1" dirty="0" smtClean="0"/>
              <a:t>（練習本、畢旅、畢冊）</a:t>
            </a:r>
            <a:endParaRPr lang="en-US" altLang="zh-TW" sz="3600" b="1" dirty="0" smtClean="0"/>
          </a:p>
          <a:p>
            <a:endParaRPr lang="en-US" altLang="zh-TW" sz="3600" b="1" dirty="0" smtClean="0">
              <a:solidFill>
                <a:srgbClr val="006600"/>
              </a:solidFill>
            </a:endParaRPr>
          </a:p>
          <a:p>
            <a:r>
              <a:rPr lang="zh-TW" altLang="en-US" sz="3600" b="1" dirty="0" smtClean="0"/>
              <a:t>預計結餘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-94563</a:t>
            </a:r>
            <a:r>
              <a:rPr lang="zh-TW" altLang="en-US" sz="3600" b="1" dirty="0" smtClean="0"/>
              <a:t>元</a:t>
            </a:r>
            <a:endParaRPr lang="en-US" altLang="zh-TW" sz="3600" b="1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107504" y="188640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FFFF00"/>
                </a:solidFill>
              </a:rPr>
              <a:t>討論事項</a:t>
            </a:r>
            <a:r>
              <a:rPr lang="en-US" altLang="zh-TW" sz="5400" b="1" dirty="0" smtClean="0">
                <a:solidFill>
                  <a:srgbClr val="FFFF00"/>
                </a:solidFill>
              </a:rPr>
              <a:t>-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班級雜費收取方式</a:t>
            </a:r>
            <a:endParaRPr lang="zh-TW" altLang="zh-TW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7504" y="188640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FFFF00"/>
                </a:solidFill>
              </a:rPr>
              <a:t>討論事項</a:t>
            </a:r>
            <a:r>
              <a:rPr lang="en-US" altLang="zh-TW" sz="5400" b="1" dirty="0" smtClean="0">
                <a:solidFill>
                  <a:srgbClr val="FFFF00"/>
                </a:solidFill>
              </a:rPr>
              <a:t>-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班級雜費收取方式</a:t>
            </a:r>
            <a:endParaRPr lang="zh-TW" altLang="zh-TW" sz="5400" b="1" dirty="0">
              <a:solidFill>
                <a:srgbClr val="FFFF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1268760"/>
            <a:ext cx="90364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方案一、每生期初先收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3440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元</a:t>
            </a:r>
            <a:r>
              <a:rPr lang="zh-TW" altLang="en-US" sz="2800" b="1" dirty="0" smtClean="0"/>
              <a:t>，以支應畢旅以及練習本</a:t>
            </a:r>
            <a:endParaRPr lang="en-US" altLang="zh-TW" sz="2800" b="1" dirty="0" smtClean="0"/>
          </a:p>
          <a:p>
            <a:r>
              <a:rPr lang="en-US" altLang="zh-TW" sz="2800" b="1" dirty="0"/>
              <a:t> </a:t>
            </a:r>
            <a:r>
              <a:rPr lang="en-US" altLang="zh-TW" sz="2800" b="1" dirty="0" smtClean="0"/>
              <a:t>              </a:t>
            </a:r>
            <a:r>
              <a:rPr lang="zh-TW" altLang="en-US" sz="2800" b="1" dirty="0" smtClean="0"/>
              <a:t>費用，期末再收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610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元</a:t>
            </a:r>
            <a:r>
              <a:rPr lang="zh-TW" altLang="en-US" sz="2800" b="1" dirty="0" smtClean="0"/>
              <a:t>畢冊費用。</a:t>
            </a:r>
            <a:endParaRPr lang="en-US" altLang="zh-TW" sz="2800" b="1" dirty="0" smtClean="0"/>
          </a:p>
          <a:p>
            <a:endParaRPr lang="en-US" altLang="zh-TW" sz="2800" b="1" dirty="0" smtClean="0"/>
          </a:p>
          <a:p>
            <a:r>
              <a:rPr lang="zh-TW" altLang="en-US" sz="2800" b="1" dirty="0" smtClean="0"/>
              <a:t>方案二、每</a:t>
            </a:r>
            <a:r>
              <a:rPr lang="zh-TW" altLang="en-US" sz="2800" b="1" dirty="0"/>
              <a:t>生期初先收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3500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元</a:t>
            </a:r>
            <a:r>
              <a:rPr lang="zh-TW" altLang="en-US" sz="2800" b="1" dirty="0"/>
              <a:t>，支應畢旅</a:t>
            </a:r>
            <a:r>
              <a:rPr lang="zh-TW" altLang="en-US" sz="2800" b="1" dirty="0" smtClean="0"/>
              <a:t>以及練習</a:t>
            </a:r>
            <a:r>
              <a:rPr lang="zh-TW" altLang="en-US" sz="2800" b="1" dirty="0"/>
              <a:t>本</a:t>
            </a:r>
            <a:r>
              <a:rPr lang="zh-TW" altLang="en-US" sz="2800" b="1" dirty="0" smtClean="0"/>
              <a:t>費</a:t>
            </a:r>
            <a:endParaRPr lang="en-US" altLang="zh-TW" sz="2800" b="1" dirty="0" smtClean="0"/>
          </a:p>
          <a:p>
            <a:r>
              <a:rPr lang="en-US" altLang="zh-TW" sz="2800" b="1" dirty="0"/>
              <a:t> </a:t>
            </a:r>
            <a:r>
              <a:rPr lang="en-US" altLang="zh-TW" sz="2800" b="1" dirty="0" smtClean="0"/>
              <a:t>             </a:t>
            </a:r>
            <a:r>
              <a:rPr lang="zh-TW" altLang="en-US" sz="2800" b="1" dirty="0" smtClean="0"/>
              <a:t>用，之後結餘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60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元</a:t>
            </a:r>
            <a:r>
              <a:rPr lang="zh-TW" altLang="en-US" sz="2800" b="1" dirty="0" smtClean="0"/>
              <a:t>流入班級雜費中，期末</a:t>
            </a:r>
            <a:r>
              <a:rPr lang="zh-TW" altLang="en-US" sz="2800" b="1" dirty="0"/>
              <a:t>再</a:t>
            </a:r>
            <a:r>
              <a:rPr lang="zh-TW" altLang="en-US" sz="2800" b="1" dirty="0" smtClean="0"/>
              <a:t>收   </a:t>
            </a:r>
            <a:endParaRPr lang="en-US" altLang="zh-TW" sz="2800" b="1" dirty="0" smtClean="0"/>
          </a:p>
          <a:p>
            <a:r>
              <a:rPr lang="en-US" altLang="zh-TW" sz="2800" b="1" dirty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            610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元</a:t>
            </a:r>
            <a:r>
              <a:rPr lang="zh-TW" altLang="en-US" sz="2800" b="1" dirty="0" smtClean="0"/>
              <a:t>畢</a:t>
            </a:r>
            <a:r>
              <a:rPr lang="zh-TW" altLang="en-US" sz="2800" b="1" dirty="0"/>
              <a:t>冊</a:t>
            </a:r>
            <a:r>
              <a:rPr lang="zh-TW" altLang="en-US" sz="2800" b="1" dirty="0" smtClean="0"/>
              <a:t>費用。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        </a:t>
            </a:r>
          </a:p>
          <a:p>
            <a:r>
              <a:rPr lang="zh-TW" altLang="en-US" sz="2800" b="1" dirty="0" smtClean="0"/>
              <a:t>方案三、期初一次收取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4050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元</a:t>
            </a:r>
            <a:r>
              <a:rPr lang="zh-TW" altLang="en-US" sz="2800" b="1" dirty="0" smtClean="0"/>
              <a:t>，以支應畢旅、畢冊以及</a:t>
            </a:r>
            <a:endParaRPr lang="en-US" altLang="zh-TW" sz="2800" b="1" dirty="0" smtClean="0"/>
          </a:p>
          <a:p>
            <a:r>
              <a:rPr lang="en-US" altLang="zh-TW" sz="2800" b="1" dirty="0"/>
              <a:t> </a:t>
            </a:r>
            <a:r>
              <a:rPr lang="en-US" altLang="zh-TW" sz="2800" b="1" dirty="0" smtClean="0"/>
              <a:t>              </a:t>
            </a:r>
            <a:r>
              <a:rPr lang="zh-TW" altLang="en-US" sz="2800" b="1" dirty="0" smtClean="0"/>
              <a:t>練習本費用。</a:t>
            </a:r>
            <a:endParaRPr lang="en-US" altLang="zh-TW" sz="2800" b="1" dirty="0" smtClean="0"/>
          </a:p>
          <a:p>
            <a:endParaRPr lang="en-US" altLang="zh-TW" sz="2800" b="1" dirty="0"/>
          </a:p>
          <a:p>
            <a:r>
              <a:rPr lang="zh-TW" altLang="en-US" sz="2800" b="1" dirty="0" smtClean="0"/>
              <a:t>方案</a:t>
            </a:r>
            <a:r>
              <a:rPr lang="zh-TW" altLang="en-US" sz="2800" b="1" dirty="0"/>
              <a:t>四、期初一次收取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4100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元</a:t>
            </a:r>
            <a:r>
              <a:rPr lang="zh-TW" altLang="en-US" sz="2800" b="1" dirty="0" smtClean="0"/>
              <a:t>，支應</a:t>
            </a:r>
            <a:r>
              <a:rPr lang="zh-TW" altLang="en-US" sz="2800" b="1" dirty="0"/>
              <a:t>畢旅、</a:t>
            </a:r>
            <a:r>
              <a:rPr lang="zh-TW" altLang="en-US" sz="2800" b="1" dirty="0" smtClean="0"/>
              <a:t>畢冊以及</a:t>
            </a:r>
            <a:endParaRPr lang="en-US" altLang="zh-TW" sz="2800" b="1" dirty="0" smtClean="0"/>
          </a:p>
          <a:p>
            <a:r>
              <a:rPr lang="en-US" altLang="zh-TW" sz="2800" b="1" dirty="0"/>
              <a:t> </a:t>
            </a:r>
            <a:r>
              <a:rPr lang="en-US" altLang="zh-TW" sz="2800" b="1" dirty="0" smtClean="0"/>
              <a:t>             </a:t>
            </a:r>
            <a:r>
              <a:rPr lang="zh-TW" altLang="en-US" sz="2800" b="1" dirty="0" smtClean="0"/>
              <a:t>練習本費用，之後結餘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50</a:t>
            </a:r>
            <a:r>
              <a:rPr lang="zh-TW" altLang="en-US" sz="2800" b="1" dirty="0">
                <a:solidFill>
                  <a:srgbClr val="FF0000"/>
                </a:solidFill>
              </a:rPr>
              <a:t>元</a:t>
            </a:r>
            <a:r>
              <a:rPr lang="zh-TW" altLang="en-US" sz="2800" b="1" dirty="0"/>
              <a:t>流入班級雜費</a:t>
            </a:r>
            <a:r>
              <a:rPr lang="zh-TW" altLang="en-US" sz="2800" b="1" dirty="0" smtClean="0"/>
              <a:t>中。</a:t>
            </a:r>
            <a:endParaRPr lang="en-US" altLang="zh-TW" sz="2800" b="1" dirty="0" smtClean="0"/>
          </a:p>
          <a:p>
            <a:endParaRPr lang="zh-TW" alt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43608" y="3068960"/>
            <a:ext cx="486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i="1" dirty="0" smtClean="0"/>
              <a:t>決議：</a:t>
            </a:r>
            <a:endParaRPr lang="en-US" altLang="zh-TW" sz="3600" b="1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107504" y="188640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FFFF00"/>
                </a:solidFill>
              </a:rPr>
              <a:t>討論事項</a:t>
            </a:r>
            <a:r>
              <a:rPr lang="en-US" altLang="zh-TW" sz="5400" b="1" dirty="0" smtClean="0">
                <a:solidFill>
                  <a:srgbClr val="FFFF00"/>
                </a:solidFill>
              </a:rPr>
              <a:t>-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班級雜費收取方式</a:t>
            </a:r>
            <a:endParaRPr lang="zh-TW" altLang="zh-TW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28800" y="3352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報告完畢，謝謝參與！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39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字方塊 1"/>
          <p:cNvSpPr txBox="1">
            <a:spLocks noChangeArrowheads="1"/>
          </p:cNvSpPr>
          <p:nvPr/>
        </p:nvSpPr>
        <p:spPr bwMode="auto">
          <a:xfrm>
            <a:off x="492125" y="2057400"/>
            <a:ext cx="8077200" cy="2936875"/>
          </a:xfrm>
          <a:prstGeom prst="rect">
            <a:avLst/>
          </a:prstGeom>
          <a:solidFill>
            <a:srgbClr val="FFFFCC"/>
          </a:solidFill>
          <a:ln w="38100">
            <a:solidFill>
              <a:srgbClr val="CC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zh-TW" sz="66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</a:t>
            </a:r>
            <a:r>
              <a:rPr lang="zh-TW" altLang="en-US" sz="66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  <a:hlinkClick r:id="rId2"/>
              </a:rPr>
              <a:t>身教</a:t>
            </a:r>
            <a:endParaRPr lang="en-US" altLang="zh-TW" sz="660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zh-TW" altLang="en-US" sz="54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您是孩子生命中最重要的榜樣與楷模</a:t>
            </a:r>
            <a:endParaRPr lang="en-US" altLang="zh-TW" sz="540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92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5029200" cy="685800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</a:t>
            </a:r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親職教育活動宣導</a:t>
            </a:r>
            <a:r>
              <a:rPr lang="en-US" altLang="zh-TW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066800"/>
            <a:ext cx="8153400" cy="3962400"/>
          </a:xfrm>
          <a:solidFill>
            <a:srgbClr val="FFFFFF">
              <a:alpha val="63921"/>
            </a:srgbClr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※5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b="1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家庭教育月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系列活動</a:t>
            </a: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</a:p>
          <a:p>
            <a:pPr algn="l" eaLnBrk="1" hangingPunct="1"/>
            <a:r>
              <a:rPr lang="zh-TW" altLang="en-US" sz="28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.5/5(</a:t>
            </a:r>
            <a:r>
              <a:rPr lang="zh-TW" altLang="en-US" sz="28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8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)8:30~11:30</a:t>
            </a:r>
            <a:r>
              <a:rPr lang="zh-TW" altLang="en-US" sz="28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愛可以這麼說</a:t>
            </a:r>
            <a:r>
              <a:rPr lang="en-US" altLang="zh-TW" sz="28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親職講座</a:t>
            </a:r>
            <a:r>
              <a:rPr lang="en-US" altLang="zh-TW" sz="28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 eaLnBrk="1" hangingPunct="1"/>
            <a:r>
              <a:rPr lang="zh-TW" altLang="en-US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.5/8(</a:t>
            </a:r>
            <a:r>
              <a:rPr lang="zh-TW" altLang="en-US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)13:00~14:10</a:t>
            </a:r>
            <a:r>
              <a:rPr lang="zh-TW" altLang="en-US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一年級生活闖關</a:t>
            </a:r>
            <a:r>
              <a:rPr lang="en-US" altLang="zh-TW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徵求志工</a:t>
            </a:r>
            <a:r>
              <a:rPr lang="en-US" altLang="zh-TW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 eaLnBrk="1" hangingPunct="1"/>
            <a:r>
              <a:rPr lang="zh-TW" altLang="en-US" sz="28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.5/12(</a:t>
            </a:r>
            <a:r>
              <a:rPr lang="zh-TW" altLang="en-US" sz="28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8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)8:30~11:30</a:t>
            </a:r>
            <a:r>
              <a:rPr lang="zh-TW" altLang="en-US" sz="28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玩出學習力</a:t>
            </a:r>
            <a:r>
              <a:rPr lang="en-US" altLang="zh-TW" sz="28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親職講座</a:t>
            </a:r>
            <a:r>
              <a:rPr lang="en-US" altLang="zh-TW" sz="28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 eaLnBrk="1" hangingPunct="1"/>
            <a:r>
              <a:rPr lang="zh-TW" altLang="en-US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.5/13(</a:t>
            </a:r>
            <a:r>
              <a:rPr lang="zh-TW" altLang="en-US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母親節</a:t>
            </a:r>
            <a:r>
              <a:rPr lang="en-US" altLang="zh-TW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祝全天下母親或像母親一樣</a:t>
            </a:r>
            <a:endParaRPr lang="en-US" altLang="zh-TW" sz="280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/>
            <a:r>
              <a:rPr lang="zh-TW" altLang="en-US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照顧家人的家長</a:t>
            </a:r>
            <a:r>
              <a:rPr lang="en-US" altLang="zh-TW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母親節快樂</a:t>
            </a:r>
            <a:endParaRPr lang="en-US" altLang="zh-TW" sz="280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</a:t>
            </a:r>
            <a:r>
              <a:rPr lang="zh-TW" altLang="en-US" b="1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屆時將有報名表 </a:t>
            </a:r>
            <a:r>
              <a:rPr lang="en-US" altLang="zh-TW" b="1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b="1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歡迎您一同參加 </a:t>
            </a:r>
            <a:endParaRPr lang="en-US" altLang="zh-TW" b="1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/>
            <a:endParaRPr lang="en-US" altLang="zh-TW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36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sz="36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endParaRPr lang="zh-TW" altLang="en-US" sz="48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/>
            <a:endParaRPr lang="en-US" altLang="zh-TW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98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38200"/>
            <a:ext cx="5943600" cy="685800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家長重要開會日期</a:t>
            </a:r>
            <a:r>
              <a:rPr lang="en-US" altLang="zh-TW" sz="480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752600"/>
            <a:ext cx="8153400" cy="2438400"/>
          </a:xfrm>
          <a:solidFill>
            <a:srgbClr val="FFFFFF">
              <a:alpha val="63921"/>
            </a:srgbClr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altLang="zh-TW" sz="80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/>
            <a:r>
              <a:rPr lang="zh-TW" altLang="en-US" sz="40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0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.3/</a:t>
            </a:r>
            <a:r>
              <a:rPr lang="zh-TW" altLang="en-US" sz="40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6(</a:t>
            </a:r>
            <a:r>
              <a:rPr lang="zh-TW" altLang="en-US" sz="40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0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)19:00~</a:t>
            </a:r>
            <a:r>
              <a:rPr lang="zh-TW" altLang="en-US" sz="40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家長代表大會二</a:t>
            </a:r>
            <a:r>
              <a:rPr lang="en-US" altLang="zh-TW" sz="40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.6/12(</a:t>
            </a:r>
            <a:r>
              <a:rPr lang="zh-TW" altLang="en-US" sz="40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0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)19:00~</a:t>
            </a:r>
            <a:r>
              <a:rPr lang="zh-TW" altLang="en-US" sz="40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期末家長委員會</a:t>
            </a:r>
            <a:endParaRPr lang="en-US" altLang="zh-TW" sz="400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40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r>
              <a:rPr lang="en-US" altLang="zh-TW" sz="40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視聽教室</a:t>
            </a:r>
            <a:endParaRPr lang="en-US" altLang="zh-TW" sz="400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03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4724400" cy="685800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重要訊息</a:t>
            </a:r>
            <a:r>
              <a:rPr lang="en-US" altLang="zh-TW" sz="600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447800"/>
            <a:ext cx="8153400" cy="2590800"/>
          </a:xfrm>
          <a:solidFill>
            <a:srgbClr val="FFFFFF">
              <a:alpha val="63921"/>
            </a:srgbClr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sz="80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sz="54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5/23(</a:t>
            </a:r>
            <a:r>
              <a:rPr lang="zh-TW" altLang="en-US" sz="54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54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)7:30</a:t>
            </a:r>
            <a:r>
              <a:rPr lang="zh-TW" altLang="en-US" sz="54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課後班報名</a:t>
            </a:r>
            <a:r>
              <a:rPr lang="en-US" altLang="zh-TW" sz="280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2800" b="1" smtClean="0">
                <a:solidFill>
                  <a:srgbClr val="3B12A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endParaRPr lang="en-US" altLang="zh-TW" sz="2800" b="1" smtClean="0">
              <a:solidFill>
                <a:srgbClr val="3B12AE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endParaRPr lang="en-US" altLang="zh-TW" sz="2800" b="1" smtClean="0">
              <a:solidFill>
                <a:srgbClr val="3B12AE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sz="2800" b="1" smtClean="0">
                <a:solidFill>
                  <a:srgbClr val="3B12A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</a:t>
            </a:r>
            <a:r>
              <a:rPr lang="en-US" altLang="zh-TW" sz="2800" b="1" smtClean="0">
                <a:solidFill>
                  <a:srgbClr val="3B12A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107</a:t>
            </a:r>
            <a:r>
              <a:rPr lang="zh-TW" altLang="en-US" sz="2800" b="1" smtClean="0">
                <a:solidFill>
                  <a:srgbClr val="3B12A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學年起，課後班報名  </a:t>
            </a:r>
            <a:r>
              <a:rPr lang="en-US" altLang="zh-TW" sz="6000" b="1" smtClean="0">
                <a:solidFill>
                  <a:srgbClr val="3B12A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1</a:t>
            </a:r>
            <a:r>
              <a:rPr lang="zh-TW" altLang="en-US" sz="6000" b="1" smtClean="0">
                <a:solidFill>
                  <a:srgbClr val="3B12A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學年</a:t>
            </a:r>
            <a:r>
              <a:rPr lang="en-US" altLang="zh-TW" sz="6000" b="1" smtClean="0">
                <a:solidFill>
                  <a:srgbClr val="3B12A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1</a:t>
            </a:r>
            <a:r>
              <a:rPr lang="zh-TW" altLang="en-US" sz="6000" b="1" smtClean="0">
                <a:solidFill>
                  <a:srgbClr val="3B12A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次</a:t>
            </a:r>
            <a:endParaRPr lang="en-US" altLang="zh-TW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13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ChangeArrowheads="1"/>
          </p:cNvSpPr>
          <p:nvPr/>
        </p:nvSpPr>
        <p:spPr bwMode="auto">
          <a:xfrm>
            <a:off x="76200" y="620713"/>
            <a:ext cx="8743950" cy="6048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2600" b="1" smtClean="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2771" name="Picture 9" descr="G:\特別的google\20170214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913"/>
            <a:ext cx="8932863" cy="64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文字方塊 1"/>
          <p:cNvSpPr txBox="1">
            <a:spLocks noChangeArrowheads="1"/>
          </p:cNvSpPr>
          <p:nvPr/>
        </p:nvSpPr>
        <p:spPr bwMode="auto">
          <a:xfrm>
            <a:off x="152400" y="381000"/>
            <a:ext cx="8664575" cy="5940425"/>
          </a:xfrm>
          <a:prstGeom prst="rect">
            <a:avLst/>
          </a:prstGeom>
          <a:solidFill>
            <a:srgbClr val="FFFFF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都說好家長勝過好老師</a:t>
            </a:r>
            <a:r>
              <a:rPr lang="en-US" altLang="zh-TW" sz="4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其實，好家長就是「</a:t>
            </a:r>
            <a:r>
              <a:rPr lang="en-US" altLang="zh-TW" sz="4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 </a:t>
            </a:r>
            <a:r>
              <a:rPr lang="zh-TW" altLang="en-US" sz="4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個字」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b="1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 </a:t>
            </a:r>
            <a:r>
              <a:rPr lang="en-US" altLang="zh-TW" sz="6000" b="1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6000" b="1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個字 是「靜」</a:t>
            </a:r>
            <a:r>
              <a:rPr lang="en-US" altLang="zh-TW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孩子需要家長用良好的</a:t>
            </a:r>
            <a:endParaRPr lang="en-US" altLang="zh-TW" sz="600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情緒去孕育和保護，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才能賦予孩子</a:t>
            </a:r>
            <a:endParaRPr lang="en-US" altLang="zh-TW" sz="600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內心的成長動力。</a:t>
            </a:r>
          </a:p>
        </p:txBody>
      </p:sp>
    </p:spTree>
    <p:extLst>
      <p:ext uri="{BB962C8B-B14F-4D97-AF65-F5344CB8AC3E}">
        <p14:creationId xmlns:p14="http://schemas.microsoft.com/office/powerpoint/2010/main" val="32088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76200" y="620713"/>
            <a:ext cx="8743950" cy="6048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2600" b="1" smtClean="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3795" name="Picture 9" descr="G:\特別的google\20170214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85725"/>
            <a:ext cx="8932863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文字方塊 1"/>
          <p:cNvSpPr txBox="1">
            <a:spLocks noChangeArrowheads="1"/>
          </p:cNvSpPr>
          <p:nvPr/>
        </p:nvSpPr>
        <p:spPr bwMode="auto">
          <a:xfrm>
            <a:off x="246063" y="188913"/>
            <a:ext cx="8591550" cy="6462712"/>
          </a:xfrm>
          <a:prstGeom prst="rect">
            <a:avLst/>
          </a:prstGeom>
          <a:solidFill>
            <a:srgbClr val="FFFFF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b="1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 </a:t>
            </a:r>
            <a:r>
              <a:rPr lang="en-US" altLang="zh-TW" sz="6000" b="1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sz="6000" b="1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個字 是「弱」</a:t>
            </a:r>
            <a:r>
              <a:rPr lang="en-US" altLang="zh-TW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600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zh-TW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強勢</a:t>
            </a:r>
            <a:r>
              <a:rPr lang="zh-TW" altLang="en-US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zh-TW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的孩子</a:t>
            </a:r>
            <a:endParaRPr lang="en-US" altLang="zh-TW" sz="600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zh-TW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很難</a:t>
            </a:r>
            <a:r>
              <a:rPr lang="zh-TW" altLang="en-US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自信</a:t>
            </a:r>
            <a:r>
              <a:rPr lang="en-US" altLang="zh-TW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對孩子不用處處占上風</a:t>
            </a:r>
            <a:endParaRPr lang="en-US" altLang="zh-TW" sz="600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54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能夠在孩子面前示弱的家長</a:t>
            </a:r>
            <a:endParaRPr lang="en-US" altLang="zh-TW" sz="540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孩子的內心</a:t>
            </a:r>
            <a:endParaRPr lang="en-US" altLang="zh-TW" sz="600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必然自信而堅強。</a:t>
            </a:r>
          </a:p>
        </p:txBody>
      </p:sp>
    </p:spTree>
    <p:extLst>
      <p:ext uri="{BB962C8B-B14F-4D97-AF65-F5344CB8AC3E}">
        <p14:creationId xmlns:p14="http://schemas.microsoft.com/office/powerpoint/2010/main" val="36975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439</TotalTime>
  <Words>1184</Words>
  <Application>Microsoft Office PowerPoint</Application>
  <PresentationFormat>如螢幕大小 (4:3)</PresentationFormat>
  <Paragraphs>242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35</vt:i4>
      </vt:variant>
    </vt:vector>
  </HeadingPairs>
  <TitlesOfParts>
    <vt:vector size="50" baseType="lpstr">
      <vt:lpstr>微軟正黑體</vt:lpstr>
      <vt:lpstr>新細明體</vt:lpstr>
      <vt:lpstr>標楷體</vt:lpstr>
      <vt:lpstr>Arial</vt:lpstr>
      <vt:lpstr>Calibri</vt:lpstr>
      <vt:lpstr>Constantia</vt:lpstr>
      <vt:lpstr>Franklin Gothic Book</vt:lpstr>
      <vt:lpstr>Perpetua</vt:lpstr>
      <vt:lpstr>Times New Roman</vt:lpstr>
      <vt:lpstr>Wingdings</vt:lpstr>
      <vt:lpstr>Wingdings 2</vt:lpstr>
      <vt:lpstr>科技</vt:lpstr>
      <vt:lpstr>預設簡報設計</vt:lpstr>
      <vt:lpstr>Office 佈景主題</vt:lpstr>
      <vt:lpstr>公正</vt:lpstr>
      <vt:lpstr>北門國小106學年度第二學期 班親會</vt:lpstr>
      <vt:lpstr>106學年度第 2 學期</vt:lpstr>
      <vt:lpstr>家庭-期望是愛與善的循環~     幸福嗎?很美滿</vt:lpstr>
      <vt:lpstr>PowerPoint 簡報</vt:lpstr>
      <vt:lpstr>親職教育活動宣導:</vt:lpstr>
      <vt:lpstr>家長重要開會日期:</vt:lpstr>
      <vt:lpstr>重要訊息: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北門國小交通安全宣導</vt:lpstr>
      <vt:lpstr>上學通學巷</vt:lpstr>
      <vt:lpstr>PowerPoint 簡報</vt:lpstr>
      <vt:lpstr>PowerPoint 簡報</vt:lpstr>
      <vt:lpstr>PowerPoint 簡報</vt:lpstr>
      <vt:lpstr>PowerPoint 簡報</vt:lpstr>
      <vt:lpstr>PowerPoint 簡報</vt:lpstr>
      <vt:lpstr>語文領域補充說明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北門國小106學年度第一學期 班親會</dc:title>
  <dc:creator>walker</dc:creator>
  <cp:lastModifiedBy>user</cp:lastModifiedBy>
  <cp:revision>61</cp:revision>
  <dcterms:created xsi:type="dcterms:W3CDTF">2017-08-29T05:09:34Z</dcterms:created>
  <dcterms:modified xsi:type="dcterms:W3CDTF">2018-02-26T08:18:46Z</dcterms:modified>
</cp:coreProperties>
</file>