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8" r:id="rId1"/>
  </p:sldMasterIdLst>
  <p:sldIdLst>
    <p:sldId id="256" r:id="rId2"/>
    <p:sldId id="287" r:id="rId3"/>
    <p:sldId id="259" r:id="rId4"/>
    <p:sldId id="260" r:id="rId5"/>
    <p:sldId id="261" r:id="rId6"/>
    <p:sldId id="262" r:id="rId7"/>
    <p:sldId id="263" r:id="rId8"/>
    <p:sldId id="264" r:id="rId9"/>
    <p:sldId id="265" r:id="rId10"/>
    <p:sldId id="266" r:id="rId11"/>
    <p:sldId id="267" r:id="rId12"/>
    <p:sldId id="268" r:id="rId13"/>
    <p:sldId id="269" r:id="rId14"/>
    <p:sldId id="270" r:id="rId15"/>
    <p:sldId id="282" r:id="rId16"/>
    <p:sldId id="283" r:id="rId17"/>
    <p:sldId id="285" r:id="rId18"/>
    <p:sldId id="271" r:id="rId19"/>
    <p:sldId id="286" r:id="rId20"/>
    <p:sldId id="272" r:id="rId21"/>
    <p:sldId id="284" r:id="rId22"/>
    <p:sldId id="288" r:id="rId23"/>
    <p:sldId id="278" r:id="rId24"/>
    <p:sldId id="275" r:id="rId25"/>
    <p:sldId id="276" r:id="rId26"/>
    <p:sldId id="277" r:id="rId27"/>
    <p:sldId id="281"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56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841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64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18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021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323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57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624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73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45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24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5849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9031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0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057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13562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84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356693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fes.ntpc.edu.t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A910AF-EF50-4757-8701-39FC9A4E8CF7}"/>
              </a:ext>
            </a:extLst>
          </p:cNvPr>
          <p:cNvSpPr>
            <a:spLocks noGrp="1"/>
          </p:cNvSpPr>
          <p:nvPr>
            <p:ph type="ctrTitle"/>
          </p:nvPr>
        </p:nvSpPr>
        <p:spPr>
          <a:xfrm>
            <a:off x="1507067" y="1123122"/>
            <a:ext cx="7766936" cy="1735488"/>
          </a:xfrm>
        </p:spPr>
        <p:txBody>
          <a:bodyPr>
            <a:normAutofit fontScale="90000"/>
          </a:bodyPr>
          <a:lstStyle/>
          <a:p>
            <a:pPr algn="ctr"/>
            <a:br>
              <a:rPr lang="en-US" altLang="zh-TW" sz="7200" b="1" dirty="0">
                <a:solidFill>
                  <a:srgbClr val="E1641F"/>
                </a:solidFill>
                <a:latin typeface="文鼎簽字筆體E" panose="04090A00000000000000" pitchFamily="82" charset="-120"/>
                <a:ea typeface="文鼎簽字筆體E" panose="04090A00000000000000" pitchFamily="82" charset="-120"/>
              </a:rPr>
            </a:br>
            <a:r>
              <a:rPr lang="zh-TW" altLang="en-US" sz="7200" b="1" dirty="0">
                <a:solidFill>
                  <a:srgbClr val="E1641F"/>
                </a:solidFill>
                <a:latin typeface="文鼎簽字筆體E" panose="04090A00000000000000" pitchFamily="82" charset="-120"/>
                <a:ea typeface="文鼎簽字筆體E" panose="04090A00000000000000" pitchFamily="82" charset="-120"/>
              </a:rPr>
              <a:t>    </a:t>
            </a:r>
            <a:r>
              <a:rPr kumimoji="1" lang="zh-TW" altLang="en-US" sz="7200" b="1" i="0" u="none" strike="noStrike" kern="0" cap="none" spc="0" normalizeH="0" baseline="0" noProof="0" dirty="0">
                <a:ln>
                  <a:noFill/>
                </a:ln>
                <a:solidFill>
                  <a:srgbClr val="E1641F"/>
                </a:solidFill>
                <a:effectLst/>
                <a:uLnTx/>
                <a:uFillTx/>
                <a:latin typeface="文鼎簽字筆體E" panose="04090A00000000000000" pitchFamily="82" charset="-120"/>
                <a:ea typeface="文鼎簽字筆體E" panose="04090A00000000000000" pitchFamily="82" charset="-120"/>
              </a:rPr>
              <a:t>歡迎蒞臨</a:t>
            </a:r>
            <a:r>
              <a:rPr lang="zh-TW" altLang="en-US" sz="7200" b="1" dirty="0">
                <a:solidFill>
                  <a:srgbClr val="E1641F"/>
                </a:solidFill>
                <a:latin typeface="文鼎簽字筆體E" panose="04090A00000000000000" pitchFamily="82" charset="-120"/>
                <a:ea typeface="文鼎簽字筆體E" panose="04090A00000000000000" pitchFamily="82" charset="-120"/>
              </a:rPr>
              <a:t>家長日</a:t>
            </a:r>
            <a:endParaRPr lang="zh-TW" altLang="en-US" sz="7200" dirty="0"/>
          </a:p>
        </p:txBody>
      </p:sp>
      <p:sp>
        <p:nvSpPr>
          <p:cNvPr id="3" name="副標題 2">
            <a:extLst>
              <a:ext uri="{FF2B5EF4-FFF2-40B4-BE49-F238E27FC236}">
                <a16:creationId xmlns:a16="http://schemas.microsoft.com/office/drawing/2014/main" id="{60B09019-2176-46DA-B0D2-D61FD2867072}"/>
              </a:ext>
            </a:extLst>
          </p:cNvPr>
          <p:cNvSpPr>
            <a:spLocks noGrp="1"/>
          </p:cNvSpPr>
          <p:nvPr>
            <p:ph type="subTitle" idx="1"/>
          </p:nvPr>
        </p:nvSpPr>
        <p:spPr>
          <a:xfrm>
            <a:off x="1507067" y="3762876"/>
            <a:ext cx="7766936" cy="2117035"/>
          </a:xfrm>
        </p:spPr>
        <p:txBody>
          <a:bodyPr>
            <a:normAutofit fontScale="92500"/>
          </a:bodyPr>
          <a:lstStyle/>
          <a:p>
            <a:pPr marL="0" indent="0" algn="l" rtl="0" eaLnBrk="1" fontAlgn="base" hangingPunct="1">
              <a:lnSpc>
                <a:spcPct val="80000"/>
              </a:lnSpc>
              <a:spcBef>
                <a:spcPts val="1584"/>
              </a:spcBef>
              <a:spcAft>
                <a:spcPts val="0"/>
              </a:spcAft>
            </a:pPr>
            <a:r>
              <a:rPr kumimoji="1" lang="zh-TW" altLang="en-US" sz="6600" dirty="0">
                <a:solidFill>
                  <a:srgbClr val="994B99"/>
                </a:solidFill>
                <a:effectLst/>
                <a:latin typeface="文鼎簽字筆體E" panose="04090A00000000000000" pitchFamily="82" charset="-120"/>
                <a:ea typeface="文鼎簽字筆體E" panose="04090A00000000000000" pitchFamily="82" charset="-120"/>
                <a:cs typeface="+mn-cs"/>
              </a:rPr>
              <a:t>      二</a:t>
            </a:r>
            <a:r>
              <a:rPr kumimoji="1" lang="zh-TW" altLang="zh-TW" sz="6600" dirty="0">
                <a:solidFill>
                  <a:srgbClr val="994B99"/>
                </a:solidFill>
                <a:effectLst/>
                <a:latin typeface="文鼎簽字筆體E" panose="04090A00000000000000" pitchFamily="82" charset="-120"/>
                <a:ea typeface="文鼎簽字筆體E" panose="04090A00000000000000" pitchFamily="82" charset="-120"/>
                <a:cs typeface="+mn-cs"/>
              </a:rPr>
              <a:t>年  </a:t>
            </a:r>
            <a:r>
              <a:rPr kumimoji="1" lang="en-US" altLang="zh-TW" sz="6600" dirty="0">
                <a:solidFill>
                  <a:srgbClr val="994B99"/>
                </a:solidFill>
                <a:effectLst/>
                <a:latin typeface="文鼎簽字筆體E" panose="04090A00000000000000" pitchFamily="82" charset="-120"/>
                <a:ea typeface="文鼎簽字筆體E" panose="04090A00000000000000" pitchFamily="82" charset="-120"/>
                <a:cs typeface="+mn-cs"/>
              </a:rPr>
              <a:t>7  </a:t>
            </a:r>
            <a:r>
              <a:rPr kumimoji="1" lang="zh-TW" altLang="zh-TW" sz="6600" dirty="0">
                <a:solidFill>
                  <a:srgbClr val="994B99"/>
                </a:solidFill>
                <a:effectLst/>
                <a:latin typeface="文鼎簽字筆體E" panose="04090A00000000000000" pitchFamily="82" charset="-120"/>
                <a:ea typeface="文鼎簽字筆體E" panose="04090A00000000000000" pitchFamily="82" charset="-120"/>
                <a:cs typeface="+mn-cs"/>
              </a:rPr>
              <a:t>班 </a:t>
            </a:r>
            <a:endParaRPr lang="zh-TW" altLang="zh-TW" sz="6600" dirty="0">
              <a:effectLst/>
            </a:endParaRPr>
          </a:p>
          <a:p>
            <a:pPr marL="0" indent="0" algn="l" rtl="0" eaLnBrk="1" fontAlgn="base" hangingPunct="1">
              <a:lnSpc>
                <a:spcPct val="80000"/>
              </a:lnSpc>
              <a:spcBef>
                <a:spcPts val="1584"/>
              </a:spcBef>
              <a:spcAft>
                <a:spcPts val="0"/>
              </a:spcAft>
            </a:pPr>
            <a:r>
              <a:rPr kumimoji="1" lang="zh-TW" altLang="en-US" sz="6600" dirty="0">
                <a:solidFill>
                  <a:srgbClr val="994B99"/>
                </a:solidFill>
                <a:effectLst/>
                <a:latin typeface="文鼎簽字筆體E" panose="04090A00000000000000" pitchFamily="82" charset="-120"/>
                <a:ea typeface="文鼎簽字筆體E" panose="04090A00000000000000" pitchFamily="82" charset="-120"/>
                <a:cs typeface="+mn-cs"/>
              </a:rPr>
              <a:t>   </a:t>
            </a:r>
            <a:r>
              <a:rPr kumimoji="1" lang="zh-TW" altLang="zh-TW" sz="6600" dirty="0">
                <a:solidFill>
                  <a:srgbClr val="994B99"/>
                </a:solidFill>
                <a:effectLst/>
                <a:latin typeface="文鼎簽字筆體E" panose="04090A00000000000000" pitchFamily="82" charset="-120"/>
                <a:ea typeface="文鼎簽字筆體E" panose="04090A00000000000000" pitchFamily="82" charset="-120"/>
                <a:cs typeface="+mn-cs"/>
              </a:rPr>
              <a:t>級任導師   黃美英</a:t>
            </a:r>
            <a:endParaRPr lang="zh-TW" altLang="zh-TW" sz="6600" dirty="0">
              <a:effectLst/>
            </a:endParaRPr>
          </a:p>
          <a:p>
            <a:endParaRPr lang="zh-TW" altLang="en-US" dirty="0"/>
          </a:p>
        </p:txBody>
      </p:sp>
    </p:spTree>
    <p:extLst>
      <p:ext uri="{BB962C8B-B14F-4D97-AF65-F5344CB8AC3E}">
        <p14:creationId xmlns:p14="http://schemas.microsoft.com/office/powerpoint/2010/main" val="99303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3CBF00-375D-4D86-B2BB-AB1A58CDDAFF}"/>
              </a:ext>
            </a:extLst>
          </p:cNvPr>
          <p:cNvSpPr>
            <a:spLocks noGrp="1"/>
          </p:cNvSpPr>
          <p:nvPr>
            <p:ph type="title"/>
          </p:nvPr>
        </p:nvSpPr>
        <p:spPr>
          <a:xfrm>
            <a:off x="1591734" y="1080116"/>
            <a:ext cx="8596668" cy="1089991"/>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3</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74707D7C-BC9B-40E1-ADBD-8238C27404DC}"/>
              </a:ext>
            </a:extLst>
          </p:cNvPr>
          <p:cNvSpPr>
            <a:spLocks noGrp="1"/>
          </p:cNvSpPr>
          <p:nvPr>
            <p:ph idx="1"/>
          </p:nvPr>
        </p:nvSpPr>
        <p:spPr>
          <a:xfrm>
            <a:off x="745724" y="2405848"/>
            <a:ext cx="10484528" cy="4083728"/>
          </a:xfrm>
        </p:spPr>
        <p:txBody>
          <a:bodyPr>
            <a:noAutofit/>
          </a:bodyPr>
          <a:lstStyle/>
          <a:p>
            <a:pPr marL="0" indent="0">
              <a:buFont typeface="Wingdings" panose="05000000000000000000" pitchFamily="2" charset="2"/>
              <a:buNone/>
              <a:defRPr/>
            </a:pP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a:t>
            </a:r>
            <a:r>
              <a:rPr lang="en-US" altLang="zh-TW" sz="2200" dirty="0">
                <a:solidFill>
                  <a:srgbClr val="FF0000"/>
                </a:solidFill>
                <a:latin typeface="標楷體" panose="03000509000000000000" pitchFamily="65" charset="-120"/>
                <a:ea typeface="標楷體" panose="03000509000000000000" pitchFamily="65" charset="-120"/>
              </a:rPr>
              <a:t>2</a:t>
            </a:r>
            <a:r>
              <a:rPr lang="zh-TW" altLang="zh-TW" sz="2200" dirty="0">
                <a:solidFill>
                  <a:srgbClr val="FF0000"/>
                </a:solidFill>
                <a:latin typeface="標楷體" panose="03000509000000000000" pitchFamily="65" charset="-120"/>
                <a:ea typeface="標楷體" panose="03000509000000000000" pitchFamily="65" charset="-120"/>
              </a:rPr>
              <a:t>）本校「安親班接送區」目前仍維持在校外接送。接送改變訊息，學校會提早</a:t>
            </a:r>
            <a:endParaRPr lang="en-US" altLang="zh-TW" sz="22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公布，並</a:t>
            </a:r>
            <a:r>
              <a:rPr lang="zh-TW" altLang="en-US" sz="2200" dirty="0">
                <a:solidFill>
                  <a:srgbClr val="FF0000"/>
                </a:solidFill>
                <a:latin typeface="標楷體" panose="03000509000000000000" pitchFamily="65" charset="-120"/>
                <a:ea typeface="標楷體" panose="03000509000000000000" pitchFamily="65" charset="-120"/>
              </a:rPr>
              <a:t>與</a:t>
            </a:r>
            <a:r>
              <a:rPr lang="zh-TW" altLang="zh-TW" sz="2200" dirty="0">
                <a:solidFill>
                  <a:srgbClr val="FF0000"/>
                </a:solidFill>
                <a:latin typeface="標楷體" panose="03000509000000000000" pitchFamily="65" charset="-120"/>
                <a:ea typeface="標楷體" panose="03000509000000000000" pitchFamily="65" charset="-120"/>
              </a:rPr>
              <a:t>安親班聯繫，請家長放心。</a:t>
            </a:r>
          </a:p>
          <a:p>
            <a:pPr marL="0" indent="0">
              <a:buFont typeface="Wingdings" panose="05000000000000000000" pitchFamily="2" charset="2"/>
              <a:buNone/>
              <a:defRPr/>
            </a:pPr>
            <a:r>
              <a:rPr lang="en-US" altLang="zh-TW" sz="2200" dirty="0">
                <a:solidFill>
                  <a:srgbClr val="FF0000"/>
                </a:solidFill>
                <a:latin typeface="標楷體" panose="03000509000000000000" pitchFamily="65" charset="-120"/>
                <a:ea typeface="標楷體" panose="03000509000000000000" pitchFamily="65" charset="-120"/>
              </a:rPr>
              <a:t> </a:t>
            </a:r>
            <a:r>
              <a:rPr lang="zh-TW" altLang="en-US" sz="2200" dirty="0">
                <a:solidFill>
                  <a:srgbClr val="FF0000"/>
                </a:solidFill>
                <a:latin typeface="標楷體" panose="03000509000000000000" pitchFamily="65" charset="-120"/>
                <a:ea typeface="標楷體" panose="03000509000000000000" pitchFamily="65" charset="-120"/>
              </a:rPr>
              <a:t>  </a:t>
            </a:r>
            <a:r>
              <a:rPr lang="en-US" altLang="zh-TW"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※【請家長多加利用校園四周或新北市公有永福國小地下停車場接送孩子，避</a:t>
            </a:r>
            <a:endParaRPr lang="en-US" altLang="zh-TW" sz="22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免擠在校門口，一來可減少交通阻塞的機率，二來正門口的空氣品質會提升</a:t>
            </a:r>
            <a:endParaRPr lang="en-US" altLang="zh-TW" sz="22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一些。】</a:t>
            </a:r>
            <a:endParaRPr lang="en-US" altLang="zh-TW" sz="22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sz="2200" dirty="0">
                <a:solidFill>
                  <a:srgbClr val="FF0000"/>
                </a:solidFill>
                <a:latin typeface="標楷體" panose="03000509000000000000" pitchFamily="65" charset="-120"/>
                <a:ea typeface="標楷體" panose="03000509000000000000" pitchFamily="65" charset="-120"/>
              </a:rPr>
              <a:t>   </a:t>
            </a:r>
            <a:r>
              <a:rPr lang="en-US" altLang="zh-TW" sz="2200" dirty="0">
                <a:solidFill>
                  <a:srgbClr val="FF0000"/>
                </a:solidFill>
                <a:latin typeface="標楷體" panose="03000509000000000000" pitchFamily="65" charset="-120"/>
                <a:ea typeface="標楷體" panose="03000509000000000000" pitchFamily="65" charset="-120"/>
              </a:rPr>
              <a:t>(3)</a:t>
            </a:r>
            <a:r>
              <a:rPr lang="zh-TW" altLang="zh-TW" sz="2200" dirty="0">
                <a:solidFill>
                  <a:srgbClr val="FF0000"/>
                </a:solidFill>
                <a:latin typeface="標楷體" panose="03000509000000000000" pitchFamily="65" charset="-120"/>
                <a:ea typeface="標楷體" panose="03000509000000000000" pitchFamily="65" charset="-120"/>
              </a:rPr>
              <a:t>環保署公佈汽機車怠速超過</a:t>
            </a:r>
            <a:r>
              <a:rPr lang="en-US" altLang="zh-TW" sz="2200" dirty="0">
                <a:solidFill>
                  <a:srgbClr val="FF0000"/>
                </a:solidFill>
                <a:latin typeface="標楷體" panose="03000509000000000000" pitchFamily="65" charset="-120"/>
                <a:ea typeface="標楷體" panose="03000509000000000000" pitchFamily="65" charset="-120"/>
              </a:rPr>
              <a:t>3</a:t>
            </a:r>
            <a:r>
              <a:rPr lang="zh-TW" altLang="zh-TW" sz="2200" dirty="0">
                <a:solidFill>
                  <a:srgbClr val="FF0000"/>
                </a:solidFill>
                <a:latin typeface="標楷體" panose="03000509000000000000" pitchFamily="65" charset="-120"/>
                <a:ea typeface="標楷體" panose="03000509000000000000" pitchFamily="65" charset="-120"/>
              </a:rPr>
              <a:t>分鐘將會開罰，請接送孩子上下學的家長配合，</a:t>
            </a:r>
            <a:endParaRPr lang="en-US" altLang="zh-TW" sz="22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等待學生時請將汽機車熄火。</a:t>
            </a:r>
            <a:endParaRPr lang="zh-TW" altLang="en-US" sz="2200" dirty="0">
              <a:solidFill>
                <a:srgbClr val="FF0000"/>
              </a:solidFill>
            </a:endParaRPr>
          </a:p>
        </p:txBody>
      </p:sp>
    </p:spTree>
    <p:extLst>
      <p:ext uri="{BB962C8B-B14F-4D97-AF65-F5344CB8AC3E}">
        <p14:creationId xmlns:p14="http://schemas.microsoft.com/office/powerpoint/2010/main" val="1298396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1AA818-2B06-4E7D-9C36-5E468EC18E93}"/>
              </a:ext>
            </a:extLst>
          </p:cNvPr>
          <p:cNvSpPr>
            <a:spLocks noGrp="1"/>
          </p:cNvSpPr>
          <p:nvPr>
            <p:ph type="title"/>
          </p:nvPr>
        </p:nvSpPr>
        <p:spPr>
          <a:xfrm>
            <a:off x="1423058" y="1151138"/>
            <a:ext cx="8596668" cy="930965"/>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4</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5625F7D0-4196-4851-BF75-BA2FD6938067}"/>
              </a:ext>
            </a:extLst>
          </p:cNvPr>
          <p:cNvSpPr>
            <a:spLocks noGrp="1"/>
          </p:cNvSpPr>
          <p:nvPr>
            <p:ph idx="1"/>
          </p:nvPr>
        </p:nvSpPr>
        <p:spPr>
          <a:xfrm>
            <a:off x="917195" y="2701707"/>
            <a:ext cx="10357610" cy="3619194"/>
          </a:xfrm>
        </p:spPr>
        <p:txBody>
          <a:bodyPr>
            <a:normAutofit/>
          </a:bodyPr>
          <a:lstStyle/>
          <a:p>
            <a:pPr marL="0" indent="0" eaLnBrk="1" fontAlgn="auto" hangingPunct="1">
              <a:spcAft>
                <a:spcPts val="0"/>
              </a:spcAft>
              <a:buClr>
                <a:srgbClr val="31B6FD"/>
              </a:buClr>
              <a:buSzPct val="100000"/>
              <a:buFont typeface="Wingdings" panose="05000000000000000000" pitchFamily="2" charset="2"/>
              <a:buNone/>
              <a:defRPr/>
            </a:pPr>
            <a:r>
              <a:rPr lang="en-US" altLang="zh-TW" sz="2200" dirty="0">
                <a:solidFill>
                  <a:srgbClr val="FF0000"/>
                </a:solidFill>
                <a:latin typeface="標楷體" pitchFamily="65" charset="-120"/>
                <a:ea typeface="標楷體" pitchFamily="65" charset="-120"/>
              </a:rPr>
              <a:t>◎</a:t>
            </a:r>
            <a:r>
              <a:rPr kumimoji="0" lang="zh-TW" altLang="en-US" sz="2200" kern="1200" dirty="0">
                <a:solidFill>
                  <a:srgbClr val="FF0000"/>
                </a:solidFill>
                <a:latin typeface="Candara"/>
                <a:ea typeface="標楷體"/>
              </a:rPr>
              <a:t>請協助孩童準備手帕（或小方巾）與衛生紙，養成孩童良好清潔習</a:t>
            </a:r>
            <a:r>
              <a:rPr lang="zh-TW" altLang="en-US" sz="2200" dirty="0">
                <a:solidFill>
                  <a:srgbClr val="FF0000"/>
                </a:solidFill>
                <a:latin typeface="Candara"/>
                <a:ea typeface="標楷體"/>
              </a:rPr>
              <a:t> </a:t>
            </a:r>
            <a:r>
              <a:rPr kumimoji="0" lang="zh-TW" altLang="en-US" sz="2200" kern="1200" dirty="0">
                <a:solidFill>
                  <a:srgbClr val="FF0000"/>
                </a:solidFill>
                <a:latin typeface="Candara"/>
                <a:ea typeface="標楷體"/>
              </a:rPr>
              <a:t>慣；另可攜帶</a:t>
            </a:r>
            <a:endParaRPr kumimoji="0" lang="en-US" altLang="zh-TW" sz="22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sz="2200" dirty="0">
                <a:solidFill>
                  <a:srgbClr val="FF0000"/>
                </a:solidFill>
                <a:latin typeface="Candara"/>
                <a:ea typeface="標楷體"/>
              </a:rPr>
              <a:t>    </a:t>
            </a:r>
            <a:r>
              <a:rPr kumimoji="0" lang="zh-TW" altLang="en-US" sz="2200" kern="1200" dirty="0">
                <a:solidFill>
                  <a:srgbClr val="FF0000"/>
                </a:solidFill>
                <a:latin typeface="Candara"/>
                <a:ea typeface="標楷體"/>
              </a:rPr>
              <a:t>環保水杯或水壺到校，校內有提供安全衛生之飲用水。</a:t>
            </a:r>
            <a:endParaRPr kumimoji="0" lang="en-US" altLang="zh-TW" sz="22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en-US" altLang="zh-TW" sz="2200" dirty="0">
                <a:solidFill>
                  <a:srgbClr val="FF0000"/>
                </a:solidFill>
                <a:latin typeface="標楷體" pitchFamily="65" charset="-120"/>
                <a:ea typeface="標楷體" pitchFamily="65" charset="-120"/>
              </a:rPr>
              <a:t>◎</a:t>
            </a:r>
            <a:r>
              <a:rPr kumimoji="0" lang="zh-TW" altLang="en-US" sz="2200" kern="1200" dirty="0">
                <a:solidFill>
                  <a:srgbClr val="FF0000"/>
                </a:solidFill>
                <a:latin typeface="Candara"/>
                <a:ea typeface="標楷體"/>
              </a:rPr>
              <a:t>近來傳染病（新型流感、一般流感、肺結核、腸病毒、 登革熱與水痘</a:t>
            </a:r>
            <a:r>
              <a:rPr kumimoji="0" lang="en-US" altLang="zh-TW" sz="2200" kern="1200" dirty="0">
                <a:solidFill>
                  <a:srgbClr val="FF0000"/>
                </a:solidFill>
                <a:latin typeface="Candara"/>
                <a:ea typeface="標楷體"/>
              </a:rPr>
              <a:t>..</a:t>
            </a:r>
            <a:r>
              <a:rPr kumimoji="0" lang="zh-TW" altLang="en-US" sz="2200" kern="1200" dirty="0">
                <a:solidFill>
                  <a:srgbClr val="FF0000"/>
                </a:solidFill>
                <a:latin typeface="Candara"/>
                <a:ea typeface="標楷體"/>
              </a:rPr>
              <a:t>等）蔓延</a:t>
            </a:r>
            <a:endParaRPr kumimoji="0" lang="en-US" altLang="zh-TW" sz="22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sz="2200" dirty="0">
                <a:solidFill>
                  <a:srgbClr val="FF0000"/>
                </a:solidFill>
                <a:latin typeface="Candara"/>
                <a:ea typeface="標楷體"/>
              </a:rPr>
              <a:t>    </a:t>
            </a:r>
            <a:r>
              <a:rPr kumimoji="0" lang="zh-TW" altLang="en-US" sz="2200" kern="1200" dirty="0">
                <a:solidFill>
                  <a:srgbClr val="FF0000"/>
                </a:solidFill>
                <a:latin typeface="Candara"/>
                <a:ea typeface="標楷體"/>
              </a:rPr>
              <a:t>迅速，請叮嚀孩子勤洗手</a:t>
            </a:r>
            <a:r>
              <a:rPr lang="zh-TW" altLang="zh-TW" sz="2200" dirty="0">
                <a:solidFill>
                  <a:srgbClr val="FF0000"/>
                </a:solidFill>
                <a:latin typeface="標楷體" panose="03000509000000000000" pitchFamily="65" charset="-120"/>
                <a:ea typeface="標楷體" panose="03000509000000000000" pitchFamily="65" charset="-120"/>
              </a:rPr>
              <a:t>，</a:t>
            </a:r>
            <a:r>
              <a:rPr lang="zh-TW" altLang="en-US" sz="2200" dirty="0">
                <a:solidFill>
                  <a:srgbClr val="FF0000"/>
                </a:solidFill>
                <a:latin typeface="標楷體" panose="03000509000000000000" pitchFamily="65" charset="-120"/>
                <a:ea typeface="標楷體" panose="03000509000000000000" pitchFamily="65" charset="-120"/>
              </a:rPr>
              <a:t>並於書包準備口罩備用</a:t>
            </a:r>
            <a:r>
              <a:rPr lang="zh-TW" altLang="zh-TW" sz="2200" dirty="0">
                <a:solidFill>
                  <a:srgbClr val="FF0000"/>
                </a:solidFill>
                <a:latin typeface="標楷體" panose="03000509000000000000" pitchFamily="65" charset="-120"/>
                <a:ea typeface="標楷體" panose="03000509000000000000" pitchFamily="65" charset="-120"/>
              </a:rPr>
              <a:t>，</a:t>
            </a:r>
            <a:r>
              <a:rPr kumimoji="0" lang="zh-TW" altLang="en-US" sz="2200" kern="1200" dirty="0">
                <a:solidFill>
                  <a:srgbClr val="FF0000"/>
                </a:solidFill>
                <a:latin typeface="Candara"/>
                <a:ea typeface="標楷體"/>
              </a:rPr>
              <a:t>如發現孩子有發燒現象與咳</a:t>
            </a:r>
            <a:endParaRPr kumimoji="0" lang="en-US" altLang="zh-TW" sz="22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sz="2200" dirty="0">
                <a:solidFill>
                  <a:srgbClr val="FF0000"/>
                </a:solidFill>
                <a:latin typeface="Candara"/>
                <a:ea typeface="標楷體"/>
              </a:rPr>
              <a:t>    </a:t>
            </a:r>
            <a:r>
              <a:rPr kumimoji="0" lang="zh-TW" altLang="en-US" sz="2200" kern="1200" dirty="0">
                <a:solidFill>
                  <a:srgbClr val="FF0000"/>
                </a:solidFill>
                <a:latin typeface="Candara"/>
                <a:ea typeface="標楷體"/>
              </a:rPr>
              <a:t>嗽、肌肉酸痛等類流感症狀，請及早就醫並與導師聯繫告知詳細病情和就醫診所。</a:t>
            </a:r>
            <a:endParaRPr kumimoji="0" lang="en-US" altLang="zh-TW" sz="22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sz="2200" dirty="0">
                <a:solidFill>
                  <a:srgbClr val="FF0000"/>
                </a:solidFill>
                <a:latin typeface="Candara"/>
                <a:ea typeface="標楷體"/>
              </a:rPr>
              <a:t>    </a:t>
            </a:r>
            <a:r>
              <a:rPr kumimoji="0" lang="zh-TW" altLang="en-US" sz="2200" kern="1200" dirty="0">
                <a:solidFill>
                  <a:srgbClr val="FF0000"/>
                </a:solidFill>
                <a:latin typeface="Candara"/>
                <a:ea typeface="標楷體"/>
              </a:rPr>
              <a:t>孩童如患病，為確保學童早日康復， 宜請假在家休養數日，避免在校交互感染。</a:t>
            </a:r>
            <a:endParaRPr kumimoji="0" lang="en-US" altLang="zh-TW" sz="22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endParaRPr kumimoji="0" lang="zh-TW" altLang="en-US" sz="2200" kern="1200" dirty="0">
              <a:solidFill>
                <a:srgbClr val="FF0000"/>
              </a:solidFill>
              <a:latin typeface="Candara"/>
              <a:ea typeface="標楷體"/>
            </a:endParaRPr>
          </a:p>
          <a:p>
            <a:endParaRPr lang="zh-TW" altLang="en-US" dirty="0"/>
          </a:p>
        </p:txBody>
      </p:sp>
    </p:spTree>
    <p:extLst>
      <p:ext uri="{BB962C8B-B14F-4D97-AF65-F5344CB8AC3E}">
        <p14:creationId xmlns:p14="http://schemas.microsoft.com/office/powerpoint/2010/main" val="12363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F90CBC-3795-4C9D-B087-0DB21F3CD30A}"/>
              </a:ext>
            </a:extLst>
          </p:cNvPr>
          <p:cNvSpPr>
            <a:spLocks noGrp="1"/>
          </p:cNvSpPr>
          <p:nvPr>
            <p:ph type="title"/>
          </p:nvPr>
        </p:nvSpPr>
        <p:spPr>
          <a:xfrm>
            <a:off x="1289893" y="1175132"/>
            <a:ext cx="8596668" cy="964097"/>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5</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FF41C531-553C-4A6F-BBC0-2F412ACC0CB3}"/>
              </a:ext>
            </a:extLst>
          </p:cNvPr>
          <p:cNvSpPr>
            <a:spLocks noGrp="1"/>
          </p:cNvSpPr>
          <p:nvPr>
            <p:ph idx="1"/>
          </p:nvPr>
        </p:nvSpPr>
        <p:spPr>
          <a:xfrm>
            <a:off x="1014849" y="2792898"/>
            <a:ext cx="10162301" cy="3249226"/>
          </a:xfrm>
        </p:spPr>
        <p:txBody>
          <a:bodyPr>
            <a:noAutofit/>
          </a:bodyPr>
          <a:lstStyle/>
          <a:p>
            <a:pPr marL="0" indent="0" eaLnBrk="1" fontAlgn="auto" hangingPunct="1">
              <a:spcAft>
                <a:spcPts val="0"/>
              </a:spcAft>
              <a:buClr>
                <a:srgbClr val="31B6FD"/>
              </a:buClr>
              <a:buSzPct val="100000"/>
              <a:buFont typeface="Wingdings" panose="05000000000000000000" pitchFamily="2" charset="2"/>
              <a:buNone/>
              <a:defRPr/>
            </a:pPr>
            <a:r>
              <a:rPr lang="en-US" altLang="zh-TW" sz="2400" dirty="0">
                <a:solidFill>
                  <a:srgbClr val="FF0000"/>
                </a:solidFill>
                <a:latin typeface="標楷體" pitchFamily="65" charset="-120"/>
                <a:ea typeface="標楷體" pitchFamily="65" charset="-120"/>
              </a:rPr>
              <a:t>◎</a:t>
            </a:r>
            <a:r>
              <a:rPr kumimoji="0" lang="zh-TW" altLang="en-US" sz="2400" kern="1200" dirty="0">
                <a:solidFill>
                  <a:srgbClr val="FF0000"/>
                </a:solidFill>
                <a:latin typeface="Candara"/>
                <a:ea typeface="標楷體"/>
              </a:rPr>
              <a:t>為配合「書包減重政策」與培養孩子「責任心」，請家長在孩子就寢前，</a:t>
            </a:r>
            <a:endParaRPr kumimoji="0" lang="en-US" altLang="zh-TW" sz="24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dirty="0">
                <a:solidFill>
                  <a:srgbClr val="FF0000"/>
                </a:solidFill>
                <a:latin typeface="Candara"/>
                <a:ea typeface="標楷體"/>
              </a:rPr>
              <a:t>    </a:t>
            </a:r>
            <a:r>
              <a:rPr kumimoji="0" lang="zh-TW" altLang="en-US" sz="2400" kern="1200" dirty="0">
                <a:solidFill>
                  <a:srgbClr val="FF0000"/>
                </a:solidFill>
                <a:latin typeface="Candara"/>
                <a:ea typeface="標楷體"/>
              </a:rPr>
              <a:t>提醒孩子自己整理書包，只需攜帶隔天上課之書本與作業即可，以減輕</a:t>
            </a:r>
            <a:endParaRPr kumimoji="0" lang="en-US" altLang="zh-TW" sz="24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dirty="0">
                <a:solidFill>
                  <a:srgbClr val="FF0000"/>
                </a:solidFill>
                <a:latin typeface="Candara"/>
                <a:ea typeface="標楷體"/>
              </a:rPr>
              <a:t>    </a:t>
            </a:r>
            <a:r>
              <a:rPr kumimoji="0" lang="zh-TW" altLang="en-US" sz="2400" kern="1200" dirty="0">
                <a:solidFill>
                  <a:srgbClr val="FF0000"/>
                </a:solidFill>
                <a:latin typeface="Candara"/>
                <a:ea typeface="標楷體"/>
              </a:rPr>
              <a:t>孩童負擔。在書包選擇上，儘量以雙肩背書包為主， 避免使用拉桿（拖）</a:t>
            </a:r>
            <a:endParaRPr kumimoji="0" lang="en-US" altLang="zh-TW" sz="24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dirty="0">
                <a:solidFill>
                  <a:srgbClr val="FF0000"/>
                </a:solidFill>
                <a:latin typeface="Candara"/>
                <a:ea typeface="標楷體"/>
              </a:rPr>
              <a:t>    </a:t>
            </a:r>
            <a:r>
              <a:rPr kumimoji="0" lang="zh-TW" altLang="en-US" sz="2400" kern="1200" dirty="0">
                <a:solidFill>
                  <a:srgbClr val="FF0000"/>
                </a:solidFill>
                <a:latin typeface="Candara"/>
                <a:ea typeface="標楷體"/>
              </a:rPr>
              <a:t>式， 以維護孩童身體發展。</a:t>
            </a:r>
            <a:endParaRPr kumimoji="0" lang="en-US" altLang="zh-TW" sz="24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en-US" altLang="zh-TW" sz="2400" dirty="0">
                <a:solidFill>
                  <a:srgbClr val="FF0000"/>
                </a:solidFill>
                <a:latin typeface="標楷體" pitchFamily="65" charset="-120"/>
                <a:ea typeface="標楷體" pitchFamily="65" charset="-120"/>
              </a:rPr>
              <a:t>◎</a:t>
            </a:r>
            <a:r>
              <a:rPr kumimoji="0" lang="zh-TW" altLang="en-US" sz="2400" kern="1200" dirty="0">
                <a:solidFill>
                  <a:srgbClr val="FF0000"/>
                </a:solidFill>
                <a:latin typeface="Candara"/>
                <a:ea typeface="標楷體"/>
              </a:rPr>
              <a:t>請鼓勵您的孩子、陪您的孩子「多運動」，增進親子關係；培養良好之</a:t>
            </a:r>
            <a:endParaRPr kumimoji="0" lang="en-US" altLang="zh-TW" sz="24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dirty="0">
                <a:solidFill>
                  <a:srgbClr val="FF0000"/>
                </a:solidFill>
                <a:latin typeface="Candara"/>
                <a:ea typeface="標楷體"/>
              </a:rPr>
              <a:t>    </a:t>
            </a:r>
            <a:r>
              <a:rPr kumimoji="0" lang="zh-TW" altLang="en-US" sz="2400" kern="1200" dirty="0">
                <a:solidFill>
                  <a:srgbClr val="FF0000"/>
                </a:solidFill>
                <a:latin typeface="Candara"/>
                <a:ea typeface="標楷體"/>
              </a:rPr>
              <a:t>運動習慣，可增強免疫功能，促進身體健康，提升學習效率。</a:t>
            </a:r>
          </a:p>
        </p:txBody>
      </p:sp>
    </p:spTree>
    <p:extLst>
      <p:ext uri="{BB962C8B-B14F-4D97-AF65-F5344CB8AC3E}">
        <p14:creationId xmlns:p14="http://schemas.microsoft.com/office/powerpoint/2010/main" val="82339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0F7764-8A4B-4E72-B60E-E4AD98F56E97}"/>
              </a:ext>
            </a:extLst>
          </p:cNvPr>
          <p:cNvSpPr>
            <a:spLocks noGrp="1"/>
          </p:cNvSpPr>
          <p:nvPr>
            <p:ph type="title"/>
          </p:nvPr>
        </p:nvSpPr>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6</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52FC4075-B7A3-4A19-B26F-7AACF5EBD96D}"/>
              </a:ext>
            </a:extLst>
          </p:cNvPr>
          <p:cNvSpPr>
            <a:spLocks noGrp="1"/>
          </p:cNvSpPr>
          <p:nvPr>
            <p:ph idx="1"/>
          </p:nvPr>
        </p:nvSpPr>
        <p:spPr>
          <a:xfrm>
            <a:off x="757233" y="2435903"/>
            <a:ext cx="10219264" cy="3439965"/>
          </a:xfrm>
        </p:spPr>
        <p:txBody>
          <a:bodyPr>
            <a:normAutofit/>
          </a:bodyPr>
          <a:lstStyle/>
          <a:p>
            <a:pPr marL="0" indent="0" eaLnBrk="1" fontAlgn="auto" hangingPunct="1">
              <a:spcAft>
                <a:spcPts val="0"/>
              </a:spcAft>
              <a:buClr>
                <a:srgbClr val="31B6FD"/>
              </a:buClr>
              <a:buSzPct val="100000"/>
              <a:buFont typeface="Wingdings" panose="05000000000000000000" pitchFamily="2" charset="2"/>
              <a:buNone/>
              <a:defRPr/>
            </a:pPr>
            <a:r>
              <a:rPr lang="en-US" altLang="zh-TW" sz="2400" dirty="0">
                <a:solidFill>
                  <a:srgbClr val="FF0000"/>
                </a:solidFill>
                <a:latin typeface="標楷體" pitchFamily="65" charset="-120"/>
                <a:ea typeface="標楷體" pitchFamily="65" charset="-120"/>
              </a:rPr>
              <a:t>◎</a:t>
            </a:r>
            <a:r>
              <a:rPr kumimoji="0" lang="zh-TW" altLang="en-US" sz="2400" kern="1200" dirty="0">
                <a:solidFill>
                  <a:srgbClr val="FF0000"/>
                </a:solidFill>
                <a:latin typeface="Candara"/>
                <a:ea typeface="標楷體"/>
              </a:rPr>
              <a:t>孩童於校內外期間，如遭遇欺凌情事，請務必先跟導師或校方聯繫，詳</a:t>
            </a:r>
            <a:endParaRPr kumimoji="0" lang="en-US" altLang="zh-TW" sz="24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dirty="0">
                <a:solidFill>
                  <a:srgbClr val="FF0000"/>
                </a:solidFill>
                <a:latin typeface="Candara"/>
                <a:ea typeface="標楷體"/>
              </a:rPr>
              <a:t>    </a:t>
            </a:r>
            <a:r>
              <a:rPr kumimoji="0" lang="zh-TW" altLang="en-US" sz="2400" kern="1200" dirty="0">
                <a:solidFill>
                  <a:srgbClr val="FF0000"/>
                </a:solidFill>
                <a:latin typeface="Candara"/>
                <a:ea typeface="標楷體"/>
              </a:rPr>
              <a:t>細告知事情經過，以便儘速處理， 保護孩童安全。</a:t>
            </a:r>
            <a:endParaRPr kumimoji="0" lang="en-US" altLang="zh-TW" sz="24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en-US" altLang="zh-TW" sz="2400" dirty="0">
                <a:solidFill>
                  <a:srgbClr val="FF0000"/>
                </a:solidFill>
                <a:latin typeface="標楷體" pitchFamily="65" charset="-120"/>
                <a:ea typeface="標楷體" pitchFamily="65" charset="-120"/>
              </a:rPr>
              <a:t>◎</a:t>
            </a:r>
            <a:r>
              <a:rPr kumimoji="0" lang="zh-TW" altLang="en-US" sz="2400" kern="1200" dirty="0">
                <a:solidFill>
                  <a:srgbClr val="FF0000"/>
                </a:solidFill>
                <a:latin typeface="Candara"/>
                <a:ea typeface="標楷體"/>
              </a:rPr>
              <a:t>學生請事（病）假，請務必事先與導師或校方聯繫；當您接獲不明恐嚇</a:t>
            </a:r>
            <a:endParaRPr kumimoji="0" lang="en-US" altLang="zh-TW" sz="24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dirty="0">
                <a:solidFill>
                  <a:srgbClr val="FF0000"/>
                </a:solidFill>
                <a:latin typeface="Candara"/>
                <a:ea typeface="標楷體"/>
              </a:rPr>
              <a:t>    </a:t>
            </a:r>
            <a:r>
              <a:rPr kumimoji="0" lang="zh-TW" altLang="en-US" sz="2400" kern="1200" dirty="0">
                <a:solidFill>
                  <a:srgbClr val="FF0000"/>
                </a:solidFill>
                <a:latin typeface="Candara"/>
                <a:ea typeface="標楷體"/>
              </a:rPr>
              <a:t>或疑似詐欺電話時，千萬別慌張，請 先撥打學校電話（</a:t>
            </a:r>
            <a:r>
              <a:rPr kumimoji="0" lang="zh-TW" altLang="en-US" sz="2400" kern="1200" dirty="0">
                <a:solidFill>
                  <a:schemeClr val="tx1"/>
                </a:solidFill>
                <a:latin typeface="Candara"/>
                <a:ea typeface="標楷體"/>
              </a:rPr>
              <a:t>學校總</a:t>
            </a:r>
            <a:r>
              <a:rPr kumimoji="0" lang="en-US" altLang="zh-TW" sz="2400" kern="1200" dirty="0">
                <a:solidFill>
                  <a:schemeClr val="tx1"/>
                </a:solidFill>
                <a:latin typeface="Candara"/>
                <a:ea typeface="標楷體"/>
              </a:rPr>
              <a:t>22876716</a:t>
            </a:r>
            <a:r>
              <a:rPr kumimoji="0" lang="zh-TW" altLang="en-US" sz="2400" kern="1200" dirty="0">
                <a:solidFill>
                  <a:schemeClr val="tx1"/>
                </a:solidFill>
                <a:latin typeface="Candara"/>
                <a:ea typeface="標楷體"/>
              </a:rPr>
              <a:t>，</a:t>
            </a:r>
            <a:endParaRPr kumimoji="0" lang="en-US" altLang="zh-TW" sz="2400" kern="1200" dirty="0">
              <a:solidFill>
                <a:schemeClr val="tx1"/>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dirty="0">
                <a:solidFill>
                  <a:schemeClr val="tx1"/>
                </a:solidFill>
                <a:latin typeface="Candara"/>
                <a:ea typeface="標楷體"/>
              </a:rPr>
              <a:t>    </a:t>
            </a:r>
            <a:r>
              <a:rPr kumimoji="0" lang="zh-TW" altLang="en-US" sz="2400" kern="1200" dirty="0">
                <a:solidFill>
                  <a:schemeClr val="tx1"/>
                </a:solidFill>
                <a:latin typeface="Candara"/>
                <a:ea typeface="標楷體"/>
              </a:rPr>
              <a:t>學務處分機 </a:t>
            </a:r>
            <a:r>
              <a:rPr kumimoji="0" lang="en-US" altLang="zh-TW" sz="2400" kern="1200" dirty="0">
                <a:solidFill>
                  <a:schemeClr val="tx1"/>
                </a:solidFill>
                <a:latin typeface="Candara"/>
                <a:ea typeface="標楷體"/>
              </a:rPr>
              <a:t>831~837</a:t>
            </a:r>
            <a:r>
              <a:rPr kumimoji="0" lang="zh-TW" altLang="en-US" sz="2400" kern="1200" dirty="0">
                <a:solidFill>
                  <a:schemeClr val="tx1"/>
                </a:solidFill>
                <a:latin typeface="Candara"/>
                <a:ea typeface="標楷體"/>
              </a:rPr>
              <a:t> ，教室分機</a:t>
            </a:r>
            <a:r>
              <a:rPr lang="zh-TW" altLang="en-US" sz="2400" dirty="0">
                <a:solidFill>
                  <a:schemeClr val="tx1"/>
                </a:solidFill>
                <a:latin typeface="Candara"/>
                <a:ea typeface="標楷體"/>
              </a:rPr>
              <a:t> </a:t>
            </a:r>
            <a:r>
              <a:rPr lang="en-US" altLang="zh-TW" sz="2400" dirty="0">
                <a:solidFill>
                  <a:schemeClr val="tx1"/>
                </a:solidFill>
                <a:latin typeface="Candara"/>
                <a:ea typeface="標楷體"/>
              </a:rPr>
              <a:t>2</a:t>
            </a:r>
            <a:r>
              <a:rPr kumimoji="0" lang="en-US" altLang="zh-TW" sz="2400" kern="1200" dirty="0">
                <a:solidFill>
                  <a:schemeClr val="tx1"/>
                </a:solidFill>
                <a:latin typeface="Candara"/>
                <a:ea typeface="標楷體"/>
              </a:rPr>
              <a:t>07</a:t>
            </a:r>
            <a:r>
              <a:rPr kumimoji="0" lang="zh-TW" altLang="en-US" sz="2400" kern="1200" dirty="0">
                <a:solidFill>
                  <a:srgbClr val="FF0000"/>
                </a:solidFill>
                <a:latin typeface="Candara"/>
                <a:ea typeface="標楷體"/>
              </a:rPr>
              <a:t>），確認孩子是否在校，並可撥</a:t>
            </a:r>
            <a:r>
              <a:rPr kumimoji="0" lang="en-US" altLang="zh-TW" sz="2400" kern="1200" dirty="0">
                <a:solidFill>
                  <a:srgbClr val="FF0000"/>
                </a:solidFill>
                <a:latin typeface="Candara"/>
                <a:ea typeface="標楷體"/>
              </a:rPr>
              <a:t>165</a:t>
            </a:r>
            <a:r>
              <a:rPr kumimoji="0" lang="zh-TW" altLang="en-US" sz="2400" kern="1200" dirty="0">
                <a:solidFill>
                  <a:srgbClr val="FF0000"/>
                </a:solidFill>
                <a:latin typeface="Candara"/>
                <a:ea typeface="標楷體"/>
              </a:rPr>
              <a:t>反</a:t>
            </a:r>
            <a:endParaRPr kumimoji="0" lang="en-US" altLang="zh-TW" sz="24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dirty="0">
                <a:solidFill>
                  <a:srgbClr val="FF0000"/>
                </a:solidFill>
                <a:latin typeface="Candara"/>
                <a:ea typeface="標楷體"/>
              </a:rPr>
              <a:t>    </a:t>
            </a:r>
            <a:r>
              <a:rPr kumimoji="0" lang="zh-TW" altLang="en-US" sz="2400" kern="1200" dirty="0">
                <a:solidFill>
                  <a:srgbClr val="FF0000"/>
                </a:solidFill>
                <a:latin typeface="Candara"/>
                <a:ea typeface="標楷體"/>
              </a:rPr>
              <a:t>詐騙專線，尋求警方協助；霸凌</a:t>
            </a:r>
            <a:r>
              <a:rPr kumimoji="0" lang="zh-TW" altLang="en-US" sz="2400" kern="1200" dirty="0">
                <a:solidFill>
                  <a:schemeClr val="tx1"/>
                </a:solidFill>
                <a:latin typeface="Candara"/>
                <a:ea typeface="標楷體"/>
              </a:rPr>
              <a:t>專線  </a:t>
            </a:r>
            <a:r>
              <a:rPr kumimoji="0" lang="en-US" altLang="zh-TW" sz="2400" kern="1200" dirty="0">
                <a:solidFill>
                  <a:schemeClr val="tx1"/>
                </a:solidFill>
                <a:latin typeface="Candara"/>
                <a:ea typeface="標楷體"/>
              </a:rPr>
              <a:t>0800200885</a:t>
            </a:r>
            <a:r>
              <a:rPr kumimoji="0" lang="zh-TW" altLang="en-US" sz="2400" kern="1200" dirty="0">
                <a:solidFill>
                  <a:schemeClr val="tx1"/>
                </a:solidFill>
                <a:latin typeface="Candara"/>
                <a:ea typeface="標楷體"/>
              </a:rPr>
              <a:t>及</a:t>
            </a:r>
            <a:r>
              <a:rPr kumimoji="0" lang="en-US" altLang="zh-TW" sz="2400" kern="1200" dirty="0">
                <a:solidFill>
                  <a:schemeClr val="tx1"/>
                </a:solidFill>
                <a:latin typeface="Candara"/>
                <a:ea typeface="標楷體"/>
              </a:rPr>
              <a:t>0800580780</a:t>
            </a:r>
            <a:r>
              <a:rPr kumimoji="0" lang="zh-TW" altLang="en-US" sz="2400" kern="1200" dirty="0">
                <a:solidFill>
                  <a:srgbClr val="FF0000"/>
                </a:solidFill>
                <a:latin typeface="Candara"/>
                <a:ea typeface="標楷體"/>
              </a:rPr>
              <a:t>，請善</a:t>
            </a:r>
            <a:endParaRPr kumimoji="0" lang="en-US" altLang="zh-TW" sz="2400" kern="1200" dirty="0">
              <a:solidFill>
                <a:srgbClr val="FF0000"/>
              </a:solidFill>
              <a:latin typeface="Candara"/>
              <a:ea typeface="標楷體"/>
            </a:endParaRPr>
          </a:p>
          <a:p>
            <a:pPr marL="0" indent="0" eaLnBrk="1" fontAlgn="auto" hangingPunct="1">
              <a:spcAft>
                <a:spcPts val="0"/>
              </a:spcAft>
              <a:buClr>
                <a:srgbClr val="31B6FD"/>
              </a:buClr>
              <a:buSzPct val="100000"/>
              <a:buFont typeface="Wingdings" panose="05000000000000000000" pitchFamily="2" charset="2"/>
              <a:buNone/>
              <a:defRPr/>
            </a:pPr>
            <a:r>
              <a:rPr lang="zh-TW" altLang="en-US" dirty="0">
                <a:solidFill>
                  <a:srgbClr val="FF0000"/>
                </a:solidFill>
                <a:latin typeface="Candara"/>
                <a:ea typeface="標楷體"/>
              </a:rPr>
              <a:t>    </a:t>
            </a:r>
            <a:r>
              <a:rPr kumimoji="0" lang="zh-TW" altLang="en-US" sz="2400" kern="1200" dirty="0">
                <a:solidFill>
                  <a:srgbClr val="FF0000"/>
                </a:solidFill>
                <a:latin typeface="Candara"/>
                <a:ea typeface="標楷體"/>
              </a:rPr>
              <a:t>加利用。</a:t>
            </a:r>
          </a:p>
          <a:p>
            <a:endParaRPr lang="zh-TW" altLang="en-US" dirty="0"/>
          </a:p>
        </p:txBody>
      </p:sp>
    </p:spTree>
    <p:extLst>
      <p:ext uri="{BB962C8B-B14F-4D97-AF65-F5344CB8AC3E}">
        <p14:creationId xmlns:p14="http://schemas.microsoft.com/office/powerpoint/2010/main" val="170292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234D52-225E-4097-858B-23DC981A8D8C}"/>
              </a:ext>
            </a:extLst>
          </p:cNvPr>
          <p:cNvSpPr>
            <a:spLocks noGrp="1"/>
          </p:cNvSpPr>
          <p:nvPr>
            <p:ph type="title"/>
          </p:nvPr>
        </p:nvSpPr>
        <p:spPr>
          <a:xfrm>
            <a:off x="1689388" y="1126113"/>
            <a:ext cx="8596668" cy="944217"/>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7</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582A98AA-1396-4429-877D-E541E5B39F9D}"/>
              </a:ext>
            </a:extLst>
          </p:cNvPr>
          <p:cNvSpPr>
            <a:spLocks noGrp="1"/>
          </p:cNvSpPr>
          <p:nvPr>
            <p:ph idx="1"/>
          </p:nvPr>
        </p:nvSpPr>
        <p:spPr>
          <a:xfrm>
            <a:off x="677334" y="2503503"/>
            <a:ext cx="10561796" cy="3537859"/>
          </a:xfrm>
        </p:spPr>
        <p:txBody>
          <a:bodyPr>
            <a:normAutofit fontScale="92500"/>
          </a:bodyPr>
          <a:lstStyle/>
          <a:p>
            <a:pPr marL="0" indent="0">
              <a:buFont typeface="Wingdings" panose="05000000000000000000" pitchFamily="2" charset="2"/>
              <a:buNone/>
              <a:defRPr/>
            </a:pPr>
            <a:r>
              <a:rPr lang="en-US" altLang="zh-TW" sz="2200" dirty="0">
                <a:solidFill>
                  <a:srgbClr val="FF0000"/>
                </a:solidFill>
                <a:latin typeface="標楷體" pitchFamily="65" charset="-120"/>
                <a:ea typeface="標楷體"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請鼓勵孩子將家中不能用的光碟片與廢電池帶至學校回收，廢電池</a:t>
            </a:r>
            <a:r>
              <a:rPr lang="en-US" altLang="zh-TW" sz="2200" dirty="0">
                <a:solidFill>
                  <a:srgbClr val="FF0000"/>
                </a:solidFill>
                <a:latin typeface="標楷體" panose="03000509000000000000" pitchFamily="65" charset="-120"/>
                <a:ea typeface="標楷體" panose="03000509000000000000" pitchFamily="65" charset="-120"/>
              </a:rPr>
              <a:t>10</a:t>
            </a:r>
            <a:r>
              <a:rPr lang="zh-TW" altLang="zh-TW" sz="2200" dirty="0">
                <a:solidFill>
                  <a:srgbClr val="FF0000"/>
                </a:solidFill>
                <a:latin typeface="標楷體" panose="03000509000000000000" pitchFamily="65" charset="-120"/>
                <a:ea typeface="標楷體" panose="03000509000000000000" pitchFamily="65" charset="-120"/>
              </a:rPr>
              <a:t>顆可換摸彩券一張，</a:t>
            </a:r>
            <a:r>
              <a:rPr lang="zh-TW" altLang="en-US" sz="2200" dirty="0">
                <a:solidFill>
                  <a:srgbClr val="FF0000"/>
                </a:solidFill>
                <a:latin typeface="標楷體" panose="03000509000000000000" pitchFamily="65" charset="-120"/>
                <a:ea typeface="標楷體" panose="03000509000000000000" pitchFamily="65" charset="-120"/>
              </a:rPr>
              <a:t>  </a:t>
            </a:r>
            <a:endParaRPr lang="en-US" altLang="zh-TW" sz="22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每月月底進行摸彩活動；家中學童對「二手衣物（含帽子、運動服）」如有需求，請聯繫</a:t>
            </a:r>
            <a:endParaRPr lang="en-US" altLang="zh-TW" sz="22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衛生組。</a:t>
            </a:r>
            <a:endParaRPr lang="en-US" altLang="zh-TW" sz="22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en-US" altLang="zh-TW" sz="2200" dirty="0">
                <a:solidFill>
                  <a:srgbClr val="FF0000"/>
                </a:solidFill>
                <a:latin typeface="標楷體" panose="03000509000000000000" pitchFamily="65" charset="-120"/>
                <a:ea typeface="標楷體" panose="03000509000000000000"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落實健康「</a:t>
            </a:r>
            <a:r>
              <a:rPr lang="en-US" altLang="zh-TW" sz="2200" dirty="0">
                <a:solidFill>
                  <a:srgbClr val="FF0000"/>
                </a:solidFill>
                <a:latin typeface="標楷體" panose="03000509000000000000" pitchFamily="65" charset="-120"/>
                <a:ea typeface="標楷體" panose="03000509000000000000" pitchFamily="65" charset="-120"/>
              </a:rPr>
              <a:t>3</a:t>
            </a:r>
            <a:r>
              <a:rPr lang="zh-TW" altLang="zh-TW" sz="2200" dirty="0">
                <a:solidFill>
                  <a:srgbClr val="FF0000"/>
                </a:solidFill>
                <a:latin typeface="標楷體" panose="03000509000000000000" pitchFamily="65" charset="-120"/>
                <a:ea typeface="標楷體" panose="03000509000000000000" pitchFamily="65" charset="-120"/>
              </a:rPr>
              <a:t>級防護、健康</a:t>
            </a:r>
            <a:r>
              <a:rPr lang="en-US" altLang="zh-TW" sz="2200" dirty="0">
                <a:solidFill>
                  <a:srgbClr val="FF0000"/>
                </a:solidFill>
                <a:latin typeface="標楷體" panose="03000509000000000000" pitchFamily="65" charset="-120"/>
                <a:ea typeface="標楷體" panose="03000509000000000000" pitchFamily="65" charset="-120"/>
              </a:rPr>
              <a:t>5</a:t>
            </a:r>
            <a:r>
              <a:rPr lang="zh-TW" altLang="zh-TW" sz="2200" dirty="0">
                <a:solidFill>
                  <a:srgbClr val="FF0000"/>
                </a:solidFill>
                <a:latin typeface="標楷體" panose="03000509000000000000" pitchFamily="65" charset="-120"/>
                <a:ea typeface="標楷體" panose="03000509000000000000" pitchFamily="65" charset="-120"/>
              </a:rPr>
              <a:t>原則」：</a:t>
            </a:r>
            <a:br>
              <a:rPr lang="en-US" altLang="zh-TW" sz="2200" dirty="0">
                <a:solidFill>
                  <a:srgbClr val="FF0000"/>
                </a:solidFill>
                <a:latin typeface="標楷體" panose="03000509000000000000" pitchFamily="65" charset="-120"/>
                <a:ea typeface="標楷體" panose="03000509000000000000" pitchFamily="65" charset="-120"/>
              </a:rPr>
            </a:br>
            <a:r>
              <a:rPr lang="zh-TW" altLang="en-US" sz="2200" dirty="0">
                <a:solidFill>
                  <a:srgbClr val="FF0000"/>
                </a:solidFill>
                <a:latin typeface="標楷體" panose="03000509000000000000" pitchFamily="65" charset="-120"/>
                <a:ea typeface="標楷體" panose="03000509000000000000" pitchFamily="65" charset="-120"/>
              </a:rPr>
              <a:t>  ＃</a:t>
            </a:r>
            <a:r>
              <a:rPr lang="en-US" altLang="zh-TW" sz="2200" dirty="0">
                <a:solidFill>
                  <a:srgbClr val="FF0000"/>
                </a:solidFill>
                <a:latin typeface="標楷體" panose="03000509000000000000" pitchFamily="65" charset="-120"/>
                <a:ea typeface="標楷體" panose="03000509000000000000" pitchFamily="65" charset="-120"/>
              </a:rPr>
              <a:t>3</a:t>
            </a:r>
            <a:r>
              <a:rPr lang="zh-TW" altLang="zh-TW" sz="2200" dirty="0">
                <a:solidFill>
                  <a:srgbClr val="FF0000"/>
                </a:solidFill>
                <a:latin typeface="標楷體" panose="03000509000000000000" pitchFamily="65" charset="-120"/>
                <a:ea typeface="標楷體" panose="03000509000000000000" pitchFamily="65" charset="-120"/>
              </a:rPr>
              <a:t>級防護：</a:t>
            </a:r>
            <a:br>
              <a:rPr lang="en-US" altLang="zh-TW" sz="2200" dirty="0">
                <a:solidFill>
                  <a:srgbClr val="FF0000"/>
                </a:solidFill>
                <a:latin typeface="標楷體" panose="03000509000000000000" pitchFamily="65" charset="-120"/>
                <a:ea typeface="標楷體" panose="03000509000000000000" pitchFamily="65" charset="-120"/>
              </a:rPr>
            </a:br>
            <a:r>
              <a:rPr lang="zh-TW" altLang="en-US" sz="2200" dirty="0">
                <a:solidFill>
                  <a:srgbClr val="FF0000"/>
                </a:solidFill>
                <a:latin typeface="標楷體" panose="03000509000000000000" pitchFamily="65" charset="-120"/>
                <a:ea typeface="標楷體" panose="03000509000000000000" pitchFamily="65" charset="-120"/>
              </a:rPr>
              <a:t>   </a:t>
            </a:r>
            <a:r>
              <a:rPr lang="en-US" altLang="zh-TW" sz="2200" dirty="0">
                <a:solidFill>
                  <a:srgbClr val="FF0000"/>
                </a:solidFill>
                <a:latin typeface="標楷體" panose="03000509000000000000" pitchFamily="65" charset="-120"/>
                <a:ea typeface="標楷體" panose="03000509000000000000"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一</a:t>
            </a:r>
            <a:r>
              <a:rPr lang="en-US" altLang="zh-TW" sz="2200" dirty="0">
                <a:solidFill>
                  <a:srgbClr val="FF0000"/>
                </a:solidFill>
                <a:latin typeface="標楷體" panose="03000509000000000000" pitchFamily="65" charset="-120"/>
                <a:ea typeface="標楷體" panose="03000509000000000000"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第</a:t>
            </a:r>
            <a:r>
              <a:rPr lang="en-US" altLang="zh-TW" sz="2200" dirty="0">
                <a:solidFill>
                  <a:srgbClr val="FF0000"/>
                </a:solidFill>
                <a:latin typeface="標楷體" panose="03000509000000000000" pitchFamily="65" charset="-120"/>
                <a:ea typeface="標楷體" panose="03000509000000000000" pitchFamily="65" charset="-120"/>
              </a:rPr>
              <a:t>1</a:t>
            </a:r>
            <a:r>
              <a:rPr lang="zh-TW" altLang="zh-TW" sz="2200" dirty="0">
                <a:solidFill>
                  <a:srgbClr val="FF0000"/>
                </a:solidFill>
                <a:latin typeface="標楷體" panose="03000509000000000000" pitchFamily="65" charset="-120"/>
                <a:ea typeface="標楷體" panose="03000509000000000000" pitchFamily="65" charset="-120"/>
              </a:rPr>
              <a:t>級：請家長上學前先幫孩子量好體溫。</a:t>
            </a:r>
            <a:br>
              <a:rPr lang="en-US" altLang="zh-TW" sz="2200" dirty="0">
                <a:solidFill>
                  <a:srgbClr val="FF0000"/>
                </a:solidFill>
                <a:latin typeface="標楷體" panose="03000509000000000000" pitchFamily="65" charset="-120"/>
                <a:ea typeface="標楷體" panose="03000509000000000000" pitchFamily="65" charset="-120"/>
              </a:rPr>
            </a:br>
            <a:r>
              <a:rPr lang="zh-TW" altLang="en-US" sz="2200" dirty="0">
                <a:solidFill>
                  <a:srgbClr val="FF0000"/>
                </a:solidFill>
                <a:latin typeface="標楷體" panose="03000509000000000000" pitchFamily="65" charset="-120"/>
                <a:ea typeface="標楷體" panose="03000509000000000000" pitchFamily="65" charset="-120"/>
              </a:rPr>
              <a:t>   </a:t>
            </a:r>
            <a:r>
              <a:rPr lang="en-US" altLang="zh-TW" sz="2200" dirty="0">
                <a:solidFill>
                  <a:srgbClr val="FF0000"/>
                </a:solidFill>
                <a:latin typeface="標楷體" panose="03000509000000000000" pitchFamily="65" charset="-120"/>
                <a:ea typeface="標楷體" panose="03000509000000000000"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二</a:t>
            </a:r>
            <a:r>
              <a:rPr lang="en-US" altLang="zh-TW" sz="2200" dirty="0">
                <a:solidFill>
                  <a:srgbClr val="FF0000"/>
                </a:solidFill>
                <a:latin typeface="標楷體" panose="03000509000000000000" pitchFamily="65" charset="-120"/>
                <a:ea typeface="標楷體" panose="03000509000000000000"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第</a:t>
            </a:r>
            <a:r>
              <a:rPr lang="en-US" altLang="zh-TW" sz="2200" dirty="0">
                <a:solidFill>
                  <a:srgbClr val="FF0000"/>
                </a:solidFill>
                <a:latin typeface="標楷體" panose="03000509000000000000" pitchFamily="65" charset="-120"/>
                <a:ea typeface="標楷體" panose="03000509000000000000" pitchFamily="65" charset="-120"/>
              </a:rPr>
              <a:t>2</a:t>
            </a:r>
            <a:r>
              <a:rPr lang="zh-TW" altLang="zh-TW" sz="2200" dirty="0">
                <a:solidFill>
                  <a:srgbClr val="FF0000"/>
                </a:solidFill>
                <a:latin typeface="標楷體" panose="03000509000000000000" pitchFamily="65" charset="-120"/>
                <a:ea typeface="標楷體" panose="03000509000000000000" pitchFamily="65" charset="-120"/>
              </a:rPr>
              <a:t>級：入校時再次量測體溫。</a:t>
            </a:r>
            <a:br>
              <a:rPr lang="en-US" altLang="zh-TW" sz="2200" dirty="0">
                <a:solidFill>
                  <a:srgbClr val="FF0000"/>
                </a:solidFill>
                <a:latin typeface="標楷體" panose="03000509000000000000" pitchFamily="65" charset="-120"/>
                <a:ea typeface="標楷體" panose="03000509000000000000" pitchFamily="65" charset="-120"/>
              </a:rPr>
            </a:br>
            <a:r>
              <a:rPr lang="zh-TW" altLang="en-US" sz="2200" dirty="0">
                <a:solidFill>
                  <a:srgbClr val="FF0000"/>
                </a:solidFill>
                <a:latin typeface="標楷體" panose="03000509000000000000" pitchFamily="65" charset="-120"/>
                <a:ea typeface="標楷體" panose="03000509000000000000" pitchFamily="65" charset="-120"/>
              </a:rPr>
              <a:t>   </a:t>
            </a:r>
            <a:r>
              <a:rPr lang="en-US" altLang="zh-TW" sz="2200" dirty="0">
                <a:solidFill>
                  <a:srgbClr val="FF0000"/>
                </a:solidFill>
                <a:latin typeface="標楷體" panose="03000509000000000000" pitchFamily="65" charset="-120"/>
                <a:ea typeface="標楷體" panose="03000509000000000000"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三</a:t>
            </a:r>
            <a:r>
              <a:rPr lang="en-US" altLang="zh-TW" sz="2200" dirty="0">
                <a:solidFill>
                  <a:srgbClr val="FF0000"/>
                </a:solidFill>
                <a:latin typeface="標楷體" panose="03000509000000000000" pitchFamily="65" charset="-120"/>
                <a:ea typeface="標楷體" panose="03000509000000000000"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第</a:t>
            </a:r>
            <a:r>
              <a:rPr lang="en-US" altLang="zh-TW" sz="2200" dirty="0">
                <a:solidFill>
                  <a:srgbClr val="FF0000"/>
                </a:solidFill>
                <a:latin typeface="標楷體" panose="03000509000000000000" pitchFamily="65" charset="-120"/>
                <a:ea typeface="標楷體" panose="03000509000000000000" pitchFamily="65" charset="-120"/>
              </a:rPr>
              <a:t>3</a:t>
            </a:r>
            <a:r>
              <a:rPr lang="zh-TW" altLang="zh-TW" sz="2200" dirty="0">
                <a:solidFill>
                  <a:srgbClr val="FF0000"/>
                </a:solidFill>
                <a:latin typeface="標楷體" panose="03000509000000000000" pitchFamily="65" charset="-120"/>
                <a:ea typeface="標楷體" panose="03000509000000000000" pitchFamily="65" charset="-120"/>
              </a:rPr>
              <a:t>級：隨時關懷學生身體狀況。</a:t>
            </a:r>
            <a:br>
              <a:rPr lang="en-US" altLang="zh-TW" sz="2200" dirty="0">
                <a:solidFill>
                  <a:srgbClr val="FF0000"/>
                </a:solidFill>
                <a:latin typeface="標楷體" panose="03000509000000000000" pitchFamily="65" charset="-120"/>
                <a:ea typeface="標楷體" panose="03000509000000000000" pitchFamily="65" charset="-120"/>
              </a:rPr>
            </a:b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健康</a:t>
            </a:r>
            <a:r>
              <a:rPr lang="en-US" altLang="zh-TW" sz="2200" dirty="0">
                <a:solidFill>
                  <a:srgbClr val="FF0000"/>
                </a:solidFill>
                <a:latin typeface="標楷體" panose="03000509000000000000" pitchFamily="65" charset="-120"/>
                <a:ea typeface="標楷體" panose="03000509000000000000" pitchFamily="65" charset="-120"/>
              </a:rPr>
              <a:t>5</a:t>
            </a:r>
            <a:r>
              <a:rPr lang="zh-TW" altLang="zh-TW" sz="2200" dirty="0">
                <a:solidFill>
                  <a:srgbClr val="FF0000"/>
                </a:solidFill>
                <a:latin typeface="標楷體" panose="03000509000000000000" pitchFamily="65" charset="-120"/>
                <a:ea typeface="標楷體" panose="03000509000000000000" pitchFamily="65" charset="-120"/>
              </a:rPr>
              <a:t>原則：量體溫、勤洗手、正確配戴口罩、保持教室通風、生病不上課。</a:t>
            </a:r>
            <a:endParaRPr lang="en-US" altLang="zh-TW" sz="2200" dirty="0">
              <a:solidFill>
                <a:srgbClr val="FF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83631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F1CC2A-07EF-40A3-819B-8563958C3C15}"/>
              </a:ext>
            </a:extLst>
          </p:cNvPr>
          <p:cNvSpPr>
            <a:spLocks noGrp="1"/>
          </p:cNvSpPr>
          <p:nvPr>
            <p:ph type="title"/>
          </p:nvPr>
        </p:nvSpPr>
        <p:spPr>
          <a:xfrm>
            <a:off x="1431936" y="1091953"/>
            <a:ext cx="8596668" cy="1229064"/>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8</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p>
        </p:txBody>
      </p:sp>
      <p:sp>
        <p:nvSpPr>
          <p:cNvPr id="3" name="內容版面配置區 2">
            <a:extLst>
              <a:ext uri="{FF2B5EF4-FFF2-40B4-BE49-F238E27FC236}">
                <a16:creationId xmlns:a16="http://schemas.microsoft.com/office/drawing/2014/main" id="{5AD82B6F-D078-4442-86B8-7E8D0A061DB4}"/>
              </a:ext>
            </a:extLst>
          </p:cNvPr>
          <p:cNvSpPr>
            <a:spLocks noGrp="1"/>
          </p:cNvSpPr>
          <p:nvPr>
            <p:ph idx="1"/>
          </p:nvPr>
        </p:nvSpPr>
        <p:spPr>
          <a:xfrm>
            <a:off x="677334" y="2760955"/>
            <a:ext cx="10561796" cy="3152828"/>
          </a:xfrm>
        </p:spPr>
        <p:txBody>
          <a:bodyPr>
            <a:normAutofit/>
          </a:bodyPr>
          <a:lstStyle/>
          <a:p>
            <a:r>
              <a:rPr lang="zh-TW" altLang="en-US" sz="2800" dirty="0">
                <a:solidFill>
                  <a:srgbClr val="FF0000"/>
                </a:solidFill>
                <a:latin typeface="標楷體" panose="03000509000000000000" pitchFamily="65" charset="-120"/>
                <a:ea typeface="標楷體" panose="03000509000000000000" pitchFamily="65" charset="-120"/>
              </a:rPr>
              <a:t>本校警衛室右側設置便當櫃，可以提供家長放置送給孩子的便當，</a:t>
            </a:r>
            <a:r>
              <a:rPr lang="zh-TW" altLang="en-US" sz="2800" kern="1200" dirty="0">
                <a:solidFill>
                  <a:srgbClr val="FF0000"/>
                </a:solidFill>
                <a:effectLst/>
                <a:latin typeface="標楷體" panose="03000509000000000000" pitchFamily="65" charset="-120"/>
                <a:ea typeface="標楷體" panose="03000509000000000000" pitchFamily="65" charset="-120"/>
                <a:cs typeface="+mn-cs"/>
              </a:rPr>
              <a:t>若是請假要拿作業回去寫</a:t>
            </a:r>
            <a:r>
              <a:rPr lang="zh-TW" altLang="zh-TW" sz="2800" kern="1200" dirty="0">
                <a:solidFill>
                  <a:srgbClr val="FF0000"/>
                </a:solidFill>
                <a:effectLst/>
                <a:latin typeface="標楷體" panose="03000509000000000000" pitchFamily="65" charset="-120"/>
                <a:ea typeface="標楷體" panose="03000509000000000000" pitchFamily="65" charset="-120"/>
                <a:cs typeface="+mn-cs"/>
              </a:rPr>
              <a:t>，</a:t>
            </a:r>
            <a:r>
              <a:rPr lang="zh-TW" altLang="en-US" sz="2800" kern="1200" dirty="0">
                <a:solidFill>
                  <a:srgbClr val="FF0000"/>
                </a:solidFill>
                <a:effectLst/>
                <a:latin typeface="標楷體" panose="03000509000000000000" pitchFamily="65" charset="-120"/>
                <a:ea typeface="標楷體" panose="03000509000000000000" pitchFamily="65" charset="-120"/>
                <a:cs typeface="+mn-cs"/>
              </a:rPr>
              <a:t>也是老師整理好後</a:t>
            </a:r>
            <a:r>
              <a:rPr lang="zh-TW" altLang="en-US" sz="2800" dirty="0">
                <a:solidFill>
                  <a:srgbClr val="FF0000"/>
                </a:solidFill>
                <a:latin typeface="標楷體" panose="03000509000000000000" pitchFamily="65" charset="-120"/>
                <a:ea typeface="標楷體" panose="03000509000000000000" pitchFamily="65" charset="-120"/>
              </a:rPr>
              <a:t>註明班級、姓名，放置</a:t>
            </a:r>
            <a:r>
              <a:rPr lang="zh-TW" altLang="zh-TW" sz="2800" dirty="0">
                <a:solidFill>
                  <a:srgbClr val="FF0000"/>
                </a:solidFill>
                <a:latin typeface="標楷體" panose="03000509000000000000" pitchFamily="65" charset="-120"/>
                <a:ea typeface="標楷體" panose="03000509000000000000" pitchFamily="65" charset="-120"/>
              </a:rPr>
              <a:t>（</a:t>
            </a:r>
            <a:r>
              <a:rPr lang="en-US" altLang="zh-TW" sz="2800" dirty="0">
                <a:solidFill>
                  <a:srgbClr val="FF0000"/>
                </a:solidFill>
                <a:latin typeface="標楷體" panose="03000509000000000000" pitchFamily="65" charset="-120"/>
                <a:ea typeface="標楷體" panose="03000509000000000000" pitchFamily="65" charset="-120"/>
              </a:rPr>
              <a:t>207</a:t>
            </a:r>
            <a:r>
              <a:rPr lang="zh-TW"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框位內， 請家長自行拿取</a:t>
            </a:r>
            <a:r>
              <a:rPr lang="zh-TW" altLang="zh-TW" sz="2800" dirty="0">
                <a:solidFill>
                  <a:srgbClr val="FF0000"/>
                </a:solidFill>
                <a:latin typeface="標楷體" panose="03000509000000000000" pitchFamily="65" charset="-120"/>
                <a:ea typeface="標楷體" panose="03000509000000000000" pitchFamily="65" charset="-120"/>
              </a:rPr>
              <a:t>。</a:t>
            </a:r>
            <a:endParaRPr lang="zh-TW" altLang="en-US" sz="28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07957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0BF04D-147F-4EE6-BB36-B4C55F915253}"/>
              </a:ext>
            </a:extLst>
          </p:cNvPr>
          <p:cNvSpPr>
            <a:spLocks noGrp="1"/>
          </p:cNvSpPr>
          <p:nvPr>
            <p:ph type="title"/>
          </p:nvPr>
        </p:nvSpPr>
        <p:spPr>
          <a:xfrm>
            <a:off x="1485202" y="1090988"/>
            <a:ext cx="8596668" cy="1274417"/>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9</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p>
        </p:txBody>
      </p:sp>
      <p:sp>
        <p:nvSpPr>
          <p:cNvPr id="3" name="內容版面配置區 2">
            <a:extLst>
              <a:ext uri="{FF2B5EF4-FFF2-40B4-BE49-F238E27FC236}">
                <a16:creationId xmlns:a16="http://schemas.microsoft.com/office/drawing/2014/main" id="{E57DD75C-DD94-4E40-B7F0-56D863638B0E}"/>
              </a:ext>
            </a:extLst>
          </p:cNvPr>
          <p:cNvSpPr>
            <a:spLocks noGrp="1"/>
          </p:cNvSpPr>
          <p:nvPr>
            <p:ph idx="1"/>
          </p:nvPr>
        </p:nvSpPr>
        <p:spPr>
          <a:xfrm>
            <a:off x="1414181" y="2498422"/>
            <a:ext cx="9807194" cy="3880773"/>
          </a:xfrm>
        </p:spPr>
        <p:txBody>
          <a:bodyPr>
            <a:normAutofit/>
          </a:bodyPr>
          <a:lstStyle/>
          <a:p>
            <a:r>
              <a:rPr lang="zh-TW" altLang="en-US" sz="2800" dirty="0">
                <a:solidFill>
                  <a:srgbClr val="FF0000"/>
                </a:solidFill>
                <a:latin typeface="標楷體" panose="03000509000000000000" pitchFamily="65" charset="-120"/>
                <a:ea typeface="標楷體" panose="03000509000000000000" pitchFamily="65" charset="-120"/>
              </a:rPr>
              <a:t>停餐退費</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本校由餐廚公司供應午餐（自由訂餐），若學童因故請假不用餐，需於前一日 </a:t>
            </a:r>
            <a:r>
              <a:rPr lang="en-US" altLang="zh-TW" sz="2800" dirty="0">
                <a:solidFill>
                  <a:srgbClr val="FF0000"/>
                </a:solidFill>
                <a:latin typeface="標楷體" panose="03000509000000000000" pitchFamily="65" charset="-120"/>
                <a:ea typeface="標楷體" panose="03000509000000000000" pitchFamily="65" charset="-120"/>
              </a:rPr>
              <a:t>12:00 </a:t>
            </a:r>
            <a:r>
              <a:rPr lang="zh-TW" altLang="en-US" sz="2800" dirty="0">
                <a:solidFill>
                  <a:srgbClr val="FF0000"/>
                </a:solidFill>
                <a:latin typeface="標楷體" panose="03000509000000000000" pitchFamily="65" charset="-120"/>
                <a:ea typeface="標楷體" panose="03000509000000000000" pitchFamily="65" charset="-120"/>
              </a:rPr>
              <a:t>前通知學務處午餐秘書</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分機 </a:t>
            </a:r>
            <a:r>
              <a:rPr lang="en-US" altLang="zh-TW" sz="2800" dirty="0">
                <a:solidFill>
                  <a:srgbClr val="FF0000"/>
                </a:solidFill>
                <a:latin typeface="標楷體" panose="03000509000000000000" pitchFamily="65" charset="-120"/>
                <a:ea typeface="標楷體" panose="03000509000000000000" pitchFamily="65" charset="-120"/>
              </a:rPr>
              <a:t>836)</a:t>
            </a:r>
            <a:r>
              <a:rPr lang="zh-TW" altLang="en-US" sz="2800" dirty="0">
                <a:solidFill>
                  <a:srgbClr val="FF0000"/>
                </a:solidFill>
                <a:latin typeface="標楷體" panose="03000509000000000000" pitchFamily="65" charset="-120"/>
                <a:ea typeface="標楷體" panose="03000509000000000000" pitchFamily="65" charset="-120"/>
              </a:rPr>
              <a:t>，或者通知我填停餐表單</a:t>
            </a:r>
            <a:r>
              <a:rPr lang="zh-TW" altLang="zh-TW" sz="2800" kern="1200" dirty="0">
                <a:solidFill>
                  <a:srgbClr val="FF0000"/>
                </a:solidFill>
                <a:effectLst/>
                <a:latin typeface="標楷體" panose="03000509000000000000" pitchFamily="65" charset="-120"/>
                <a:ea typeface="標楷體" panose="03000509000000000000" pitchFamily="65" charset="-120"/>
                <a:cs typeface="+mn-cs"/>
              </a:rPr>
              <a:t>，</a:t>
            </a:r>
            <a:r>
              <a:rPr lang="zh-TW" altLang="en-US" sz="2800" dirty="0">
                <a:solidFill>
                  <a:srgbClr val="FF0000"/>
                </a:solidFill>
                <a:latin typeface="標楷體" panose="03000509000000000000" pitchFamily="65" charset="-120"/>
                <a:ea typeface="標楷體" panose="03000509000000000000" pitchFamily="65" charset="-120"/>
              </a:rPr>
              <a:t>方能辦理退費。</a:t>
            </a:r>
          </a:p>
        </p:txBody>
      </p:sp>
    </p:spTree>
    <p:extLst>
      <p:ext uri="{BB962C8B-B14F-4D97-AF65-F5344CB8AC3E}">
        <p14:creationId xmlns:p14="http://schemas.microsoft.com/office/powerpoint/2010/main" val="407989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63FF0A-2CC2-4228-931F-0A5287F46573}"/>
              </a:ext>
            </a:extLst>
          </p:cNvPr>
          <p:cNvSpPr>
            <a:spLocks noGrp="1"/>
          </p:cNvSpPr>
          <p:nvPr>
            <p:ph type="title"/>
          </p:nvPr>
        </p:nvSpPr>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sz="3600" dirty="0">
                <a:solidFill>
                  <a:srgbClr val="0033CC"/>
                </a:solidFill>
                <a:latin typeface="標楷體" panose="03000509000000000000" pitchFamily="65" charset="-120"/>
                <a:ea typeface="標楷體" panose="03000509000000000000" pitchFamily="65" charset="-120"/>
              </a:rPr>
              <a:t>10</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p>
        </p:txBody>
      </p:sp>
      <p:sp>
        <p:nvSpPr>
          <p:cNvPr id="3" name="內容版面配置區 2">
            <a:extLst>
              <a:ext uri="{FF2B5EF4-FFF2-40B4-BE49-F238E27FC236}">
                <a16:creationId xmlns:a16="http://schemas.microsoft.com/office/drawing/2014/main" id="{241C00B9-B8B8-4B37-B017-DB83F99E161F}"/>
              </a:ext>
            </a:extLst>
          </p:cNvPr>
          <p:cNvSpPr>
            <a:spLocks noGrp="1"/>
          </p:cNvSpPr>
          <p:nvPr>
            <p:ph idx="1"/>
          </p:nvPr>
        </p:nvSpPr>
        <p:spPr>
          <a:xfrm>
            <a:off x="1410812" y="2512380"/>
            <a:ext cx="9601197" cy="3301344"/>
          </a:xfrm>
        </p:spPr>
        <p:txBody>
          <a:bodyPr>
            <a:normAutofit/>
          </a:bodyPr>
          <a:lstStyle/>
          <a:p>
            <a:pPr marL="0" indent="0">
              <a:lnSpc>
                <a:spcPts val="3400"/>
              </a:lnSpc>
              <a:buNone/>
            </a:pPr>
            <a:r>
              <a:rPr lang="en-US" altLang="zh-TW" sz="2400" dirty="0">
                <a:solidFill>
                  <a:srgbClr val="FF0000"/>
                </a:solidFill>
                <a:latin typeface="標楷體" pitchFamily="65" charset="-120"/>
                <a:ea typeface="標楷體"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視力保健宣導</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p>
          <a:p>
            <a:pPr marL="0" indent="0">
              <a:lnSpc>
                <a:spcPts val="3400"/>
              </a:lnSpc>
              <a:buNone/>
            </a:pPr>
            <a:r>
              <a:rPr lang="zh-TW" altLang="en-US" b="0" i="0" u="none" strike="noStrike" baseline="0" dirty="0">
                <a:solidFill>
                  <a:srgbClr val="FF0000"/>
                </a:solidFill>
                <a:latin typeface="標楷體" panose="03000509000000000000" pitchFamily="65" charset="-120"/>
                <a:ea typeface="標楷體" panose="03000509000000000000" pitchFamily="65" charset="-120"/>
              </a:rPr>
              <a:t>    目前本校學童視力不良率偏高，每學期初辦理學童視力初檢，提供裸視視力不良者複檢單，請家長定期帶孩子就醫，並引導孩子養成</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天天睡滿八小時</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每日五蔬果</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每日使用</a:t>
            </a:r>
            <a:r>
              <a:rPr lang="en-US" altLang="zh-TW" b="0" i="0" u="none" strike="noStrike" baseline="0" dirty="0" err="1">
                <a:solidFill>
                  <a:srgbClr val="FF0000"/>
                </a:solidFill>
                <a:latin typeface="標楷體" panose="03000509000000000000" pitchFamily="65" charset="-120"/>
                <a:ea typeface="標楷體" panose="03000509000000000000" pitchFamily="65" charset="-120"/>
              </a:rPr>
              <a:t>3C</a:t>
            </a:r>
            <a:r>
              <a:rPr lang="zh-TW" altLang="en-US" b="0" i="0" u="none" strike="noStrike" baseline="0" dirty="0">
                <a:solidFill>
                  <a:srgbClr val="FF0000"/>
                </a:solidFill>
                <a:latin typeface="標楷體" panose="03000509000000000000" pitchFamily="65" charset="-120"/>
                <a:ea typeface="標楷體" panose="03000509000000000000" pitchFamily="65" charset="-120"/>
              </a:rPr>
              <a:t>產品少於一小時</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喝足白開水</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每週運動</a:t>
            </a:r>
            <a:r>
              <a:rPr lang="en-US" altLang="zh-TW" b="0" i="0" u="none" strike="noStrike" baseline="0" dirty="0">
                <a:solidFill>
                  <a:srgbClr val="FF0000"/>
                </a:solidFill>
                <a:latin typeface="標楷體" panose="03000509000000000000" pitchFamily="65" charset="-120"/>
                <a:ea typeface="標楷體" panose="03000509000000000000" pitchFamily="65" charset="-120"/>
              </a:rPr>
              <a:t>210</a:t>
            </a:r>
            <a:r>
              <a:rPr lang="zh-TW" altLang="en-US" b="0" i="0" u="none" strike="noStrike" baseline="0" dirty="0">
                <a:solidFill>
                  <a:srgbClr val="FF0000"/>
                </a:solidFill>
                <a:latin typeface="標楷體" panose="03000509000000000000" pitchFamily="65" charset="-120"/>
                <a:ea typeface="標楷體" panose="03000509000000000000" pitchFamily="65" charset="-120"/>
              </a:rPr>
              <a:t>分鐘</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的良好生活習慣，並做到</a:t>
            </a:r>
            <a:r>
              <a:rPr lang="en-US" altLang="zh-TW" b="0" i="0" u="none" strike="noStrike" baseline="0" dirty="0">
                <a:solidFill>
                  <a:srgbClr val="FF0000"/>
                </a:solidFill>
                <a:latin typeface="標楷體" panose="03000509000000000000" pitchFamily="65" charset="-120"/>
                <a:ea typeface="標楷體" panose="03000509000000000000" pitchFamily="65" charset="-120"/>
              </a:rPr>
              <a:t>『</a:t>
            </a:r>
            <a:r>
              <a:rPr lang="zh-TW" altLang="en-US" b="0" i="0" u="none" strike="noStrike" baseline="0" dirty="0">
                <a:solidFill>
                  <a:srgbClr val="FF0000"/>
                </a:solidFill>
                <a:latin typeface="標楷體" panose="03000509000000000000" pitchFamily="65" charset="-120"/>
                <a:ea typeface="標楷體" panose="03000509000000000000" pitchFamily="65" charset="-120"/>
              </a:rPr>
              <a:t>規律用眼</a:t>
            </a:r>
            <a:r>
              <a:rPr lang="en-US" altLang="zh-TW" b="0" i="0" u="none" strike="noStrike" baseline="0" dirty="0">
                <a:solidFill>
                  <a:srgbClr val="FF0000"/>
                </a:solidFill>
                <a:latin typeface="標楷體" panose="03000509000000000000" pitchFamily="65" charset="-120"/>
                <a:ea typeface="標楷體" panose="03000509000000000000" pitchFamily="65" charset="-120"/>
              </a:rPr>
              <a:t>3010』-</a:t>
            </a:r>
            <a:r>
              <a:rPr lang="zh-TW" altLang="en-US" b="0" i="0" u="none" strike="noStrike" baseline="0" dirty="0">
                <a:solidFill>
                  <a:srgbClr val="FF0000"/>
                </a:solidFill>
                <a:latin typeface="標楷體" panose="03000509000000000000" pitchFamily="65" charset="-120"/>
                <a:ea typeface="標楷體" panose="03000509000000000000" pitchFamily="65" charset="-120"/>
              </a:rPr>
              <a:t>用眼</a:t>
            </a:r>
            <a:r>
              <a:rPr lang="en-US" altLang="zh-TW" b="0" i="0" u="none" strike="noStrike" baseline="0" dirty="0">
                <a:solidFill>
                  <a:srgbClr val="FF0000"/>
                </a:solidFill>
                <a:latin typeface="標楷體" panose="03000509000000000000" pitchFamily="65" charset="-120"/>
                <a:ea typeface="標楷體" panose="03000509000000000000" pitchFamily="65" charset="-120"/>
              </a:rPr>
              <a:t>30</a:t>
            </a:r>
            <a:r>
              <a:rPr lang="zh-TW" altLang="en-US" b="0" i="0" u="none" strike="noStrike" baseline="0" dirty="0">
                <a:solidFill>
                  <a:srgbClr val="FF0000"/>
                </a:solidFill>
                <a:latin typeface="標楷體" panose="03000509000000000000" pitchFamily="65" charset="-120"/>
                <a:ea typeface="標楷體" panose="03000509000000000000" pitchFamily="65" charset="-120"/>
              </a:rPr>
              <a:t>分鐘休息</a:t>
            </a:r>
            <a:r>
              <a:rPr lang="en-US" altLang="zh-TW" b="0" i="0" u="none" strike="noStrike" baseline="0" dirty="0">
                <a:solidFill>
                  <a:srgbClr val="FF0000"/>
                </a:solidFill>
                <a:latin typeface="標楷體" panose="03000509000000000000" pitchFamily="65" charset="-120"/>
                <a:ea typeface="標楷體" panose="03000509000000000000" pitchFamily="65" charset="-120"/>
              </a:rPr>
              <a:t>10</a:t>
            </a:r>
            <a:r>
              <a:rPr lang="zh-TW" altLang="en-US" b="0" i="0" u="none" strike="noStrike" baseline="0" dirty="0">
                <a:solidFill>
                  <a:srgbClr val="FF0000"/>
                </a:solidFill>
                <a:latin typeface="標楷體" panose="03000509000000000000" pitchFamily="65" charset="-120"/>
                <a:ea typeface="標楷體" panose="03000509000000000000" pitchFamily="65" charset="-120"/>
              </a:rPr>
              <a:t>分鐘，以利學童視力保健。</a:t>
            </a:r>
            <a:endParaRPr lang="zh-TW" altLang="en-US" dirty="0">
              <a:solidFill>
                <a:srgbClr val="FF0000"/>
              </a:solidFill>
            </a:endParaRPr>
          </a:p>
          <a:p>
            <a:endParaRPr lang="zh-TW" altLang="en-US" sz="20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6965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46114-8047-44CA-B005-B8965E1E1FDE}"/>
              </a:ext>
            </a:extLst>
          </p:cNvPr>
          <p:cNvSpPr>
            <a:spLocks noGrp="1"/>
          </p:cNvSpPr>
          <p:nvPr>
            <p:ph type="title"/>
          </p:nvPr>
        </p:nvSpPr>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總務處宣導事宜</a:t>
            </a:r>
            <a:r>
              <a:rPr kumimoji="0" lang="zh-TW" altLang="zh-TW" sz="3600" b="0" i="0" u="none" strike="noStrike" kern="1200" cap="none" spc="0" normalizeH="0" baseline="0" noProof="0" dirty="0">
                <a:ln w="3175" cmpd="sng">
                  <a:noFill/>
                </a:ln>
                <a:solidFill>
                  <a:srgbClr val="0033CC"/>
                </a:solidFill>
                <a:effectLst/>
                <a:uLnTx/>
                <a:uFillTx/>
                <a:latin typeface="標楷體" panose="03000509000000000000" pitchFamily="65" charset="-120"/>
                <a:ea typeface="標楷體" panose="03000509000000000000" pitchFamily="65" charset="-120"/>
                <a:cs typeface="+mj-cs"/>
              </a:rPr>
              <a:t>（ </a:t>
            </a:r>
            <a:r>
              <a:rPr kumimoji="0" lang="en-US" altLang="zh-TW" sz="3600" b="0" i="0" u="none" strike="noStrike" kern="1200" cap="none" spc="0" normalizeH="0" baseline="0" noProof="0" dirty="0">
                <a:ln w="3175" cmpd="sng">
                  <a:noFill/>
                </a:ln>
                <a:solidFill>
                  <a:srgbClr val="0033CC"/>
                </a:solidFill>
                <a:effectLst/>
                <a:uLnTx/>
                <a:uFillTx/>
                <a:latin typeface="標楷體" panose="03000509000000000000" pitchFamily="65" charset="-120"/>
                <a:ea typeface="標楷體" panose="03000509000000000000" pitchFamily="65" charset="-120"/>
                <a:cs typeface="+mj-cs"/>
              </a:rPr>
              <a:t>1</a:t>
            </a:r>
            <a:r>
              <a:rPr kumimoji="0" lang="zh-TW" altLang="zh-TW" sz="3600" b="0" i="0" u="none" strike="noStrike" kern="1200" cap="none" spc="0" normalizeH="0" baseline="0" noProof="0" dirty="0">
                <a:ln w="3175" cmpd="sng">
                  <a:noFill/>
                </a:ln>
                <a:solidFill>
                  <a:srgbClr val="0033CC"/>
                </a:solidFill>
                <a:effectLst/>
                <a:uLnTx/>
                <a:uFillTx/>
                <a:latin typeface="標楷體" panose="03000509000000000000" pitchFamily="65" charset="-120"/>
                <a:ea typeface="標楷體" panose="03000509000000000000" pitchFamily="65" charset="-120"/>
                <a:cs typeface="+mj-cs"/>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8FA4CBB1-F2BB-4DE7-909F-25C7176CB3C4}"/>
              </a:ext>
            </a:extLst>
          </p:cNvPr>
          <p:cNvSpPr>
            <a:spLocks noGrp="1"/>
          </p:cNvSpPr>
          <p:nvPr>
            <p:ph idx="1"/>
          </p:nvPr>
        </p:nvSpPr>
        <p:spPr>
          <a:xfrm>
            <a:off x="1295401" y="2402216"/>
            <a:ext cx="9846075" cy="3590211"/>
          </a:xfrm>
        </p:spPr>
        <p:txBody>
          <a:bodyPr>
            <a:normAutofit/>
          </a:bodyPr>
          <a:lstStyle/>
          <a:p>
            <a:pPr marL="0" indent="0" eaLnBrk="1" hangingPunct="1">
              <a:buClr>
                <a:srgbClr val="31B6FD"/>
              </a:buClr>
              <a:buSzPct val="100000"/>
              <a:buFont typeface="Wingdings" panose="05000000000000000000" pitchFamily="2" charset="2"/>
              <a:buNone/>
              <a:defRPr/>
            </a:pPr>
            <a:r>
              <a:rPr lang="en-US" altLang="zh-TW" sz="2400" dirty="0">
                <a:solidFill>
                  <a:srgbClr val="FF0000"/>
                </a:solidFill>
                <a:latin typeface="標楷體" pitchFamily="65" charset="-120"/>
                <a:ea typeface="標楷體" pitchFamily="65" charset="-120"/>
              </a:rPr>
              <a:t>◎</a:t>
            </a:r>
            <a:r>
              <a:rPr kumimoji="0" lang="zh-TW" altLang="en-US" sz="2400" kern="1200" dirty="0">
                <a:solidFill>
                  <a:srgbClr val="FF0000"/>
                </a:solidFill>
                <a:latin typeface="Candara"/>
                <a:ea typeface="標楷體"/>
              </a:rPr>
              <a:t>門禁安全：</a:t>
            </a:r>
          </a:p>
          <a:p>
            <a:pPr marL="0" indent="0" eaLnBrk="1" hangingPunct="1">
              <a:buClr>
                <a:srgbClr val="31B6FD"/>
              </a:buClr>
              <a:buSzPct val="100000"/>
              <a:buFont typeface="Wingdings" panose="05000000000000000000" pitchFamily="2" charset="2"/>
              <a:buNone/>
              <a:defRPr/>
            </a:pPr>
            <a:r>
              <a:rPr kumimoji="0" lang="en-US" altLang="zh-TW" sz="2400" kern="1200" dirty="0">
                <a:solidFill>
                  <a:srgbClr val="FF0000"/>
                </a:solidFill>
                <a:latin typeface="Candara"/>
                <a:ea typeface="標楷體"/>
              </a:rPr>
              <a:t>1.</a:t>
            </a:r>
            <a:r>
              <a:rPr kumimoji="0" lang="zh-TW" altLang="en-US" sz="2400" kern="1200" dirty="0">
                <a:solidFill>
                  <a:srgbClr val="FF0000"/>
                </a:solidFill>
                <a:latin typeface="Candara"/>
                <a:ea typeface="標楷體"/>
              </a:rPr>
              <a:t> 上班時間（無車輛進出時）大門盡量關閉，以避免野狗及閒雜人進出，</a:t>
            </a:r>
            <a:endParaRPr kumimoji="0" lang="en-US" altLang="zh-TW" sz="2400" kern="1200" dirty="0">
              <a:solidFill>
                <a:srgbClr val="FF0000"/>
              </a:solidFill>
              <a:latin typeface="Candara"/>
              <a:ea typeface="標楷體"/>
            </a:endParaRPr>
          </a:p>
          <a:p>
            <a:pPr marL="0" indent="0" eaLnBrk="1" hangingPunct="1">
              <a:buClr>
                <a:srgbClr val="31B6FD"/>
              </a:buClr>
              <a:buSzPct val="100000"/>
              <a:buFont typeface="Wingdings" panose="05000000000000000000" pitchFamily="2" charset="2"/>
              <a:buNone/>
              <a:defRPr/>
            </a:pPr>
            <a:r>
              <a:rPr kumimoji="0" lang="zh-TW" altLang="en-US" sz="2400" kern="1200" dirty="0">
                <a:solidFill>
                  <a:srgbClr val="FF0000"/>
                </a:solidFill>
                <a:latin typeface="Candara"/>
                <a:ea typeface="標楷體"/>
              </a:rPr>
              <a:t>    影響學生安全，出入請走鄰近警衛室小門，並務必事先登記再進校門。</a:t>
            </a:r>
          </a:p>
          <a:p>
            <a:pPr marL="0" indent="0" eaLnBrk="1" hangingPunct="1">
              <a:lnSpc>
                <a:spcPts val="3400"/>
              </a:lnSpc>
              <a:buClr>
                <a:srgbClr val="31B6FD"/>
              </a:buClr>
              <a:buSzPct val="100000"/>
              <a:buFont typeface="Wingdings" panose="05000000000000000000" pitchFamily="2" charset="2"/>
              <a:buNone/>
              <a:defRPr/>
            </a:pPr>
            <a:r>
              <a:rPr kumimoji="0" lang="en-US" altLang="zh-TW" sz="2400" kern="1200" dirty="0">
                <a:solidFill>
                  <a:srgbClr val="FF0000"/>
                </a:solidFill>
                <a:latin typeface="Candara"/>
                <a:ea typeface="標楷體"/>
              </a:rPr>
              <a:t>2.</a:t>
            </a:r>
            <a:r>
              <a:rPr kumimoji="0" lang="zh-TW" altLang="en-US" sz="2400" kern="1200" dirty="0">
                <a:solidFill>
                  <a:srgbClr val="FF0000"/>
                </a:solidFill>
                <a:latin typeface="Candara"/>
                <a:ea typeface="標楷體"/>
              </a:rPr>
              <a:t>校內禁止社區人士停車，請多見諒。</a:t>
            </a:r>
          </a:p>
          <a:p>
            <a:pPr marL="0" indent="0" eaLnBrk="1" hangingPunct="1">
              <a:lnSpc>
                <a:spcPts val="3400"/>
              </a:lnSpc>
              <a:buClr>
                <a:srgbClr val="31B6FD"/>
              </a:buClr>
              <a:buSzPct val="100000"/>
              <a:buFont typeface="Wingdings" panose="05000000000000000000" pitchFamily="2" charset="2"/>
              <a:buNone/>
              <a:defRPr/>
            </a:pPr>
            <a:r>
              <a:rPr kumimoji="0" lang="en-US" altLang="zh-TW" sz="2400" kern="1200" dirty="0">
                <a:solidFill>
                  <a:srgbClr val="FF0000"/>
                </a:solidFill>
                <a:latin typeface="Candara"/>
                <a:ea typeface="標楷體"/>
              </a:rPr>
              <a:t>3.</a:t>
            </a:r>
            <a:r>
              <a:rPr kumimoji="0" lang="zh-TW" altLang="en-US" sz="2400" kern="1200" dirty="0">
                <a:solidFill>
                  <a:srgbClr val="FF0000"/>
                </a:solidFill>
                <a:latin typeface="Candara"/>
                <a:ea typeface="標楷體"/>
              </a:rPr>
              <a:t>學生因事、病須由家長帶離學校時，請家長先向導師拿取外出單，交   </a:t>
            </a:r>
            <a:endParaRPr kumimoji="0" lang="en-US" altLang="zh-TW" sz="2400" kern="1200" dirty="0">
              <a:solidFill>
                <a:srgbClr val="FF0000"/>
              </a:solidFill>
              <a:latin typeface="Candara"/>
              <a:ea typeface="標楷體"/>
            </a:endParaRPr>
          </a:p>
          <a:p>
            <a:pPr marL="0" indent="0" eaLnBrk="1" hangingPunct="1">
              <a:lnSpc>
                <a:spcPts val="3400"/>
              </a:lnSpc>
              <a:buClr>
                <a:srgbClr val="31B6FD"/>
              </a:buClr>
              <a:buSzPct val="100000"/>
              <a:buFont typeface="Wingdings" panose="05000000000000000000" pitchFamily="2" charset="2"/>
              <a:buNone/>
              <a:defRPr/>
            </a:pPr>
            <a:r>
              <a:rPr lang="zh-TW" altLang="en-US" dirty="0">
                <a:solidFill>
                  <a:srgbClr val="FF0000"/>
                </a:solidFill>
                <a:latin typeface="Candara"/>
                <a:ea typeface="標楷體"/>
              </a:rPr>
              <a:t>   </a:t>
            </a:r>
            <a:r>
              <a:rPr kumimoji="0" lang="zh-TW" altLang="en-US" sz="2400" kern="1200" dirty="0">
                <a:solidFill>
                  <a:srgbClr val="FF0000"/>
                </a:solidFill>
                <a:latin typeface="Candara"/>
                <a:ea typeface="標楷體"/>
              </a:rPr>
              <a:t>由警衛後再行離校，謝謝合作</a:t>
            </a:r>
            <a:endParaRPr lang="zh-TW" altLang="en-US" sz="2400" dirty="0">
              <a:solidFill>
                <a:srgbClr val="FF0000"/>
              </a:solidFill>
            </a:endParaRPr>
          </a:p>
          <a:p>
            <a:endParaRPr lang="zh-TW" altLang="en-US" dirty="0"/>
          </a:p>
        </p:txBody>
      </p:sp>
    </p:spTree>
    <p:extLst>
      <p:ext uri="{BB962C8B-B14F-4D97-AF65-F5344CB8AC3E}">
        <p14:creationId xmlns:p14="http://schemas.microsoft.com/office/powerpoint/2010/main" val="1729760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EF9C25-CD58-4238-BB9E-710CB375545D}"/>
              </a:ext>
            </a:extLst>
          </p:cNvPr>
          <p:cNvSpPr>
            <a:spLocks noGrp="1"/>
          </p:cNvSpPr>
          <p:nvPr>
            <p:ph type="title"/>
          </p:nvPr>
        </p:nvSpPr>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總務處宣導事宜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sz="3600" dirty="0">
                <a:solidFill>
                  <a:srgbClr val="0033CC"/>
                </a:solidFill>
                <a:latin typeface="標楷體" panose="03000509000000000000" pitchFamily="65" charset="-120"/>
                <a:ea typeface="標楷體" panose="03000509000000000000" pitchFamily="65" charset="-120"/>
              </a:rPr>
              <a:t>2</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p>
        </p:txBody>
      </p:sp>
      <p:sp>
        <p:nvSpPr>
          <p:cNvPr id="3" name="內容版面配置區 2">
            <a:extLst>
              <a:ext uri="{FF2B5EF4-FFF2-40B4-BE49-F238E27FC236}">
                <a16:creationId xmlns:a16="http://schemas.microsoft.com/office/drawing/2014/main" id="{2AE064DB-C4AF-43E2-808E-9BD76B35D01C}"/>
              </a:ext>
            </a:extLst>
          </p:cNvPr>
          <p:cNvSpPr>
            <a:spLocks noGrp="1"/>
          </p:cNvSpPr>
          <p:nvPr>
            <p:ph idx="1"/>
          </p:nvPr>
        </p:nvSpPr>
        <p:spPr>
          <a:xfrm>
            <a:off x="1295400" y="2556932"/>
            <a:ext cx="9601197" cy="3318936"/>
          </a:xfrm>
        </p:spPr>
        <p:txBody>
          <a:bodyPr>
            <a:normAutofit fontScale="92500" lnSpcReduction="10000"/>
          </a:bodyPr>
          <a:lstStyle/>
          <a:p>
            <a:pPr marL="0" indent="0">
              <a:buNone/>
            </a:pPr>
            <a:r>
              <a:rPr lang="en-US" altLang="zh-TW" sz="2400" dirty="0">
                <a:solidFill>
                  <a:srgbClr val="FF0000"/>
                </a:solidFill>
                <a:latin typeface="標楷體" pitchFamily="65" charset="-120"/>
                <a:ea typeface="標楷體" pitchFamily="65" charset="-120"/>
              </a:rPr>
              <a:t>◎</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防災教育宣導：</a:t>
            </a:r>
          </a:p>
          <a:p>
            <a:pPr marL="0" indent="0">
              <a:buNone/>
            </a:pPr>
            <a:r>
              <a:rPr lang="en-US" altLang="zh-TW" sz="2400" b="0" i="0" u="none" strike="noStrike" baseline="0" dirty="0">
                <a:solidFill>
                  <a:srgbClr val="FF0000"/>
                </a:solidFill>
                <a:latin typeface="標楷體" panose="03000509000000000000" pitchFamily="65" charset="-120"/>
                <a:ea typeface="標楷體" panose="03000509000000000000" pitchFamily="65" charset="-120"/>
              </a:rPr>
              <a:t>1.</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請家長與學童共同參與討論填寫聯絡簿裡的</a:t>
            </a:r>
            <a:r>
              <a:rPr lang="en-US" altLang="zh-TW" sz="2400" b="0" i="0" u="none" strike="noStrike" baseline="0" dirty="0">
                <a:solidFill>
                  <a:srgbClr val="FF0000"/>
                </a:solidFill>
                <a:latin typeface="標楷體" panose="03000509000000000000" pitchFamily="65" charset="-120"/>
                <a:ea typeface="標楷體" panose="03000509000000000000" pitchFamily="65" charset="-120"/>
              </a:rPr>
              <a:t>『</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家庭防災卡</a:t>
            </a:r>
            <a:r>
              <a:rPr lang="en-US" altLang="zh-TW" sz="2400" b="0" i="0" u="none" strike="noStrike" baseline="0" dirty="0">
                <a:solidFill>
                  <a:srgbClr val="FF0000"/>
                </a:solidFill>
                <a:latin typeface="標楷體" panose="03000509000000000000" pitchFamily="65" charset="-120"/>
                <a:ea typeface="標楷體" panose="03000509000000000000" pitchFamily="65" charset="-120"/>
              </a:rPr>
              <a:t>』</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，使災</a:t>
            </a:r>
            <a:endParaRPr lang="en-US" altLang="zh-TW" sz="2400" b="0" i="0" u="none" strike="noStrike" baseline="0" dirty="0">
              <a:solidFill>
                <a:srgbClr val="FF0000"/>
              </a:solidFill>
              <a:latin typeface="標楷體" panose="03000509000000000000" pitchFamily="65" charset="-120"/>
              <a:ea typeface="標楷體" panose="03000509000000000000" pitchFamily="65" charset="-120"/>
            </a:endParaRPr>
          </a:p>
          <a:p>
            <a:pPr marL="0" indent="0">
              <a:buNone/>
            </a:pPr>
            <a:r>
              <a:rPr lang="zh-TW" altLang="en-US" dirty="0">
                <a:solidFill>
                  <a:srgbClr val="FF0000"/>
                </a:solidFill>
                <a:latin typeface="標楷體" panose="03000509000000000000" pitchFamily="65" charset="-120"/>
                <a:ea typeface="標楷體" panose="03000509000000000000" pitchFamily="65" charset="-120"/>
              </a:rPr>
              <a:t>  </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難發生時便於聯絡親人，利用彼此互動及參與防災教育課題，讓防</a:t>
            </a:r>
            <a:endParaRPr lang="en-US" altLang="zh-TW" sz="2400" b="0" i="0" u="none" strike="noStrike" baseline="0" dirty="0">
              <a:solidFill>
                <a:srgbClr val="FF0000"/>
              </a:solidFill>
              <a:latin typeface="標楷體" panose="03000509000000000000" pitchFamily="65" charset="-120"/>
              <a:ea typeface="標楷體" panose="03000509000000000000" pitchFamily="65" charset="-120"/>
            </a:endParaRPr>
          </a:p>
          <a:p>
            <a:pPr marL="0" indent="0">
              <a:buNone/>
            </a:pP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  災意識向下扎根。</a:t>
            </a:r>
          </a:p>
          <a:p>
            <a:pPr marL="0" indent="0">
              <a:buNone/>
            </a:pPr>
            <a:r>
              <a:rPr lang="en-US" altLang="zh-TW" sz="2400" b="0" i="0" u="none" strike="noStrike" baseline="0" dirty="0">
                <a:solidFill>
                  <a:srgbClr val="FF0000"/>
                </a:solidFill>
                <a:latin typeface="標楷體" panose="03000509000000000000" pitchFamily="65" charset="-120"/>
                <a:ea typeface="標楷體" panose="03000509000000000000" pitchFamily="65" charset="-120"/>
              </a:rPr>
              <a:t>2.</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請務必讓孩子知曉災害發生時的緊急聯絡人和緊急集合地點。緊急</a:t>
            </a:r>
            <a:endParaRPr lang="en-US" altLang="zh-TW" sz="2400" b="0" i="0" u="none" strike="noStrike" baseline="0" dirty="0">
              <a:solidFill>
                <a:srgbClr val="FF0000"/>
              </a:solidFill>
              <a:latin typeface="標楷體" panose="03000509000000000000" pitchFamily="65" charset="-120"/>
              <a:ea typeface="標楷體" panose="03000509000000000000" pitchFamily="65" charset="-120"/>
            </a:endParaRPr>
          </a:p>
          <a:p>
            <a:pPr marL="0" indent="0">
              <a:buNone/>
            </a:pPr>
            <a:r>
              <a:rPr lang="zh-TW" altLang="en-US" dirty="0">
                <a:solidFill>
                  <a:srgbClr val="FF0000"/>
                </a:solidFill>
                <a:latin typeface="標楷體" panose="03000509000000000000" pitchFamily="65" charset="-120"/>
                <a:ea typeface="標楷體" panose="03000509000000000000" pitchFamily="65" charset="-120"/>
              </a:rPr>
              <a:t>  </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聯絡人請填寫父母親、監護人、親戚或前述之友人，以填寫</a:t>
            </a:r>
            <a:r>
              <a:rPr lang="en-US" altLang="zh-TW" sz="2400" b="0" i="0" u="none" strike="noStrike" baseline="0" dirty="0">
                <a:solidFill>
                  <a:srgbClr val="FF0000"/>
                </a:solidFill>
                <a:latin typeface="標楷體" panose="03000509000000000000" pitchFamily="65" charset="-120"/>
                <a:ea typeface="標楷體" panose="03000509000000000000" pitchFamily="65" charset="-120"/>
              </a:rPr>
              <a:t>2</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人以上</a:t>
            </a:r>
            <a:endParaRPr lang="en-US" altLang="zh-TW" sz="2400" b="0" i="0" u="none" strike="noStrike" baseline="0" dirty="0">
              <a:solidFill>
                <a:srgbClr val="FF0000"/>
              </a:solidFill>
              <a:latin typeface="標楷體" panose="03000509000000000000" pitchFamily="65" charset="-120"/>
              <a:ea typeface="標楷體" panose="03000509000000000000" pitchFamily="65" charset="-120"/>
            </a:endParaRPr>
          </a:p>
          <a:p>
            <a:pPr marL="0" indent="0">
              <a:buNone/>
            </a:pP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  為原則。</a:t>
            </a:r>
          </a:p>
          <a:p>
            <a:endParaRPr lang="zh-TW" altLang="en-US" sz="2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8509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6A302A-1A21-45EC-800F-9707F778A528}"/>
              </a:ext>
            </a:extLst>
          </p:cNvPr>
          <p:cNvSpPr>
            <a:spLocks noGrp="1"/>
          </p:cNvSpPr>
          <p:nvPr>
            <p:ph type="title"/>
          </p:nvPr>
        </p:nvSpPr>
        <p:spPr/>
        <p:txBody>
          <a:bodyPr/>
          <a:lstStyle/>
          <a:p>
            <a:r>
              <a:rPr lang="zh-TW" altLang="en-US" dirty="0">
                <a:solidFill>
                  <a:srgbClr val="0033CC"/>
                </a:solidFill>
                <a:latin typeface="標楷體" panose="03000509000000000000" pitchFamily="65" charset="-120"/>
                <a:ea typeface="標楷體" panose="03000509000000000000" pitchFamily="65" charset="-120"/>
              </a:rPr>
              <a:t>優點小太陽</a:t>
            </a:r>
          </a:p>
        </p:txBody>
      </p:sp>
      <p:sp>
        <p:nvSpPr>
          <p:cNvPr id="3" name="內容版面配置區 2">
            <a:extLst>
              <a:ext uri="{FF2B5EF4-FFF2-40B4-BE49-F238E27FC236}">
                <a16:creationId xmlns:a16="http://schemas.microsoft.com/office/drawing/2014/main" id="{AD2F35C4-BAE9-46C8-AA4D-C268D5996281}"/>
              </a:ext>
            </a:extLst>
          </p:cNvPr>
          <p:cNvSpPr>
            <a:spLocks noGrp="1"/>
          </p:cNvSpPr>
          <p:nvPr>
            <p:ph idx="1"/>
          </p:nvPr>
        </p:nvSpPr>
        <p:spPr/>
        <p:txBody>
          <a:bodyPr/>
          <a:lstStyle/>
          <a:p>
            <a:r>
              <a:rPr lang="zh-TW" altLang="en-US" dirty="0">
                <a:solidFill>
                  <a:srgbClr val="FF0000"/>
                </a:solidFill>
                <a:latin typeface="標楷體" panose="03000509000000000000" pitchFamily="65" charset="-120"/>
                <a:ea typeface="標楷體" panose="03000509000000000000" pitchFamily="65" charset="-120"/>
              </a:rPr>
              <a:t>◎每個孩子都是一個太陽</a:t>
            </a:r>
            <a:r>
              <a:rPr lang="zh-TW" altLang="en-US" sz="2400" dirty="0">
                <a:solidFill>
                  <a:srgbClr val="FF0000"/>
                </a:solidFill>
                <a:latin typeface="標楷體" panose="03000509000000000000" pitchFamily="65" charset="-120"/>
                <a:ea typeface="標楷體" panose="03000509000000000000" pitchFamily="65" charset="-120"/>
              </a:rPr>
              <a:t>，鼓勵他的優點</a:t>
            </a:r>
            <a:r>
              <a:rPr kumimoji="0" lang="zh-TW" altLang="en-US" sz="24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rPr>
              <a:t>，讓他綻放更耀眼光芒</a:t>
            </a:r>
            <a:endParaRPr lang="en-US" altLang="zh-TW" dirty="0">
              <a:solidFill>
                <a:srgbClr val="FF0000"/>
              </a:solidFill>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◎太陽中心是孩子自己寫的優點</a:t>
            </a:r>
            <a:r>
              <a:rPr lang="zh-TW" altLang="en-US" sz="2400" dirty="0">
                <a:solidFill>
                  <a:srgbClr val="FF0000"/>
                </a:solidFill>
                <a:latin typeface="標楷體" panose="03000509000000000000" pitchFamily="65" charset="-120"/>
                <a:ea typeface="標楷體" panose="03000509000000000000" pitchFamily="65" charset="-120"/>
              </a:rPr>
              <a:t>，光芒是同學寫的優點</a:t>
            </a:r>
            <a:endParaRPr lang="en-US" altLang="zh-TW" sz="2400" dirty="0">
              <a:solidFill>
                <a:srgbClr val="FF0000"/>
              </a:solidFill>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◎請家長也寫上孩子的優點</a:t>
            </a:r>
          </a:p>
        </p:txBody>
      </p:sp>
    </p:spTree>
    <p:extLst>
      <p:ext uri="{BB962C8B-B14F-4D97-AF65-F5344CB8AC3E}">
        <p14:creationId xmlns:p14="http://schemas.microsoft.com/office/powerpoint/2010/main" val="2056271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6D3545-3B6A-461C-A43E-2A3B11506A8C}"/>
              </a:ext>
            </a:extLst>
          </p:cNvPr>
          <p:cNvSpPr>
            <a:spLocks noGrp="1"/>
          </p:cNvSpPr>
          <p:nvPr>
            <p:ph type="title"/>
          </p:nvPr>
        </p:nvSpPr>
        <p:spPr>
          <a:xfrm>
            <a:off x="1467446" y="1168893"/>
            <a:ext cx="8596668" cy="1089991"/>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輔導處宣導事宜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sz="3600" dirty="0">
                <a:solidFill>
                  <a:srgbClr val="0033CC"/>
                </a:solidFill>
                <a:latin typeface="標楷體" panose="03000509000000000000" pitchFamily="65" charset="-120"/>
                <a:ea typeface="標楷體" panose="03000509000000000000" pitchFamily="65" charset="-120"/>
              </a:rPr>
              <a:t>1</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F9475A86-FD5F-4F57-98A9-6050F2C4B490}"/>
              </a:ext>
            </a:extLst>
          </p:cNvPr>
          <p:cNvSpPr>
            <a:spLocks noGrp="1"/>
          </p:cNvSpPr>
          <p:nvPr>
            <p:ph idx="1"/>
          </p:nvPr>
        </p:nvSpPr>
        <p:spPr>
          <a:xfrm>
            <a:off x="1050098" y="2436438"/>
            <a:ext cx="10135766" cy="3502723"/>
          </a:xfrm>
        </p:spPr>
        <p:txBody>
          <a:bodyPr/>
          <a:lstStyle/>
          <a:p>
            <a:pPr marL="0" indent="0" eaLnBrk="1" hangingPunct="1">
              <a:buClr>
                <a:srgbClr val="31B6FD"/>
              </a:buClr>
              <a:buSzPct val="100000"/>
              <a:buFont typeface="Wingdings" panose="05000000000000000000" pitchFamily="2" charset="2"/>
              <a:buNone/>
              <a:defRPr/>
            </a:pPr>
            <a:r>
              <a:rPr lang="en-US" altLang="zh-TW" sz="2400" dirty="0">
                <a:solidFill>
                  <a:srgbClr val="FF0000"/>
                </a:solidFill>
                <a:latin typeface="標楷體" pitchFamily="65" charset="-120"/>
                <a:ea typeface="標楷體" pitchFamily="65" charset="-120"/>
              </a:rPr>
              <a:t>◎</a:t>
            </a:r>
            <a:r>
              <a:rPr kumimoji="0" lang="zh-TW" altLang="en-US" sz="2400" kern="1200" dirty="0">
                <a:solidFill>
                  <a:srgbClr val="FF0000"/>
                </a:solidFill>
                <a:latin typeface="Candara"/>
                <a:ea typeface="標楷體"/>
              </a:rPr>
              <a:t>輔導教師及駐校心理師：</a:t>
            </a:r>
          </a:p>
          <a:p>
            <a:pPr marL="0" indent="0" eaLnBrk="1" hangingPunct="1">
              <a:buClr>
                <a:srgbClr val="31B6FD"/>
              </a:buClr>
              <a:buSzPct val="100000"/>
              <a:buFont typeface="Wingdings" panose="05000000000000000000" pitchFamily="2" charset="2"/>
              <a:buNone/>
              <a:defRPr/>
            </a:pPr>
            <a:r>
              <a:rPr kumimoji="0" lang="zh-TW" altLang="en-US" sz="2400" kern="1200" dirty="0">
                <a:solidFill>
                  <a:srgbClr val="FF0000"/>
                </a:solidFill>
                <a:latin typeface="Candara"/>
                <a:ea typeface="標楷體"/>
              </a:rPr>
              <a:t>      輔導處內有輔導教師及駐校心理師，以學生輔導工作為主，藉由輔導相關課程或活動，提供學生成長發展所需的資訊、知識、技能及經驗，以及提供家長及教師輔導與管教相關知能之諮詢服務，以促進學生的心理健康與社會適應。</a:t>
            </a:r>
            <a:endParaRPr kumimoji="0" lang="en-US" altLang="zh-TW" sz="2400" kern="1200" dirty="0">
              <a:solidFill>
                <a:srgbClr val="FF0000"/>
              </a:solidFill>
              <a:latin typeface="Candara"/>
              <a:ea typeface="標楷體"/>
            </a:endParaRPr>
          </a:p>
          <a:p>
            <a:pPr marL="0" indent="0">
              <a:buFont typeface="Wingdings" panose="05000000000000000000" pitchFamily="2" charset="2"/>
              <a:buNone/>
              <a:defRPr/>
            </a:pPr>
            <a:r>
              <a:rPr lang="zh-TW" altLang="en-US" sz="2400" dirty="0">
                <a:solidFill>
                  <a:srgbClr val="FF0000"/>
                </a:solidFill>
                <a:latin typeface="標楷體" panose="03000509000000000000" pitchFamily="65" charset="-120"/>
                <a:ea typeface="標楷體" panose="03000509000000000000" pitchFamily="65" charset="-120"/>
              </a:rPr>
              <a:t>   </a:t>
            </a:r>
            <a:r>
              <a:rPr lang="zh-TW" altLang="zh-TW" sz="2400" dirty="0">
                <a:solidFill>
                  <a:srgbClr val="FF0000"/>
                </a:solidFill>
                <a:latin typeface="標楷體" panose="03000509000000000000" pitchFamily="65" charset="-120"/>
                <a:ea typeface="標楷體" panose="03000509000000000000" pitchFamily="65" charset="-120"/>
              </a:rPr>
              <a:t>若有任何教養及管教上的問題，可撥本校輔導諮詢電話</a:t>
            </a:r>
            <a:r>
              <a:rPr lang="en-US" altLang="zh-TW" sz="2400" dirty="0">
                <a:solidFill>
                  <a:srgbClr val="FF0000"/>
                </a:solidFill>
                <a:latin typeface="標楷體" panose="03000509000000000000" pitchFamily="65" charset="-120"/>
                <a:ea typeface="標楷體" panose="03000509000000000000" pitchFamily="65" charset="-120"/>
              </a:rPr>
              <a:t>22876716*855</a:t>
            </a:r>
            <a:r>
              <a:rPr lang="zh-TW" altLang="zh-TW"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860</a:t>
            </a:r>
            <a:r>
              <a:rPr lang="zh-TW"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或</a:t>
            </a:r>
            <a:r>
              <a:rPr lang="zh-TW" altLang="zh-TW" sz="2400" dirty="0">
                <a:solidFill>
                  <a:srgbClr val="FF0000"/>
                </a:solidFill>
                <a:latin typeface="標楷體" panose="03000509000000000000" pitchFamily="65" charset="-120"/>
                <a:ea typeface="標楷體" panose="03000509000000000000" pitchFamily="65" charset="-120"/>
              </a:rPr>
              <a:t>「家庭教育諮詢」專線（</a:t>
            </a:r>
            <a:r>
              <a:rPr lang="en-US" altLang="zh-TW" sz="2400" dirty="0">
                <a:solidFill>
                  <a:srgbClr val="FF0000"/>
                </a:solidFill>
                <a:latin typeface="標楷體" panose="03000509000000000000" pitchFamily="65" charset="-120"/>
                <a:ea typeface="標楷體" panose="03000509000000000000" pitchFamily="65" charset="-120"/>
              </a:rPr>
              <a:t>412-8185</a:t>
            </a:r>
            <a:r>
              <a:rPr lang="zh-TW" altLang="zh-TW" sz="2400" dirty="0">
                <a:solidFill>
                  <a:srgbClr val="FF0000"/>
                </a:solidFill>
                <a:latin typeface="標楷體" panose="03000509000000000000" pitchFamily="65" charset="-120"/>
                <a:ea typeface="標楷體" panose="03000509000000000000" pitchFamily="65" charset="-120"/>
              </a:rPr>
              <a:t>），此為新北市家庭教育中心提供教師、家長諮詢求助專線。</a:t>
            </a:r>
            <a:endParaRPr lang="zh-TW" altLang="en-US" sz="2400" dirty="0">
              <a:solidFill>
                <a:srgbClr val="FF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400332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7C561B-EC6D-4F87-896F-832C09A19CA6}"/>
              </a:ext>
            </a:extLst>
          </p:cNvPr>
          <p:cNvSpPr>
            <a:spLocks noGrp="1"/>
          </p:cNvSpPr>
          <p:nvPr>
            <p:ph type="title"/>
          </p:nvPr>
        </p:nvSpPr>
        <p:spPr>
          <a:xfrm>
            <a:off x="1478136" y="1133053"/>
            <a:ext cx="9601196" cy="1303867"/>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輔導處宣導事宜</a:t>
            </a:r>
            <a:r>
              <a:rPr lang="zh-TW" altLang="zh-TW" sz="3600" dirty="0">
                <a:solidFill>
                  <a:srgbClr val="0033CC"/>
                </a:solidFill>
                <a:latin typeface="標楷體" panose="03000509000000000000" pitchFamily="65" charset="-120"/>
                <a:ea typeface="標楷體" panose="03000509000000000000" pitchFamily="65" charset="-120"/>
              </a:rPr>
              <a:t>（</a:t>
            </a:r>
            <a:r>
              <a:rPr lang="zh-TW" altLang="en-US" sz="3600" dirty="0">
                <a:solidFill>
                  <a:srgbClr val="0033CC"/>
                </a:solidFill>
                <a:latin typeface="標楷體" panose="03000509000000000000" pitchFamily="65" charset="-120"/>
                <a:ea typeface="標楷體" panose="03000509000000000000" pitchFamily="65" charset="-120"/>
              </a:rPr>
              <a:t> </a:t>
            </a:r>
            <a:r>
              <a:rPr lang="en-US" altLang="zh-TW" sz="3600" dirty="0">
                <a:solidFill>
                  <a:srgbClr val="0033CC"/>
                </a:solidFill>
                <a:latin typeface="標楷體" panose="03000509000000000000" pitchFamily="65" charset="-120"/>
                <a:ea typeface="標楷體" panose="03000509000000000000" pitchFamily="65" charset="-120"/>
              </a:rPr>
              <a:t>2</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p>
        </p:txBody>
      </p:sp>
      <p:sp>
        <p:nvSpPr>
          <p:cNvPr id="3" name="內容版面配置區 2">
            <a:extLst>
              <a:ext uri="{FF2B5EF4-FFF2-40B4-BE49-F238E27FC236}">
                <a16:creationId xmlns:a16="http://schemas.microsoft.com/office/drawing/2014/main" id="{E1511144-C1E1-45FE-AD3B-0432EEE42421}"/>
              </a:ext>
            </a:extLst>
          </p:cNvPr>
          <p:cNvSpPr>
            <a:spLocks noGrp="1"/>
          </p:cNvSpPr>
          <p:nvPr>
            <p:ph idx="1"/>
          </p:nvPr>
        </p:nvSpPr>
        <p:spPr>
          <a:xfrm>
            <a:off x="1127464" y="2574523"/>
            <a:ext cx="9951868" cy="3466839"/>
          </a:xfrm>
        </p:spPr>
        <p:txBody>
          <a:bodyPr/>
          <a:lstStyle/>
          <a:p>
            <a:pPr>
              <a:lnSpc>
                <a:spcPts val="3400"/>
              </a:lnSpc>
            </a:pPr>
            <a:r>
              <a:rPr lang="zh-TW" altLang="en-US" sz="2400" dirty="0">
                <a:solidFill>
                  <a:srgbClr val="FF0000"/>
                </a:solidFill>
                <a:latin typeface="標楷體" panose="03000509000000000000" pitchFamily="65" charset="-120"/>
                <a:ea typeface="標楷體" panose="03000509000000000000" pitchFamily="65" charset="-120"/>
              </a:rPr>
              <a:t>輔導處每年皆會辦理親職教育講座，邀請專家、學者或經驗豐富的講師主講，提供家長家庭教育相關資訊，歡迎家長您的參與。</a:t>
            </a:r>
            <a:endParaRPr lang="en-US" altLang="zh-TW" sz="2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2839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E24108-69BF-438A-8A90-3B5637E293ED}"/>
              </a:ext>
            </a:extLst>
          </p:cNvPr>
          <p:cNvSpPr>
            <a:spLocks noGrp="1"/>
          </p:cNvSpPr>
          <p:nvPr>
            <p:ph type="title"/>
          </p:nvPr>
        </p:nvSpPr>
        <p:spPr/>
        <p:txBody>
          <a:bodyPr/>
          <a:lstStyle/>
          <a:p>
            <a:r>
              <a:rPr lang="zh-TW" altLang="en-US" dirty="0">
                <a:solidFill>
                  <a:srgbClr val="0033CC"/>
                </a:solidFill>
                <a:latin typeface="標楷體" panose="03000509000000000000" pitchFamily="65" charset="-120"/>
                <a:ea typeface="標楷體" panose="03000509000000000000" pitchFamily="65" charset="-120"/>
              </a:rPr>
              <a:t>輔導處宣導事宜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sz="3600" dirty="0">
                <a:solidFill>
                  <a:srgbClr val="0033CC"/>
                </a:solidFill>
                <a:latin typeface="標楷體" panose="03000509000000000000" pitchFamily="65" charset="-120"/>
                <a:ea typeface="標楷體" panose="03000509000000000000" pitchFamily="65" charset="-120"/>
              </a:rPr>
              <a:t>3</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p>
        </p:txBody>
      </p:sp>
      <p:sp>
        <p:nvSpPr>
          <p:cNvPr id="3" name="內容版面配置區 2">
            <a:extLst>
              <a:ext uri="{FF2B5EF4-FFF2-40B4-BE49-F238E27FC236}">
                <a16:creationId xmlns:a16="http://schemas.microsoft.com/office/drawing/2014/main" id="{F4DD26FD-FAED-4261-B028-E8CF8C0128EE}"/>
              </a:ext>
            </a:extLst>
          </p:cNvPr>
          <p:cNvSpPr>
            <a:spLocks noGrp="1"/>
          </p:cNvSpPr>
          <p:nvPr>
            <p:ph idx="1"/>
          </p:nvPr>
        </p:nvSpPr>
        <p:spPr/>
        <p:txBody>
          <a:bodyPr/>
          <a:lstStyle/>
          <a:p>
            <a:pPr marL="0" indent="0">
              <a:lnSpc>
                <a:spcPts val="3400"/>
              </a:lnSpc>
              <a:buNone/>
            </a:pPr>
            <a:r>
              <a:rPr lang="en-US" altLang="zh-TW" sz="2400" dirty="0">
                <a:solidFill>
                  <a:srgbClr val="FF0000"/>
                </a:solidFill>
                <a:latin typeface="標楷體" pitchFamily="65" charset="-120"/>
                <a:ea typeface="標楷體" pitchFamily="65" charset="-120"/>
              </a:rPr>
              <a:t>◎</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永福人輔導期刊電子化：</a:t>
            </a:r>
          </a:p>
          <a:p>
            <a:pPr marL="0" indent="0">
              <a:lnSpc>
                <a:spcPts val="3400"/>
              </a:lnSpc>
              <a:buNone/>
            </a:pP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   永福人輔導期刊為電子刊物，下載方式為：永福校網首頁</a:t>
            </a:r>
            <a:r>
              <a:rPr lang="zh-TW" altLang="en-US" sz="2400" b="0" i="0" u="none" strike="noStrike" baseline="0" dirty="0">
                <a:solidFill>
                  <a:srgbClr val="FF0000"/>
                </a:solidFill>
                <a:latin typeface="新細明體" panose="02020500000000000000" pitchFamily="18" charset="-120"/>
                <a:ea typeface="新細明體" panose="02020500000000000000" pitchFamily="18" charset="-120"/>
              </a:rPr>
              <a:t>→</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首頁左側</a:t>
            </a:r>
            <a:r>
              <a:rPr lang="en-US" altLang="zh-TW" sz="2400" b="0" i="0" u="none" strike="noStrike" baseline="0" dirty="0">
                <a:solidFill>
                  <a:srgbClr val="FF0000"/>
                </a:solidFill>
                <a:latin typeface="標楷體" panose="03000509000000000000" pitchFamily="65" charset="-120"/>
                <a:ea typeface="標楷體" panose="03000509000000000000" pitchFamily="65" charset="-120"/>
              </a:rPr>
              <a:t>-</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重要議題及活動</a:t>
            </a:r>
            <a:r>
              <a:rPr lang="zh-TW" altLang="en-US" sz="2400" b="0" i="0" u="none" strike="noStrike" baseline="0" dirty="0">
                <a:solidFill>
                  <a:srgbClr val="FF0000"/>
                </a:solidFill>
                <a:latin typeface="新細明體" panose="02020500000000000000" pitchFamily="18" charset="-120"/>
                <a:ea typeface="新細明體" panose="02020500000000000000" pitchFamily="18" charset="-120"/>
              </a:rPr>
              <a:t>→</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點選永福人</a:t>
            </a:r>
            <a:r>
              <a:rPr lang="en-US" altLang="zh-TW" sz="2400" b="0" i="0" u="none" strike="noStrike" baseline="0" dirty="0">
                <a:solidFill>
                  <a:srgbClr val="FF0000"/>
                </a:solidFill>
                <a:latin typeface="標楷體" panose="03000509000000000000" pitchFamily="65" charset="-120"/>
                <a:ea typeface="標楷體" panose="03000509000000000000" pitchFamily="65" charset="-120"/>
              </a:rPr>
              <a:t>-</a:t>
            </a:r>
            <a:r>
              <a:rPr lang="zh-TW" altLang="en-US" sz="2400" b="0" i="0" u="none" strike="noStrike" baseline="0" dirty="0">
                <a:solidFill>
                  <a:srgbClr val="FF0000"/>
                </a:solidFill>
                <a:latin typeface="標楷體" panose="03000509000000000000" pitchFamily="65" charset="-120"/>
                <a:ea typeface="標楷體" panose="03000509000000000000" pitchFamily="65" charset="-120"/>
              </a:rPr>
              <a:t>輔導期刊，即可看到學校精心編製的學輔刊物</a:t>
            </a:r>
            <a:endParaRPr lang="zh-TW" altLang="en-US" dirty="0">
              <a:solidFill>
                <a:srgbClr val="FF0000"/>
              </a:solidFill>
            </a:endParaRPr>
          </a:p>
        </p:txBody>
      </p:sp>
    </p:spTree>
    <p:extLst>
      <p:ext uri="{BB962C8B-B14F-4D97-AF65-F5344CB8AC3E}">
        <p14:creationId xmlns:p14="http://schemas.microsoft.com/office/powerpoint/2010/main" val="223660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20B12C-AD68-404F-A78A-6D0749F5D834}"/>
              </a:ext>
            </a:extLst>
          </p:cNvPr>
          <p:cNvSpPr>
            <a:spLocks noGrp="1"/>
          </p:cNvSpPr>
          <p:nvPr>
            <p:ph type="title"/>
          </p:nvPr>
        </p:nvSpPr>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班級事務說明</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5B76710D-84E9-44B0-ACF6-EAFD27838DAA}"/>
              </a:ext>
            </a:extLst>
          </p:cNvPr>
          <p:cNvSpPr>
            <a:spLocks noGrp="1"/>
          </p:cNvSpPr>
          <p:nvPr>
            <p:ph idx="1"/>
          </p:nvPr>
        </p:nvSpPr>
        <p:spPr>
          <a:xfrm>
            <a:off x="934950" y="2420896"/>
            <a:ext cx="10322099" cy="4144714"/>
          </a:xfrm>
        </p:spPr>
        <p:txBody>
          <a:bodyPr>
            <a:normAutofit/>
          </a:bodyPr>
          <a:lstStyle/>
          <a:p>
            <a:pPr marL="0" indent="0" eaLnBrk="1" hangingPunct="1">
              <a:buFont typeface="Wingdings" panose="05000000000000000000" pitchFamily="2" charset="2"/>
              <a:buNone/>
            </a:pPr>
            <a:r>
              <a:rPr lang="en-US" altLang="zh-TW" sz="2400" dirty="0">
                <a:solidFill>
                  <a:srgbClr val="FF0000"/>
                </a:solidFill>
                <a:latin typeface="標楷體" panose="03000509000000000000" pitchFamily="65" charset="-120"/>
                <a:ea typeface="標楷體" panose="03000509000000000000" pitchFamily="65" charset="-120"/>
              </a:rPr>
              <a:t>1.</a:t>
            </a:r>
            <a:r>
              <a:rPr lang="zh-TW" altLang="en-US" sz="2400" dirty="0">
                <a:solidFill>
                  <a:srgbClr val="FF0000"/>
                </a:solidFill>
                <a:latin typeface="標楷體" panose="03000509000000000000" pitchFamily="65" charset="-120"/>
                <a:ea typeface="標楷體" panose="03000509000000000000" pitchFamily="65" charset="-120"/>
              </a:rPr>
              <a:t>班級網頁：</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eaLnBrk="1" hangingPunct="1">
              <a:buFont typeface="Wingdings" panose="05000000000000000000" pitchFamily="2" charset="2"/>
              <a:buNone/>
            </a:pPr>
            <a:r>
              <a:rPr lang="zh-TW" altLang="en-US"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hlinkClick r:id="rId2"/>
              </a:rPr>
              <a:t>學校首頁</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校內行政服務</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 班級網頁</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 二年級 </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 二年</a:t>
            </a:r>
            <a:r>
              <a:rPr lang="en-US" altLang="zh-TW" sz="2400" dirty="0">
                <a:solidFill>
                  <a:srgbClr val="FF0000"/>
                </a:solidFill>
                <a:latin typeface="標楷體" panose="03000509000000000000" pitchFamily="65" charset="-120"/>
                <a:ea typeface="標楷體" panose="03000509000000000000" pitchFamily="65" charset="-120"/>
              </a:rPr>
              <a:t>7</a:t>
            </a:r>
            <a:r>
              <a:rPr lang="zh-TW" altLang="en-US" sz="2400" dirty="0">
                <a:solidFill>
                  <a:srgbClr val="FF0000"/>
                </a:solidFill>
                <a:latin typeface="標楷體" panose="03000509000000000000" pitchFamily="65" charset="-120"/>
                <a:ea typeface="標楷體" panose="03000509000000000000" pitchFamily="65" charset="-120"/>
              </a:rPr>
              <a:t>班黃老師</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eaLnBrk="1" hangingPunct="1">
              <a:buFont typeface="Wingdings" panose="05000000000000000000" pitchFamily="2" charset="2"/>
              <a:buNone/>
            </a:pPr>
            <a:r>
              <a:rPr lang="en-US" altLang="zh-TW" sz="2400" dirty="0">
                <a:solidFill>
                  <a:srgbClr val="FF0000"/>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使用</a:t>
            </a:r>
            <a:r>
              <a:rPr lang="en-US" altLang="zh-TW" sz="2400" dirty="0">
                <a:solidFill>
                  <a:srgbClr val="FF0000"/>
                </a:solidFill>
                <a:latin typeface="標楷體" panose="03000509000000000000" pitchFamily="65" charset="-120"/>
                <a:ea typeface="標楷體" panose="03000509000000000000" pitchFamily="65" charset="-120"/>
              </a:rPr>
              <a:t>LINE</a:t>
            </a:r>
            <a:r>
              <a:rPr lang="zh-TW" altLang="en-US" sz="2400" dirty="0">
                <a:solidFill>
                  <a:srgbClr val="FF0000"/>
                </a:solidFill>
                <a:latin typeface="標楷體" panose="03000509000000000000" pitchFamily="65" charset="-120"/>
                <a:ea typeface="標楷體" panose="03000509000000000000" pitchFamily="65" charset="-120"/>
              </a:rPr>
              <a:t>傳達各項消息</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pPr>
            <a:r>
              <a:rPr lang="en-US" altLang="zh-TW" sz="2400" dirty="0">
                <a:solidFill>
                  <a:srgbClr val="FF0000"/>
                </a:solidFill>
                <a:latin typeface="標楷體" panose="03000509000000000000" pitchFamily="65" charset="-120"/>
                <a:ea typeface="標楷體" panose="03000509000000000000" pitchFamily="65" charset="-120"/>
              </a:rPr>
              <a:t>3.</a:t>
            </a:r>
            <a:r>
              <a:rPr lang="zh-TW" altLang="zh-TW" sz="2400" dirty="0">
                <a:solidFill>
                  <a:srgbClr val="FF0000"/>
                </a:solidFill>
                <a:latin typeface="標楷體" panose="03000509000000000000" pitchFamily="65" charset="-120"/>
                <a:ea typeface="標楷體" panose="03000509000000000000" pitchFamily="65" charset="-120"/>
              </a:rPr>
              <a:t>不預收班費，實支實收，每學期末統計整學期支出後再收。</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pPr>
            <a:r>
              <a:rPr lang="zh-TW" altLang="en-US" sz="2400" dirty="0">
                <a:solidFill>
                  <a:srgbClr val="FF0000"/>
                </a:solidFill>
                <a:latin typeface="標楷體" panose="03000509000000000000" pitchFamily="65" charset="-120"/>
                <a:ea typeface="標楷體" panose="03000509000000000000" pitchFamily="65" charset="-120"/>
              </a:rPr>
              <a:t> </a:t>
            </a:r>
            <a:r>
              <a:rPr lang="zh-TW"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目前已支出：影印</a:t>
            </a:r>
            <a:r>
              <a:rPr lang="en-US" altLang="zh-TW" sz="2400" dirty="0">
                <a:solidFill>
                  <a:srgbClr val="FF0000"/>
                </a:solidFill>
                <a:latin typeface="標楷體" panose="03000509000000000000" pitchFamily="65" charset="-120"/>
                <a:ea typeface="標楷體" panose="03000509000000000000" pitchFamily="65" charset="-120"/>
              </a:rPr>
              <a:t>8</a:t>
            </a:r>
            <a:r>
              <a:rPr lang="zh-TW" altLang="en-US" sz="2400" dirty="0">
                <a:solidFill>
                  <a:srgbClr val="FF0000"/>
                </a:solidFill>
                <a:latin typeface="標楷體" panose="03000509000000000000" pitchFamily="65" charset="-120"/>
                <a:ea typeface="標楷體" panose="03000509000000000000" pitchFamily="65" charset="-120"/>
              </a:rPr>
              <a:t>格簿</a:t>
            </a:r>
            <a:r>
              <a:rPr lang="zh-TW"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信凱媽媽協助影印學習單和練習卷</a:t>
            </a:r>
            <a:r>
              <a:rPr lang="zh-TW" altLang="zh-TW" sz="2400" dirty="0">
                <a:solidFill>
                  <a:srgbClr val="FF0000"/>
                </a:solidFill>
                <a:latin typeface="標楷體" panose="03000509000000000000" pitchFamily="65" charset="-120"/>
                <a:ea typeface="標楷體" panose="03000509000000000000" pitchFamily="65" charset="-120"/>
              </a:rPr>
              <a:t>。</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eaLnBrk="1" hangingPunct="1">
              <a:buFont typeface="Wingdings" panose="05000000000000000000" pitchFamily="2" charset="2"/>
              <a:buNone/>
              <a:defRPr/>
            </a:pPr>
            <a:r>
              <a:rPr lang="en-US" altLang="zh-TW" sz="2400" dirty="0">
                <a:solidFill>
                  <a:srgbClr val="FF0000"/>
                </a:solidFill>
                <a:latin typeface="標楷體" panose="03000509000000000000" pitchFamily="65" charset="-120"/>
                <a:ea typeface="標楷體" panose="03000509000000000000" pitchFamily="65" charset="-120"/>
              </a:rPr>
              <a:t>4.</a:t>
            </a:r>
            <a:r>
              <a:rPr lang="zh-TW" altLang="en-US" sz="2400" dirty="0">
                <a:solidFill>
                  <a:srgbClr val="FF0000"/>
                </a:solidFill>
                <a:latin typeface="標楷體" pitchFamily="65" charset="-120"/>
                <a:ea typeface="標楷體" pitchFamily="65" charset="-120"/>
              </a:rPr>
              <a:t>聯絡簿的使用：親師溝通</a:t>
            </a:r>
            <a:r>
              <a:rPr kumimoji="0" lang="zh-TW" altLang="en-US" sz="2400" kern="1200" dirty="0">
                <a:solidFill>
                  <a:srgbClr val="FF0000"/>
                </a:solidFill>
                <a:latin typeface="Candara"/>
                <a:ea typeface="標楷體"/>
              </a:rPr>
              <a:t>、 學生表現聯繫、成語延伸學習、獎勵蓋章</a:t>
            </a:r>
            <a:r>
              <a:rPr lang="zh-TW" altLang="zh-TW" sz="2400" dirty="0">
                <a:solidFill>
                  <a:srgbClr val="FF0000"/>
                </a:solidFill>
                <a:latin typeface="標楷體" panose="03000509000000000000" pitchFamily="65" charset="-120"/>
                <a:ea typeface="標楷體" panose="03000509000000000000" pitchFamily="65" charset="-120"/>
              </a:rPr>
              <a:t>。</a:t>
            </a:r>
            <a:endParaRPr lang="en-US" altLang="zh-TW" sz="2400" dirty="0">
              <a:solidFill>
                <a:srgbClr val="FF0000"/>
              </a:solidFill>
              <a:latin typeface="標楷體" pitchFamily="65" charset="-120"/>
              <a:ea typeface="標楷體" pitchFamily="65" charset="-120"/>
            </a:endParaRPr>
          </a:p>
          <a:p>
            <a:pPr marL="0" indent="0" eaLnBrk="1" hangingPunct="1">
              <a:buFont typeface="Wingdings" panose="05000000000000000000" pitchFamily="2" charset="2"/>
              <a:buNone/>
              <a:defRPr/>
            </a:pPr>
            <a:r>
              <a:rPr lang="en-US" altLang="zh-TW" sz="2400" dirty="0">
                <a:solidFill>
                  <a:srgbClr val="FF0000"/>
                </a:solidFill>
                <a:latin typeface="標楷體" pitchFamily="65" charset="-120"/>
                <a:ea typeface="標楷體" pitchFamily="65" charset="-120"/>
              </a:rPr>
              <a:t>5.</a:t>
            </a:r>
            <a:r>
              <a:rPr lang="zh-TW" altLang="en-US" sz="2400" dirty="0">
                <a:solidFill>
                  <a:srgbClr val="FF0000"/>
                </a:solidFill>
                <a:latin typeface="標楷體" pitchFamily="65" charset="-120"/>
                <a:ea typeface="標楷體" pitchFamily="65" charset="-120"/>
              </a:rPr>
              <a:t>獎懲方式：蓋榮譽章</a:t>
            </a:r>
            <a:r>
              <a:rPr kumimoji="0" lang="zh-TW" altLang="en-US" sz="2400" kern="1200" dirty="0">
                <a:solidFill>
                  <a:srgbClr val="FF0000"/>
                </a:solidFill>
                <a:latin typeface="Candara"/>
                <a:ea typeface="標楷體"/>
              </a:rPr>
              <a:t>、品德手冊</a:t>
            </a:r>
            <a:r>
              <a:rPr lang="zh-TW" altLang="en-US" sz="2400" dirty="0">
                <a:solidFill>
                  <a:srgbClr val="FF0000"/>
                </a:solidFill>
                <a:latin typeface="標楷體" panose="03000509000000000000" pitchFamily="65" charset="-120"/>
                <a:ea typeface="標楷體" panose="03000509000000000000" pitchFamily="65" charset="-120"/>
              </a:rPr>
              <a:t> </a:t>
            </a:r>
            <a:endParaRPr lang="en-US" altLang="zh-TW" sz="2400" dirty="0">
              <a:solidFill>
                <a:srgbClr val="FF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567373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D1BA52-D68F-440A-85DD-E284480BC11A}"/>
              </a:ext>
            </a:extLst>
          </p:cNvPr>
          <p:cNvSpPr>
            <a:spLocks noGrp="1"/>
          </p:cNvSpPr>
          <p:nvPr>
            <p:ph type="title"/>
          </p:nvPr>
        </p:nvSpPr>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教學活動重點</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1</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EBFEEDC0-1D72-466E-96B5-E8B65D66E2C2}"/>
              </a:ext>
            </a:extLst>
          </p:cNvPr>
          <p:cNvSpPr>
            <a:spLocks noGrp="1"/>
          </p:cNvSpPr>
          <p:nvPr>
            <p:ph idx="1"/>
          </p:nvPr>
        </p:nvSpPr>
        <p:spPr>
          <a:xfrm>
            <a:off x="843378" y="2428045"/>
            <a:ext cx="11008311" cy="4287914"/>
          </a:xfrm>
        </p:spPr>
        <p:txBody>
          <a:bodyPr>
            <a:normAutofit fontScale="25000" lnSpcReduction="20000"/>
          </a:bodyPr>
          <a:lstStyle/>
          <a:p>
            <a:pPr marL="0" indent="0">
              <a:lnSpc>
                <a:spcPts val="2700"/>
              </a:lnSpc>
              <a:buFont typeface="Wingdings" panose="05000000000000000000" pitchFamily="2" charset="2"/>
              <a:buNone/>
              <a:defRPr/>
            </a:pPr>
            <a:r>
              <a:rPr lang="en-US" altLang="zh-TW" sz="9600" dirty="0">
                <a:solidFill>
                  <a:srgbClr val="FF0000"/>
                </a:solidFill>
                <a:latin typeface="標楷體" pitchFamily="65" charset="-120"/>
                <a:ea typeface="標楷體" pitchFamily="65" charset="-120"/>
              </a:rPr>
              <a:t>◎</a:t>
            </a:r>
            <a:r>
              <a:rPr lang="zh-TW" altLang="en-US" sz="9600" dirty="0">
                <a:solidFill>
                  <a:srgbClr val="FF0000"/>
                </a:solidFill>
                <a:latin typeface="標楷體" pitchFamily="65" charset="-120"/>
                <a:ea typeface="標楷體" pitchFamily="65" charset="-120"/>
              </a:rPr>
              <a:t>語文教學：</a:t>
            </a:r>
            <a:endParaRPr lang="en-US" altLang="zh-TW" sz="9600" dirty="0">
              <a:solidFill>
                <a:srgbClr val="FF0000"/>
              </a:solidFill>
              <a:latin typeface="標楷體" pitchFamily="65" charset="-120"/>
              <a:ea typeface="標楷體" pitchFamily="65" charset="-120"/>
            </a:endParaRPr>
          </a:p>
          <a:p>
            <a:pPr marL="0" indent="0">
              <a:lnSpc>
                <a:spcPts val="2700"/>
              </a:lnSpc>
              <a:buFont typeface="Wingdings" panose="05000000000000000000" pitchFamily="2" charset="2"/>
              <a:buNone/>
              <a:defRPr/>
            </a:pPr>
            <a:r>
              <a:rPr lang="zh-TW" altLang="en-US" sz="9600" dirty="0">
                <a:solidFill>
                  <a:srgbClr val="FF0000"/>
                </a:solidFill>
                <a:latin typeface="標楷體" pitchFamily="65" charset="-120"/>
                <a:ea typeface="標楷體" pitchFamily="65" charset="-120"/>
              </a:rPr>
              <a:t> </a:t>
            </a:r>
            <a:r>
              <a:rPr lang="en-US" altLang="zh-TW" sz="9600" dirty="0">
                <a:solidFill>
                  <a:srgbClr val="FF0000"/>
                </a:solidFill>
                <a:latin typeface="標楷體" pitchFamily="65" charset="-120"/>
                <a:ea typeface="標楷體" pitchFamily="65" charset="-120"/>
              </a:rPr>
              <a:t>a.</a:t>
            </a:r>
            <a:r>
              <a:rPr lang="zh-TW" altLang="zh-TW" sz="9600" dirty="0">
                <a:solidFill>
                  <a:srgbClr val="FF0000"/>
                </a:solidFill>
                <a:latin typeface="標楷體" panose="03000509000000000000" pitchFamily="65" charset="-120"/>
                <a:ea typeface="標楷體" panose="03000509000000000000" pitchFamily="65" charset="-120"/>
              </a:rPr>
              <a:t>閱讀：早自習共讀</a:t>
            </a:r>
            <a:r>
              <a:rPr lang="en-US" altLang="zh-TW" sz="9600" dirty="0">
                <a:solidFill>
                  <a:srgbClr val="FF0000"/>
                </a:solidFill>
                <a:latin typeface="標楷體" panose="03000509000000000000" pitchFamily="65" charset="-120"/>
                <a:ea typeface="標楷體" panose="03000509000000000000" pitchFamily="65" charset="-120"/>
              </a:rPr>
              <a:t>(</a:t>
            </a:r>
            <a:r>
              <a:rPr lang="zh-TW" altLang="zh-TW" sz="9600" dirty="0">
                <a:solidFill>
                  <a:srgbClr val="FF0000"/>
                </a:solidFill>
                <a:latin typeface="標楷體" panose="03000509000000000000" pitchFamily="65" charset="-120"/>
                <a:ea typeface="標楷體" panose="03000509000000000000" pitchFamily="65" charset="-120"/>
              </a:rPr>
              <a:t>愛的書庫、巡迴圖書</a:t>
            </a:r>
            <a:r>
              <a:rPr lang="en-US" altLang="zh-TW" sz="9600" dirty="0">
                <a:solidFill>
                  <a:srgbClr val="FF0000"/>
                </a:solidFill>
                <a:latin typeface="標楷體" panose="03000509000000000000" pitchFamily="65" charset="-120"/>
                <a:ea typeface="標楷體" panose="03000509000000000000" pitchFamily="65" charset="-120"/>
              </a:rPr>
              <a:t>)</a:t>
            </a:r>
            <a:r>
              <a:rPr lang="zh-TW" altLang="zh-TW" sz="9600" dirty="0">
                <a:solidFill>
                  <a:srgbClr val="FF0000"/>
                </a:solidFill>
                <a:latin typeface="標楷體" panose="03000509000000000000" pitchFamily="65" charset="-120"/>
                <a:ea typeface="標楷體" panose="03000509000000000000" pitchFamily="65" charset="-120"/>
              </a:rPr>
              <a:t>，每</a:t>
            </a:r>
            <a:r>
              <a:rPr lang="zh-TW" altLang="en-US" sz="9600" dirty="0">
                <a:solidFill>
                  <a:srgbClr val="FF0000"/>
                </a:solidFill>
                <a:latin typeface="標楷體" panose="03000509000000000000" pitchFamily="65" charset="-120"/>
                <a:ea typeface="標楷體" panose="03000509000000000000" pitchFamily="65" charset="-120"/>
              </a:rPr>
              <a:t>天親子共讀</a:t>
            </a:r>
            <a:r>
              <a:rPr lang="en-US" altLang="zh-TW" sz="9600" dirty="0">
                <a:solidFill>
                  <a:srgbClr val="FF0000"/>
                </a:solidFill>
                <a:latin typeface="標楷體" panose="03000509000000000000" pitchFamily="65" charset="-120"/>
                <a:ea typeface="標楷體" panose="03000509000000000000" pitchFamily="65" charset="-120"/>
              </a:rPr>
              <a:t>1</a:t>
            </a:r>
            <a:r>
              <a:rPr lang="zh-TW" altLang="en-US" sz="9600" dirty="0">
                <a:solidFill>
                  <a:srgbClr val="FF0000"/>
                </a:solidFill>
                <a:latin typeface="標楷體" panose="03000509000000000000" pitchFamily="65" charset="-120"/>
                <a:ea typeface="標楷體" panose="03000509000000000000" pitchFamily="65" charset="-120"/>
              </a:rPr>
              <a:t>本繪本</a:t>
            </a:r>
            <a:r>
              <a:rPr lang="zh-TW" altLang="zh-TW" sz="9600" dirty="0">
                <a:solidFill>
                  <a:srgbClr val="FF0000"/>
                </a:solidFill>
                <a:latin typeface="標楷體" panose="03000509000000000000" pitchFamily="65" charset="-120"/>
                <a:ea typeface="標楷體" panose="03000509000000000000" pitchFamily="65" charset="-120"/>
              </a:rPr>
              <a:t>、</a:t>
            </a:r>
            <a:r>
              <a:rPr lang="zh-TW" altLang="en-US" sz="9600" dirty="0">
                <a:solidFill>
                  <a:srgbClr val="FF0000"/>
                </a:solidFill>
                <a:latin typeface="標楷體" panose="03000509000000000000" pitchFamily="65" charset="-120"/>
                <a:ea typeface="標楷體" panose="03000509000000000000" pitchFamily="65" charset="-120"/>
              </a:rPr>
              <a:t>填寫</a:t>
            </a:r>
            <a:endParaRPr lang="en-US" altLang="zh-TW" sz="9600" dirty="0">
              <a:solidFill>
                <a:srgbClr val="FF0000"/>
              </a:solidFill>
              <a:latin typeface="標楷體" panose="03000509000000000000" pitchFamily="65" charset="-120"/>
              <a:ea typeface="標楷體" panose="03000509000000000000" pitchFamily="65" charset="-120"/>
            </a:endParaRPr>
          </a:p>
          <a:p>
            <a:pPr marL="0" indent="0">
              <a:lnSpc>
                <a:spcPts val="2700"/>
              </a:lnSpc>
              <a:buFont typeface="Wingdings" panose="05000000000000000000" pitchFamily="2" charset="2"/>
              <a:buNone/>
              <a:defRPr/>
            </a:pPr>
            <a:r>
              <a:rPr lang="zh-TW" altLang="en-US" sz="9600" kern="1200" dirty="0">
                <a:solidFill>
                  <a:srgbClr val="FF0000"/>
                </a:solidFill>
                <a:effectLst/>
                <a:latin typeface="標楷體" panose="03000509000000000000" pitchFamily="65" charset="-120"/>
                <a:ea typeface="標楷體" panose="03000509000000000000" pitchFamily="65" charset="-120"/>
                <a:cs typeface="+mn-cs"/>
              </a:rPr>
              <a:t>         </a:t>
            </a:r>
            <a:r>
              <a:rPr lang="zh-TW" altLang="zh-TW" sz="9600" kern="1200" dirty="0">
                <a:solidFill>
                  <a:srgbClr val="FF0000"/>
                </a:solidFill>
                <a:effectLst/>
                <a:latin typeface="標楷體" panose="03000509000000000000" pitchFamily="65" charset="-120"/>
                <a:ea typeface="標楷體" panose="03000509000000000000" pitchFamily="65" charset="-120"/>
                <a:cs typeface="+mn-cs"/>
              </a:rPr>
              <a:t>讀書存摺</a:t>
            </a:r>
            <a:r>
              <a:rPr lang="zh-TW" altLang="zh-TW" sz="9600" dirty="0">
                <a:solidFill>
                  <a:srgbClr val="FF0000"/>
                </a:solidFill>
                <a:latin typeface="標楷體" panose="03000509000000000000" pitchFamily="65" charset="-120"/>
                <a:ea typeface="標楷體" panose="03000509000000000000" pitchFamily="65" charset="-120"/>
              </a:rPr>
              <a:t>，每週</a:t>
            </a:r>
            <a:r>
              <a:rPr lang="zh-TW" altLang="en-US" sz="9600" dirty="0">
                <a:solidFill>
                  <a:srgbClr val="FF0000"/>
                </a:solidFill>
                <a:latin typeface="標楷體" panose="03000509000000000000" pitchFamily="65" charset="-120"/>
                <a:ea typeface="標楷體" panose="03000509000000000000" pitchFamily="65" charset="-120"/>
              </a:rPr>
              <a:t>五閱讀文章一篇</a:t>
            </a:r>
            <a:r>
              <a:rPr lang="en-US" altLang="zh-TW" sz="9600" dirty="0">
                <a:solidFill>
                  <a:srgbClr val="FF0000"/>
                </a:solidFill>
                <a:latin typeface="標楷體" panose="03000509000000000000" pitchFamily="65" charset="-120"/>
                <a:ea typeface="標楷體" panose="03000509000000000000" pitchFamily="65" charset="-120"/>
              </a:rPr>
              <a:t>(</a:t>
            </a:r>
            <a:r>
              <a:rPr lang="zh-TW" altLang="en-US" sz="9600" dirty="0">
                <a:solidFill>
                  <a:srgbClr val="FF0000"/>
                </a:solidFill>
                <a:latin typeface="標楷體" panose="03000509000000000000" pitchFamily="65" charset="-120"/>
                <a:ea typeface="標楷體" panose="03000509000000000000" pitchFamily="65" charset="-120"/>
              </a:rPr>
              <a:t>好文欣賞</a:t>
            </a:r>
            <a:r>
              <a:rPr lang="en-US" altLang="zh-TW" sz="9600" dirty="0">
                <a:solidFill>
                  <a:srgbClr val="FF0000"/>
                </a:solidFill>
                <a:latin typeface="標楷體" panose="03000509000000000000" pitchFamily="65" charset="-120"/>
                <a:ea typeface="標楷體" panose="03000509000000000000" pitchFamily="65" charset="-120"/>
              </a:rPr>
              <a:t>)</a:t>
            </a:r>
          </a:p>
          <a:p>
            <a:pPr marL="0" marR="0" lvl="0" indent="0" algn="l" defTabSz="457200" rtl="0" eaLnBrk="1" fontAlgn="auto" latinLnBrk="0" hangingPunct="1">
              <a:lnSpc>
                <a:spcPts val="3000"/>
              </a:lnSpc>
              <a:spcBef>
                <a:spcPts val="1000"/>
              </a:spcBef>
              <a:spcAft>
                <a:spcPts val="0"/>
              </a:spcAft>
              <a:buClr>
                <a:srgbClr val="90C226"/>
              </a:buClr>
              <a:buSzPct val="80000"/>
              <a:buFont typeface="Wingdings" panose="05000000000000000000" pitchFamily="2" charset="2"/>
              <a:buNone/>
              <a:tabLst/>
              <a:defRPr/>
            </a:pPr>
            <a:r>
              <a:rPr lang="zh-TW" altLang="en-US" sz="9600" dirty="0">
                <a:solidFill>
                  <a:srgbClr val="FF0000"/>
                </a:solidFill>
                <a:latin typeface="標楷體" pitchFamily="65" charset="-120"/>
                <a:ea typeface="標楷體" pitchFamily="65" charset="-120"/>
              </a:rPr>
              <a:t> </a:t>
            </a:r>
            <a:r>
              <a:rPr lang="en-US" altLang="zh-TW" sz="9600" dirty="0">
                <a:solidFill>
                  <a:srgbClr val="FF0000"/>
                </a:solidFill>
                <a:latin typeface="標楷體" pitchFamily="65" charset="-120"/>
                <a:ea typeface="標楷體" pitchFamily="65" charset="-120"/>
              </a:rPr>
              <a:t>b.</a:t>
            </a:r>
            <a:r>
              <a:rPr lang="zh-TW" altLang="en-US" sz="9600" dirty="0">
                <a:solidFill>
                  <a:srgbClr val="FF0000"/>
                </a:solidFill>
                <a:latin typeface="標楷體" panose="03000509000000000000" pitchFamily="65" charset="-120"/>
                <a:ea typeface="標楷體" panose="03000509000000000000" pitchFamily="65" charset="-120"/>
              </a:rPr>
              <a:t>每課學習單補充多音字</a:t>
            </a:r>
            <a:r>
              <a:rPr lang="zh-TW" altLang="zh-TW" sz="9600" dirty="0">
                <a:solidFill>
                  <a:srgbClr val="FF0000"/>
                </a:solidFill>
                <a:latin typeface="標楷體" panose="03000509000000000000" pitchFamily="65" charset="-120"/>
                <a:ea typeface="標楷體" panose="03000509000000000000" pitchFamily="65" charset="-120"/>
              </a:rPr>
              <a:t>、</a:t>
            </a:r>
            <a:r>
              <a:rPr lang="zh-TW" altLang="en-US" sz="9600" dirty="0">
                <a:solidFill>
                  <a:srgbClr val="FF0000"/>
                </a:solidFill>
                <a:latin typeface="標楷體" panose="03000509000000000000" pitchFamily="65" charset="-120"/>
                <a:ea typeface="標楷體" panose="03000509000000000000" pitchFamily="65" charset="-120"/>
              </a:rPr>
              <a:t>形近字</a:t>
            </a:r>
            <a:r>
              <a:rPr lang="zh-TW" altLang="zh-TW" sz="9600" dirty="0">
                <a:solidFill>
                  <a:srgbClr val="FF0000"/>
                </a:solidFill>
                <a:latin typeface="標楷體" panose="03000509000000000000" pitchFamily="65" charset="-120"/>
                <a:ea typeface="標楷體" panose="03000509000000000000" pitchFamily="65" charset="-120"/>
              </a:rPr>
              <a:t>，</a:t>
            </a:r>
            <a:r>
              <a:rPr lang="zh-TW" altLang="en-US" sz="9600" dirty="0">
                <a:solidFill>
                  <a:srgbClr val="FF0000"/>
                </a:solidFill>
                <a:latin typeface="標楷體" panose="03000509000000000000" pitchFamily="65" charset="-120"/>
                <a:ea typeface="標楷體" panose="03000509000000000000" pitchFamily="65" charset="-120"/>
              </a:rPr>
              <a:t>練習</a:t>
            </a:r>
            <a:r>
              <a:rPr lang="zh-TW" altLang="zh-TW" sz="9600" dirty="0">
                <a:solidFill>
                  <a:srgbClr val="FF0000"/>
                </a:solidFill>
                <a:latin typeface="標楷體" panose="03000509000000000000" pitchFamily="65" charset="-120"/>
                <a:ea typeface="標楷體" panose="03000509000000000000" pitchFamily="65" charset="-120"/>
              </a:rPr>
              <a:t>課文理解，句型練習，</a:t>
            </a:r>
            <a:r>
              <a:rPr kumimoji="0" lang="zh-TW" altLang="zh-TW" sz="96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每課</a:t>
            </a:r>
            <a:r>
              <a:rPr kumimoji="0" lang="zh-TW" altLang="en-US" sz="96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一</a:t>
            </a:r>
            <a:r>
              <a:rPr kumimoji="0" lang="zh-TW" altLang="zh-TW" sz="96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張練</a:t>
            </a:r>
            <a:endParaRPr kumimoji="0" lang="en-US" altLang="zh-TW" sz="96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a:p>
            <a:pPr marL="0" marR="0" lvl="0" indent="0" algn="l" defTabSz="457200" rtl="0" eaLnBrk="1" fontAlgn="auto" latinLnBrk="0" hangingPunct="1">
              <a:lnSpc>
                <a:spcPts val="3000"/>
              </a:lnSpc>
              <a:spcBef>
                <a:spcPts val="1000"/>
              </a:spcBef>
              <a:spcAft>
                <a:spcPts val="0"/>
              </a:spcAft>
              <a:buClr>
                <a:srgbClr val="90C226"/>
              </a:buClr>
              <a:buSzPct val="80000"/>
              <a:buFont typeface="Wingdings" panose="05000000000000000000" pitchFamily="2" charset="2"/>
              <a:buNone/>
              <a:tabLst/>
              <a:defRPr/>
            </a:pPr>
            <a:r>
              <a:rPr lang="zh-TW" altLang="en-US" sz="9600" dirty="0">
                <a:solidFill>
                  <a:srgbClr val="FF0000"/>
                </a:solidFill>
                <a:latin typeface="標楷體" panose="03000509000000000000" pitchFamily="65" charset="-120"/>
                <a:ea typeface="標楷體" panose="03000509000000000000" pitchFamily="65" charset="-120"/>
              </a:rPr>
              <a:t>   </a:t>
            </a:r>
            <a:r>
              <a:rPr kumimoji="0" lang="zh-TW" altLang="zh-TW" sz="96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習卷，</a:t>
            </a:r>
            <a:r>
              <a:rPr kumimoji="0" lang="zh-TW" altLang="en-US" sz="96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課後</a:t>
            </a:r>
            <a:r>
              <a:rPr kumimoji="0" lang="zh-TW" altLang="zh-TW" sz="96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回家加強學習</a:t>
            </a:r>
            <a:endParaRPr lang="en-US" altLang="zh-TW" sz="9600" dirty="0">
              <a:solidFill>
                <a:srgbClr val="FF0000"/>
              </a:solidFill>
              <a:latin typeface="標楷體" panose="03000509000000000000" pitchFamily="65" charset="-120"/>
              <a:ea typeface="標楷體" panose="03000509000000000000" pitchFamily="65" charset="-120"/>
            </a:endParaRPr>
          </a:p>
          <a:p>
            <a:pPr marL="0" indent="0">
              <a:lnSpc>
                <a:spcPts val="3000"/>
              </a:lnSpc>
              <a:buNone/>
              <a:defRPr/>
            </a:pPr>
            <a:r>
              <a:rPr lang="en-US" altLang="zh-TW" sz="9600" dirty="0">
                <a:solidFill>
                  <a:srgbClr val="FF0000"/>
                </a:solidFill>
                <a:latin typeface="標楷體" panose="03000509000000000000" pitchFamily="65" charset="-120"/>
                <a:ea typeface="標楷體" panose="03000509000000000000" pitchFamily="65" charset="-120"/>
              </a:rPr>
              <a:t> c.</a:t>
            </a:r>
            <a:r>
              <a:rPr lang="zh-TW" altLang="en-US" sz="9600" dirty="0">
                <a:solidFill>
                  <a:srgbClr val="FF0000"/>
                </a:solidFill>
                <a:latin typeface="標楷體" panose="03000509000000000000" pitchFamily="65" charset="-120"/>
                <a:ea typeface="標楷體" panose="03000509000000000000" pitchFamily="65" charset="-120"/>
              </a:rPr>
              <a:t>聯絡簿每天補充生字</a:t>
            </a:r>
            <a:r>
              <a:rPr lang="zh-TW" altLang="zh-TW" sz="9600" dirty="0">
                <a:solidFill>
                  <a:srgbClr val="FF0000"/>
                </a:solidFill>
                <a:latin typeface="標楷體" panose="03000509000000000000" pitchFamily="65" charset="-120"/>
                <a:ea typeface="標楷體" panose="03000509000000000000" pitchFamily="65" charset="-120"/>
              </a:rPr>
              <a:t>延伸成語，練習</a:t>
            </a:r>
            <a:r>
              <a:rPr lang="zh-TW" altLang="en-US" sz="9600" dirty="0">
                <a:solidFill>
                  <a:srgbClr val="FF0000"/>
                </a:solidFill>
                <a:latin typeface="標楷體" panose="03000509000000000000" pitchFamily="65" charset="-120"/>
                <a:ea typeface="標楷體" panose="03000509000000000000" pitchFamily="65" charset="-120"/>
              </a:rPr>
              <a:t>寫生字語詞和造句</a:t>
            </a:r>
            <a:endParaRPr lang="en-US" altLang="zh-TW" sz="9600" dirty="0">
              <a:solidFill>
                <a:srgbClr val="FF0000"/>
              </a:solidFill>
              <a:latin typeface="標楷體" panose="03000509000000000000" pitchFamily="65" charset="-120"/>
              <a:ea typeface="標楷體" panose="03000509000000000000" pitchFamily="65" charset="-120"/>
            </a:endParaRPr>
          </a:p>
          <a:p>
            <a:pPr marL="0" indent="0">
              <a:lnSpc>
                <a:spcPts val="3000"/>
              </a:lnSpc>
              <a:buFont typeface="Wingdings" panose="05000000000000000000" pitchFamily="2" charset="2"/>
              <a:buNone/>
              <a:defRPr/>
            </a:pPr>
            <a:r>
              <a:rPr lang="zh-TW" altLang="en-US" sz="9600" dirty="0">
                <a:solidFill>
                  <a:srgbClr val="FF0000"/>
                </a:solidFill>
                <a:latin typeface="標楷體" panose="03000509000000000000" pitchFamily="65" charset="-120"/>
                <a:ea typeface="標楷體" panose="03000509000000000000" pitchFamily="65" charset="-120"/>
              </a:rPr>
              <a:t> </a:t>
            </a:r>
            <a:endParaRPr lang="en-US" altLang="zh-TW" sz="9600" dirty="0">
              <a:solidFill>
                <a:srgbClr val="FF0000"/>
              </a:solidFill>
              <a:latin typeface="標楷體" panose="03000509000000000000" pitchFamily="65" charset="-120"/>
              <a:ea typeface="標楷體" panose="03000509000000000000" pitchFamily="65" charset="-120"/>
            </a:endParaRPr>
          </a:p>
          <a:p>
            <a:pPr marL="0" indent="0">
              <a:lnSpc>
                <a:spcPts val="2700"/>
              </a:lnSpc>
              <a:buNone/>
              <a:defRPr/>
            </a:pPr>
            <a:r>
              <a:rPr lang="zh-TW" altLang="en-US" sz="9600" dirty="0">
                <a:solidFill>
                  <a:srgbClr val="FF0000"/>
                </a:solidFill>
                <a:latin typeface="標楷體" panose="03000509000000000000" pitchFamily="65" charset="-120"/>
                <a:ea typeface="標楷體" panose="03000509000000000000" pitchFamily="65" charset="-120"/>
              </a:rPr>
              <a:t> </a:t>
            </a:r>
            <a:endParaRPr lang="en-US" altLang="zh-TW" sz="9600" dirty="0">
              <a:solidFill>
                <a:srgbClr val="FF0000"/>
              </a:solidFill>
              <a:latin typeface="標楷體" pitchFamily="65" charset="-120"/>
              <a:ea typeface="標楷體" pitchFamily="65" charset="-120"/>
            </a:endParaRPr>
          </a:p>
          <a:p>
            <a:pPr marL="0" indent="0">
              <a:lnSpc>
                <a:spcPts val="3400"/>
              </a:lnSpc>
              <a:buFont typeface="Wingdings" panose="05000000000000000000" pitchFamily="2" charset="2"/>
              <a:buNone/>
              <a:defRPr/>
            </a:pPr>
            <a:endParaRPr lang="en-US" altLang="zh-TW" sz="9600" dirty="0">
              <a:solidFill>
                <a:srgbClr val="FF0000"/>
              </a:solidFill>
              <a:latin typeface="標楷體" pitchFamily="65" charset="-120"/>
              <a:ea typeface="標楷體" pitchFamily="65" charset="-120"/>
            </a:endParaRPr>
          </a:p>
          <a:p>
            <a:endParaRPr lang="zh-TW" altLang="en-US" dirty="0"/>
          </a:p>
        </p:txBody>
      </p:sp>
    </p:spTree>
    <p:extLst>
      <p:ext uri="{BB962C8B-B14F-4D97-AF65-F5344CB8AC3E}">
        <p14:creationId xmlns:p14="http://schemas.microsoft.com/office/powerpoint/2010/main" val="1452310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B5B828-CD92-4FEA-8947-B00D565F933B}"/>
              </a:ext>
            </a:extLst>
          </p:cNvPr>
          <p:cNvSpPr>
            <a:spLocks noGrp="1"/>
          </p:cNvSpPr>
          <p:nvPr>
            <p:ph type="title"/>
          </p:nvPr>
        </p:nvSpPr>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教學活動重點</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2</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D6C50C98-2989-4027-BAD2-AE8F104C448C}"/>
              </a:ext>
            </a:extLst>
          </p:cNvPr>
          <p:cNvSpPr>
            <a:spLocks noGrp="1"/>
          </p:cNvSpPr>
          <p:nvPr>
            <p:ph idx="1"/>
          </p:nvPr>
        </p:nvSpPr>
        <p:spPr>
          <a:xfrm>
            <a:off x="1295401" y="2517013"/>
            <a:ext cx="9686277" cy="3358856"/>
          </a:xfrm>
        </p:spPr>
        <p:txBody>
          <a:bodyPr/>
          <a:lstStyle/>
          <a:p>
            <a:pPr marL="0" indent="0">
              <a:lnSpc>
                <a:spcPts val="3400"/>
              </a:lnSpc>
              <a:buNone/>
            </a:pP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作文教學</a:t>
            </a:r>
            <a:r>
              <a:rPr lang="zh-TW"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配合課文</a:t>
            </a:r>
            <a:r>
              <a:rPr lang="zh-TW"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仿寫句型和造句</a:t>
            </a:r>
            <a:r>
              <a:rPr lang="zh-TW"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並習寫素養作文單</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eaLnBrk="1" hangingPunct="1">
              <a:lnSpc>
                <a:spcPts val="3400"/>
              </a:lnSpc>
              <a:buFont typeface="Wingdings" panose="05000000000000000000" pitchFamily="2" charset="2"/>
              <a:buNone/>
            </a:pPr>
            <a:r>
              <a:rPr lang="en-US" altLang="zh-TW" sz="2400" dirty="0">
                <a:solidFill>
                  <a:srgbClr val="FF0000"/>
                </a:solidFill>
                <a:latin typeface="標楷體" panose="03000509000000000000" pitchFamily="65" charset="-120"/>
                <a:ea typeface="標楷體" panose="03000509000000000000" pitchFamily="65" charset="-120"/>
              </a:rPr>
              <a:t>◎</a:t>
            </a:r>
            <a:r>
              <a:rPr lang="zh-TW" altLang="zh-TW" sz="2400" dirty="0">
                <a:solidFill>
                  <a:srgbClr val="FF0000"/>
                </a:solidFill>
                <a:latin typeface="標楷體" panose="03000509000000000000" pitchFamily="65" charset="-120"/>
                <a:ea typeface="標楷體" panose="03000509000000000000" pitchFamily="65" charset="-120"/>
              </a:rPr>
              <a:t>數學：每單元寫八格簿，每課</a:t>
            </a:r>
            <a:r>
              <a:rPr lang="zh-TW" altLang="en-US" sz="2400" dirty="0">
                <a:solidFill>
                  <a:srgbClr val="FF0000"/>
                </a:solidFill>
                <a:latin typeface="標楷體" panose="03000509000000000000" pitchFamily="65" charset="-120"/>
                <a:ea typeface="標楷體" panose="03000509000000000000" pitchFamily="65" charset="-120"/>
              </a:rPr>
              <a:t>一</a:t>
            </a:r>
            <a:r>
              <a:rPr lang="zh-TW" altLang="zh-TW" sz="2400" dirty="0">
                <a:solidFill>
                  <a:srgbClr val="FF0000"/>
                </a:solidFill>
                <a:latin typeface="標楷體" panose="03000509000000000000" pitchFamily="65" charset="-120"/>
                <a:ea typeface="標楷體" panose="03000509000000000000" pitchFamily="65" charset="-120"/>
              </a:rPr>
              <a:t>張練習卷，</a:t>
            </a:r>
            <a:r>
              <a:rPr lang="zh-TW" altLang="en-US" sz="2400" dirty="0">
                <a:solidFill>
                  <a:srgbClr val="FF0000"/>
                </a:solidFill>
                <a:latin typeface="標楷體" panose="03000509000000000000" pitchFamily="65" charset="-120"/>
                <a:ea typeface="標楷體" panose="03000509000000000000" pitchFamily="65" charset="-120"/>
              </a:rPr>
              <a:t>課後</a:t>
            </a:r>
            <a:r>
              <a:rPr lang="zh-TW" altLang="zh-TW" sz="2400" dirty="0">
                <a:solidFill>
                  <a:srgbClr val="FF0000"/>
                </a:solidFill>
                <a:latin typeface="標楷體" panose="03000509000000000000" pitchFamily="65" charset="-120"/>
                <a:ea typeface="標楷體" panose="03000509000000000000" pitchFamily="65" charset="-120"/>
              </a:rPr>
              <a:t>回家加強學習</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eaLnBrk="1" hangingPunct="1">
              <a:lnSpc>
                <a:spcPts val="3400"/>
              </a:lnSpc>
              <a:buFont typeface="Wingdings" panose="05000000000000000000" pitchFamily="2" charset="2"/>
              <a:buNone/>
            </a:pP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品德教育： </a:t>
            </a:r>
            <a:r>
              <a:rPr lang="en-US" altLang="zh-TW" sz="2400" dirty="0">
                <a:solidFill>
                  <a:srgbClr val="FF0000"/>
                </a:solidFill>
                <a:latin typeface="標楷體" panose="03000509000000000000" pitchFamily="65" charset="-120"/>
                <a:ea typeface="標楷體" panose="03000509000000000000" pitchFamily="65" charset="-120"/>
              </a:rPr>
              <a:t>a.</a:t>
            </a:r>
            <a:r>
              <a:rPr lang="zh-TW" altLang="en-US" sz="2400" dirty="0">
                <a:solidFill>
                  <a:srgbClr val="FF0000"/>
                </a:solidFill>
                <a:latin typeface="標楷體" panose="03000509000000000000" pitchFamily="65" charset="-120"/>
                <a:ea typeface="標楷體" panose="03000509000000000000" pitchFamily="65" charset="-120"/>
              </a:rPr>
              <a:t>配合繪本教學品德故事</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eaLnBrk="1" hangingPunct="1">
              <a:lnSpc>
                <a:spcPts val="3400"/>
              </a:lnSpc>
              <a:buFont typeface="Wingdings" panose="05000000000000000000" pitchFamily="2" charset="2"/>
              <a:buNone/>
            </a:pPr>
            <a:r>
              <a:rPr lang="zh-TW" altLang="en-US" sz="2400" dirty="0">
                <a:solidFill>
                  <a:srgbClr val="FF0000"/>
                </a:solidFill>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b</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zh-TW" sz="2400" dirty="0">
                <a:solidFill>
                  <a:srgbClr val="FF0000"/>
                </a:solidFill>
                <a:latin typeface="標楷體" panose="03000509000000000000" pitchFamily="65" charset="-120"/>
                <a:ea typeface="標楷體" panose="03000509000000000000" pitchFamily="65" charset="-120"/>
              </a:rPr>
              <a:t>每月中心德目教學，</a:t>
            </a:r>
            <a:r>
              <a:rPr lang="zh-TW" altLang="en-US" sz="2400" dirty="0">
                <a:solidFill>
                  <a:srgbClr val="FF0000"/>
                </a:solidFill>
                <a:latin typeface="標楷體" panose="03000509000000000000" pitchFamily="65" charset="-120"/>
                <a:ea typeface="標楷體" panose="03000509000000000000" pitchFamily="65" charset="-120"/>
              </a:rPr>
              <a:t>選品德小天使</a:t>
            </a:r>
            <a:endParaRPr lang="en-US" altLang="zh-TW" sz="2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69808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BDF601-DEB0-4F38-92E8-0EC89271F798}"/>
              </a:ext>
            </a:extLst>
          </p:cNvPr>
          <p:cNvSpPr>
            <a:spLocks noGrp="1"/>
          </p:cNvSpPr>
          <p:nvPr>
            <p:ph type="title"/>
          </p:nvPr>
        </p:nvSpPr>
        <p:spPr/>
        <p:txBody>
          <a:bodyPr/>
          <a:lstStyle/>
          <a:p>
            <a:pPr algn="ctr"/>
            <a:r>
              <a:rPr lang="zh-TW" altLang="zh-TW" sz="3600" kern="100" dirty="0">
                <a:solidFill>
                  <a:srgbClr val="0033CC"/>
                </a:solidFill>
                <a:effectLst/>
                <a:latin typeface="Calibri" panose="020F0502020204030204" pitchFamily="34" charset="0"/>
                <a:ea typeface="標楷體" panose="03000509000000000000" pitchFamily="65" charset="-120"/>
                <a:cs typeface="Times New Roman" panose="02020603050405020304" pitchFamily="18" charset="0"/>
              </a:rPr>
              <a:t>評量</a:t>
            </a:r>
            <a:r>
              <a:rPr lang="zh-TW" altLang="en-US" sz="3600" kern="100" dirty="0">
                <a:solidFill>
                  <a:srgbClr val="0033CC"/>
                </a:solidFill>
                <a:effectLst/>
                <a:latin typeface="Calibri" panose="020F0502020204030204" pitchFamily="34" charset="0"/>
                <a:ea typeface="標楷體" panose="03000509000000000000" pitchFamily="65" charset="-120"/>
                <a:cs typeface="Times New Roman" panose="02020603050405020304" pitchFamily="18" charset="0"/>
              </a:rPr>
              <a:t>計分</a:t>
            </a:r>
            <a:r>
              <a:rPr lang="zh-TW" altLang="zh-TW" sz="3600" kern="100" dirty="0">
                <a:solidFill>
                  <a:srgbClr val="0033CC"/>
                </a:solidFill>
                <a:effectLst/>
                <a:latin typeface="Calibri" panose="020F0502020204030204" pitchFamily="34" charset="0"/>
                <a:ea typeface="標楷體" panose="03000509000000000000" pitchFamily="65" charset="-120"/>
                <a:cs typeface="Times New Roman" panose="02020603050405020304" pitchFamily="18" charset="0"/>
              </a:rPr>
              <a:t>方式</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595AD966-FB06-4DEB-9282-140E2CE398D9}"/>
              </a:ext>
            </a:extLst>
          </p:cNvPr>
          <p:cNvSpPr>
            <a:spLocks noGrp="1"/>
          </p:cNvSpPr>
          <p:nvPr>
            <p:ph idx="1"/>
          </p:nvPr>
        </p:nvSpPr>
        <p:spPr>
          <a:xfrm>
            <a:off x="1295402" y="2516520"/>
            <a:ext cx="10050260" cy="3564683"/>
          </a:xfrm>
        </p:spPr>
        <p:txBody>
          <a:bodyPr>
            <a:normAutofit fontScale="25000" lnSpcReduction="20000"/>
          </a:bodyPr>
          <a:lstStyle/>
          <a:p>
            <a:pPr marL="0" indent="0">
              <a:lnSpc>
                <a:spcPts val="2800"/>
              </a:lnSpc>
              <a:buNone/>
            </a:pPr>
            <a:r>
              <a:rPr lang="en-US"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1.</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國語</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數學兩科</a:t>
            </a:r>
            <a:r>
              <a:rPr lang="zh-TW" altLang="zh-TW" sz="9600" dirty="0">
                <a:solidFill>
                  <a:srgbClr val="FF0000"/>
                </a:solidFill>
                <a:latin typeface="標楷體" panose="03000509000000000000" pitchFamily="65" charset="-120"/>
                <a:ea typeface="標楷體" panose="03000509000000000000" pitchFamily="65" charset="-120"/>
              </a:rPr>
              <a:t>，</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平時習作</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作業</a:t>
            </a:r>
            <a:r>
              <a:rPr lang="zh-TW" altLang="zh-TW" sz="9600" dirty="0">
                <a:solidFill>
                  <a:srgbClr val="FF0000"/>
                </a:solidFill>
                <a:latin typeface="標楷體" panose="03000509000000000000" pitchFamily="65" charset="-120"/>
                <a:ea typeface="標楷體" panose="03000509000000000000" pitchFamily="65" charset="-120"/>
              </a:rPr>
              <a:t>、</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考卷</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9600" kern="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平時</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小考</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上課表現分數為</a:t>
            </a:r>
            <a:endParaRPr lang="en-US"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p>
            <a:pPr marL="0" indent="0">
              <a:lnSpc>
                <a:spcPts val="2800"/>
              </a:lnSpc>
              <a:buNone/>
            </a:pPr>
            <a:r>
              <a:rPr lang="zh-TW" altLang="en-US" sz="9600" kern="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   </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平時成績</a:t>
            </a:r>
            <a:r>
              <a:rPr lang="zh-TW" altLang="zh-TW" sz="9600" dirty="0">
                <a:solidFill>
                  <a:srgbClr val="FF0000"/>
                </a:solidFill>
                <a:latin typeface="標楷體" panose="03000509000000000000" pitchFamily="65" charset="-120"/>
                <a:ea typeface="標楷體" panose="03000509000000000000" pitchFamily="65" charset="-120"/>
              </a:rPr>
              <a:t>，</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占總成績</a:t>
            </a:r>
            <a:r>
              <a:rPr lang="en-US"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70</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9600" dirty="0">
                <a:solidFill>
                  <a:srgbClr val="FF0000"/>
                </a:solidFill>
                <a:latin typeface="標楷體" panose="03000509000000000000" pitchFamily="65" charset="-120"/>
                <a:ea typeface="標楷體" panose="03000509000000000000" pitchFamily="65" charset="-120"/>
              </a:rPr>
              <a:t> ，</a:t>
            </a:r>
            <a:r>
              <a:rPr lang="zh-TW" altLang="en-US" sz="9600" kern="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期中考</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期末考</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成績</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占總成績</a:t>
            </a:r>
            <a:r>
              <a:rPr lang="en-US"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30</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endParaRPr lang="en-US"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p>
            <a:pPr marL="0" indent="0">
              <a:lnSpc>
                <a:spcPts val="2800"/>
              </a:lnSpc>
              <a:buNone/>
            </a:pPr>
            <a:r>
              <a:rPr lang="zh-TW" altLang="en-US" sz="9600" kern="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   </a:t>
            </a:r>
            <a:r>
              <a:rPr lang="en-US" altLang="zh-TW" sz="9600" dirty="0">
                <a:solidFill>
                  <a:srgbClr val="FF0000"/>
                </a:solidFill>
                <a:latin typeface="標楷體" pitchFamily="65" charset="-120"/>
                <a:ea typeface="標楷體" pitchFamily="65" charset="-120"/>
              </a:rPr>
              <a:t>(</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期中考、期末考考國語、數學</a:t>
            </a:r>
            <a:r>
              <a:rPr lang="en-US"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2</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科</a:t>
            </a:r>
            <a:r>
              <a:rPr lang="en-US" altLang="zh-TW" sz="9600" dirty="0">
                <a:solidFill>
                  <a:srgbClr val="FF0000"/>
                </a:solidFill>
                <a:latin typeface="標楷體" pitchFamily="65" charset="-120"/>
                <a:ea typeface="標楷體" pitchFamily="65" charset="-120"/>
              </a:rPr>
              <a:t>)</a:t>
            </a:r>
            <a:r>
              <a:rPr lang="zh-TW" altLang="zh-TW" sz="9600" dirty="0">
                <a:solidFill>
                  <a:srgbClr val="FF0000"/>
                </a:solidFill>
              </a:rPr>
              <a:t> </a:t>
            </a:r>
            <a:endParaRPr lang="en-US"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p>
            <a:pPr marL="0" indent="0">
              <a:lnSpc>
                <a:spcPts val="2800"/>
              </a:lnSpc>
              <a:buNone/>
            </a:pPr>
            <a:r>
              <a:rPr lang="en-US" altLang="zh-TW" sz="9600" kern="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2.</a:t>
            </a:r>
            <a:r>
              <a:rPr lang="zh-TW" altLang="en-US" sz="9600" kern="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 作文教學以作文單習寫分數計分</a:t>
            </a:r>
            <a:endParaRPr lang="en-US" altLang="zh-TW" sz="9600" kern="0" dirty="0">
              <a:solidFill>
                <a:srgbClr val="FF0000"/>
              </a:solidFill>
              <a:latin typeface="Calibri" panose="020F0502020204030204" pitchFamily="34" charset="0"/>
              <a:ea typeface="標楷體" panose="03000509000000000000" pitchFamily="65" charset="-120"/>
              <a:cs typeface="Times New Roman" panose="02020603050405020304" pitchFamily="18" charset="0"/>
            </a:endParaRPr>
          </a:p>
          <a:p>
            <a:pPr marL="0" indent="0">
              <a:lnSpc>
                <a:spcPts val="2800"/>
              </a:lnSpc>
              <a:buNone/>
            </a:pPr>
            <a:r>
              <a:rPr lang="en-US" altLang="zh-TW" sz="96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rPr>
              <a:t>3.</a:t>
            </a:r>
            <a:r>
              <a:rPr lang="zh-TW" altLang="en-US" sz="96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生活</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96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閩南語兩科以</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習作</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作業或作品</a:t>
            </a:r>
            <a:r>
              <a:rPr lang="zh-TW" altLang="zh-TW" sz="9600" dirty="0">
                <a:solidFill>
                  <a:srgbClr val="FF0000"/>
                </a:solidFill>
                <a:latin typeface="標楷體" panose="03000509000000000000" pitchFamily="65" charset="-120"/>
                <a:ea typeface="標楷體" panose="03000509000000000000" pitchFamily="65" charset="-120"/>
              </a:rPr>
              <a:t>、</a:t>
            </a:r>
            <a:r>
              <a:rPr lang="zh-TW" altLang="en-US" sz="9600" kern="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平時</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小考</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上課表現分數為總</a:t>
            </a:r>
            <a:endParaRPr lang="en-US"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endParaRPr>
          </a:p>
          <a:p>
            <a:pPr marL="0" indent="0">
              <a:lnSpc>
                <a:spcPts val="2800"/>
              </a:lnSpc>
              <a:buNone/>
            </a:pPr>
            <a:r>
              <a:rPr lang="zh-TW" altLang="en-US" sz="9600" kern="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   </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成績</a:t>
            </a:r>
            <a:endParaRPr lang="en-US" altLang="zh-TW" sz="96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indent="0">
              <a:lnSpc>
                <a:spcPts val="2800"/>
              </a:lnSpc>
              <a:buNone/>
            </a:pPr>
            <a:r>
              <a:rPr lang="en-US" altLang="zh-TW" sz="9600" kern="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4.</a:t>
            </a:r>
            <a:r>
              <a:rPr lang="zh-TW" altLang="en-US" sz="9600" kern="0" dirty="0">
                <a:solidFill>
                  <a:srgbClr val="FF0000"/>
                </a:solidFill>
                <a:latin typeface="Calibri" panose="020F0502020204030204" pitchFamily="34" charset="0"/>
                <a:ea typeface="標楷體" panose="03000509000000000000" pitchFamily="65" charset="-120"/>
                <a:cs typeface="Times New Roman" panose="02020603050405020304" pitchFamily="18" charset="0"/>
              </a:rPr>
              <a:t>期中考</a:t>
            </a:r>
            <a:r>
              <a:rPr lang="zh-TW" altLang="zh-TW"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9600" kern="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期末考會發前三名獎狀</a:t>
            </a:r>
            <a:r>
              <a:rPr lang="zh-TW" altLang="zh-TW" sz="9600" dirty="0">
                <a:solidFill>
                  <a:srgbClr val="FF0000"/>
                </a:solidFill>
                <a:latin typeface="標楷體" panose="03000509000000000000" pitchFamily="65" charset="-120"/>
                <a:ea typeface="標楷體" panose="03000509000000000000" pitchFamily="65" charset="-120"/>
              </a:rPr>
              <a:t>，</a:t>
            </a:r>
            <a:r>
              <a:rPr lang="zh-TW" altLang="en-US" sz="9600" dirty="0">
                <a:solidFill>
                  <a:srgbClr val="FF0000"/>
                </a:solidFill>
                <a:latin typeface="標楷體" panose="03000509000000000000" pitchFamily="65" charset="-120"/>
                <a:ea typeface="標楷體" panose="03000509000000000000" pitchFamily="65" charset="-120"/>
              </a:rPr>
              <a:t>學期末發進步獎和學期總體表現獎狀</a:t>
            </a:r>
            <a:endParaRPr lang="zh-TW" altLang="zh-TW" sz="9600" kern="100" dirty="0">
              <a:solidFill>
                <a:srgbClr val="FF0000"/>
              </a:solidFill>
              <a:effectLst/>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383730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40B1BC-52AC-492F-80A5-959B0C4FADBD}"/>
              </a:ext>
            </a:extLst>
          </p:cNvPr>
          <p:cNvSpPr>
            <a:spLocks noGrp="1"/>
          </p:cNvSpPr>
          <p:nvPr>
            <p:ph type="ctrTitle"/>
          </p:nvPr>
        </p:nvSpPr>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謝謝大家聆聽</a:t>
            </a:r>
          </a:p>
        </p:txBody>
      </p:sp>
      <p:sp>
        <p:nvSpPr>
          <p:cNvPr id="3" name="副標題 2">
            <a:extLst>
              <a:ext uri="{FF2B5EF4-FFF2-40B4-BE49-F238E27FC236}">
                <a16:creationId xmlns:a16="http://schemas.microsoft.com/office/drawing/2014/main" id="{1B35C3DD-A833-4E30-BFBC-02D25DA506DD}"/>
              </a:ext>
            </a:extLst>
          </p:cNvPr>
          <p:cNvSpPr>
            <a:spLocks noGrp="1"/>
          </p:cNvSpPr>
          <p:nvPr>
            <p:ph type="subTitle" idx="1"/>
          </p:nvPr>
        </p:nvSpPr>
        <p:spPr/>
        <p:txBody>
          <a:bodyPr/>
          <a:lstStyle/>
          <a:p>
            <a:pPr algn="ctr"/>
            <a:endParaRPr lang="zh-TW" altLang="en-US" dirty="0"/>
          </a:p>
        </p:txBody>
      </p:sp>
    </p:spTree>
    <p:extLst>
      <p:ext uri="{BB962C8B-B14F-4D97-AF65-F5344CB8AC3E}">
        <p14:creationId xmlns:p14="http://schemas.microsoft.com/office/powerpoint/2010/main" val="2436129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E5C18E-6E26-40FA-B55D-26D2385DB6DC}"/>
              </a:ext>
            </a:extLst>
          </p:cNvPr>
          <p:cNvSpPr>
            <a:spLocks noGrp="1"/>
          </p:cNvSpPr>
          <p:nvPr>
            <p:ph type="ctrTitle"/>
          </p:nvPr>
        </p:nvSpPr>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學生個別問題討論</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BBA60BF0-7E44-4696-89A9-752E5CD8CE60}"/>
              </a:ext>
            </a:extLst>
          </p:cNvPr>
          <p:cNvSpPr>
            <a:spLocks noGrp="1"/>
          </p:cNvSpPr>
          <p:nvPr>
            <p:ph type="subTitle" idx="1"/>
          </p:nvPr>
        </p:nvSpPr>
        <p:spPr/>
        <p:txBody>
          <a:bodyPr>
            <a:normAutofit/>
          </a:bodyPr>
          <a:lstStyle/>
          <a:p>
            <a:endParaRPr lang="zh-TW" altLang="en-US" dirty="0"/>
          </a:p>
        </p:txBody>
      </p:sp>
    </p:spTree>
    <p:extLst>
      <p:ext uri="{BB962C8B-B14F-4D97-AF65-F5344CB8AC3E}">
        <p14:creationId xmlns:p14="http://schemas.microsoft.com/office/powerpoint/2010/main" val="426030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E59D38-4CD4-4675-B660-335A700573CF}"/>
              </a:ext>
            </a:extLst>
          </p:cNvPr>
          <p:cNvSpPr>
            <a:spLocks noGrp="1"/>
          </p:cNvSpPr>
          <p:nvPr>
            <p:ph type="title"/>
          </p:nvPr>
        </p:nvSpPr>
        <p:spPr>
          <a:xfrm>
            <a:off x="677333" y="816637"/>
            <a:ext cx="9780561" cy="1349513"/>
          </a:xfrm>
        </p:spPr>
        <p:txBody>
          <a:bodyPr/>
          <a:lstStyle/>
          <a:p>
            <a:pPr algn="ctr"/>
            <a:r>
              <a:rPr lang="en-US" altLang="zh-TW" dirty="0">
                <a:solidFill>
                  <a:srgbClr val="0033CC"/>
                </a:solidFill>
                <a:latin typeface="標楷體" panose="03000509000000000000" pitchFamily="65" charset="-120"/>
                <a:ea typeface="標楷體" panose="03000509000000000000" pitchFamily="65" charset="-120"/>
              </a:rPr>
              <a:t>112</a:t>
            </a:r>
            <a:r>
              <a:rPr lang="zh-TW" altLang="en-US" dirty="0">
                <a:solidFill>
                  <a:srgbClr val="0033CC"/>
                </a:solidFill>
                <a:latin typeface="標楷體" panose="03000509000000000000" pitchFamily="65" charset="-120"/>
                <a:ea typeface="標楷體" panose="03000509000000000000" pitchFamily="65" charset="-120"/>
              </a:rPr>
              <a:t>下學期晨間活動介紹</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02C0222A-55DF-4F5B-8AFF-83A8EE941C50}"/>
              </a:ext>
            </a:extLst>
          </p:cNvPr>
          <p:cNvSpPr>
            <a:spLocks noGrp="1"/>
          </p:cNvSpPr>
          <p:nvPr>
            <p:ph idx="1"/>
          </p:nvPr>
        </p:nvSpPr>
        <p:spPr>
          <a:xfrm>
            <a:off x="1028166" y="2595742"/>
            <a:ext cx="10135668" cy="4262258"/>
          </a:xfrm>
        </p:spPr>
        <p:txBody>
          <a:bodyPr>
            <a:normAutofit/>
          </a:bodyPr>
          <a:lstStyle/>
          <a:p>
            <a:pPr marL="0" indent="0" eaLnBrk="1" hangingPunct="1">
              <a:lnSpc>
                <a:spcPts val="3300"/>
              </a:lnSpc>
              <a:buFont typeface="Wingdings" panose="05000000000000000000" pitchFamily="2" charset="2"/>
              <a:buNone/>
              <a:defRPr/>
            </a:pPr>
            <a:r>
              <a:rPr lang="en-US" altLang="zh-TW" sz="1800" dirty="0">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一</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導師時間（生活指導） ：星期一早上 </a:t>
            </a:r>
            <a:r>
              <a:rPr lang="en-US" altLang="zh-TW" sz="2400" dirty="0">
                <a:solidFill>
                  <a:srgbClr val="FF0000"/>
                </a:solidFill>
                <a:latin typeface="標楷體" panose="03000509000000000000" pitchFamily="65" charset="-120"/>
                <a:ea typeface="標楷體" panose="03000509000000000000" pitchFamily="65" charset="-120"/>
              </a:rPr>
              <a:t>07</a:t>
            </a:r>
            <a:r>
              <a:rPr lang="zh-TW" altLang="en-US"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55 ~08</a:t>
            </a:r>
            <a:r>
              <a:rPr lang="zh-TW" altLang="en-US"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35  </a:t>
            </a:r>
          </a:p>
          <a:p>
            <a:pPr marL="0" indent="0" eaLnBrk="1" hangingPunct="1">
              <a:lnSpc>
                <a:spcPts val="3300"/>
              </a:lnSpc>
              <a:buFont typeface="Wingdings" panose="05000000000000000000" pitchFamily="2" charset="2"/>
              <a:buNone/>
              <a:defRPr/>
            </a:pPr>
            <a:r>
              <a:rPr lang="zh-TW" altLang="en-US" sz="2400" dirty="0">
                <a:solidFill>
                  <a:srgbClr val="FF0000"/>
                </a:solidFill>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二</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導師時間（品德教育） ：星期二早上 </a:t>
            </a:r>
            <a:r>
              <a:rPr lang="en-US" altLang="zh-TW" sz="2400" dirty="0">
                <a:solidFill>
                  <a:srgbClr val="FF0000"/>
                </a:solidFill>
                <a:latin typeface="標楷體" panose="03000509000000000000" pitchFamily="65" charset="-120"/>
                <a:ea typeface="標楷體" panose="03000509000000000000" pitchFamily="65" charset="-120"/>
              </a:rPr>
              <a:t>07</a:t>
            </a:r>
            <a:r>
              <a:rPr lang="zh-TW" altLang="en-US"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55 ~08</a:t>
            </a:r>
            <a:r>
              <a:rPr lang="zh-TW" altLang="en-US"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35</a:t>
            </a:r>
          </a:p>
          <a:p>
            <a:pPr marL="0" indent="0" eaLnBrk="1" hangingPunct="1">
              <a:lnSpc>
                <a:spcPts val="3300"/>
              </a:lnSpc>
              <a:buFont typeface="Wingdings" panose="05000000000000000000" pitchFamily="2" charset="2"/>
              <a:buNone/>
              <a:defRPr/>
            </a:pP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三</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導師時間（生活指導） ：星期三早上 </a:t>
            </a:r>
            <a:r>
              <a:rPr lang="en-US" altLang="zh-TW" sz="2400" dirty="0">
                <a:solidFill>
                  <a:srgbClr val="FF0000"/>
                </a:solidFill>
                <a:latin typeface="標楷體" panose="03000509000000000000" pitchFamily="65" charset="-120"/>
                <a:ea typeface="標楷體" panose="03000509000000000000" pitchFamily="65" charset="-120"/>
              </a:rPr>
              <a:t>07</a:t>
            </a:r>
            <a:r>
              <a:rPr lang="zh-TW" altLang="en-US"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55 ~08</a:t>
            </a:r>
            <a:r>
              <a:rPr lang="zh-TW" altLang="en-US"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35 </a:t>
            </a:r>
          </a:p>
          <a:p>
            <a:pPr marL="0" indent="0" eaLnBrk="1" hangingPunct="1">
              <a:lnSpc>
                <a:spcPts val="3300"/>
              </a:lnSpc>
              <a:buFont typeface="Wingdings" panose="05000000000000000000" pitchFamily="2" charset="2"/>
              <a:buNone/>
              <a:defRPr/>
            </a:pP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四</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導師時間（</a:t>
            </a:r>
            <a:r>
              <a:rPr kumimoji="0" lang="zh-TW" altLang="en-US" sz="2400" kern="1200" dirty="0">
                <a:solidFill>
                  <a:srgbClr val="FF0000"/>
                </a:solidFill>
                <a:latin typeface="Candara"/>
                <a:ea typeface="標楷體"/>
              </a:rPr>
              <a:t>繪本閱讀</a:t>
            </a:r>
            <a:r>
              <a:rPr lang="zh-TW" altLang="en-US" sz="2400" dirty="0">
                <a:solidFill>
                  <a:srgbClr val="FF0000"/>
                </a:solidFill>
                <a:latin typeface="標楷體" panose="03000509000000000000" pitchFamily="65" charset="-120"/>
                <a:ea typeface="標楷體" panose="03000509000000000000" pitchFamily="65" charset="-120"/>
              </a:rPr>
              <a:t>） ：星期四早上 </a:t>
            </a:r>
            <a:r>
              <a:rPr lang="en-US" altLang="zh-TW" sz="2400" dirty="0">
                <a:solidFill>
                  <a:srgbClr val="FF0000"/>
                </a:solidFill>
                <a:latin typeface="標楷體" panose="03000509000000000000" pitchFamily="65" charset="-120"/>
                <a:ea typeface="標楷體" panose="03000509000000000000" pitchFamily="65" charset="-120"/>
              </a:rPr>
              <a:t>07</a:t>
            </a:r>
            <a:r>
              <a:rPr lang="zh-TW" altLang="en-US"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55 ~08</a:t>
            </a:r>
            <a:r>
              <a:rPr lang="zh-TW" altLang="en-US"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35 </a:t>
            </a:r>
          </a:p>
          <a:p>
            <a:pPr marL="0" indent="0" eaLnBrk="1" hangingPunct="1">
              <a:lnSpc>
                <a:spcPts val="3300"/>
              </a:lnSpc>
              <a:buFont typeface="Wingdings" panose="05000000000000000000" pitchFamily="2" charset="2"/>
              <a:buNone/>
              <a:defRPr/>
            </a:pP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五</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導師時間（</a:t>
            </a:r>
            <a:r>
              <a:rPr kumimoji="0" lang="zh-TW" altLang="en-US" sz="2400" kern="1200" dirty="0">
                <a:solidFill>
                  <a:srgbClr val="FF0000"/>
                </a:solidFill>
                <a:latin typeface="Candara"/>
                <a:ea typeface="標楷體"/>
              </a:rPr>
              <a:t>繪本閱讀</a:t>
            </a:r>
            <a:r>
              <a:rPr lang="zh-TW" altLang="en-US" sz="2400" dirty="0">
                <a:solidFill>
                  <a:srgbClr val="FF0000"/>
                </a:solidFill>
                <a:latin typeface="標楷體" panose="03000509000000000000" pitchFamily="65" charset="-120"/>
                <a:ea typeface="標楷體" panose="03000509000000000000" pitchFamily="65" charset="-120"/>
              </a:rPr>
              <a:t>） ：星期五早上 </a:t>
            </a:r>
            <a:r>
              <a:rPr lang="en-US" altLang="zh-TW" sz="2400" dirty="0">
                <a:solidFill>
                  <a:srgbClr val="FF0000"/>
                </a:solidFill>
                <a:latin typeface="標楷體" panose="03000509000000000000" pitchFamily="65" charset="-120"/>
                <a:ea typeface="標楷體" panose="03000509000000000000" pitchFamily="65" charset="-120"/>
              </a:rPr>
              <a:t>07</a:t>
            </a:r>
            <a:r>
              <a:rPr lang="zh-TW" altLang="en-US"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55 ~08</a:t>
            </a:r>
            <a:r>
              <a:rPr lang="zh-TW" altLang="en-US" sz="2400" dirty="0">
                <a:solidFill>
                  <a:srgbClr val="FF0000"/>
                </a:solidFill>
                <a:latin typeface="標楷體" panose="03000509000000000000" pitchFamily="65" charset="-120"/>
                <a:ea typeface="標楷體" panose="03000509000000000000" pitchFamily="65" charset="-120"/>
              </a:rPr>
              <a:t>：</a:t>
            </a:r>
            <a:r>
              <a:rPr lang="en-US" altLang="zh-TW" sz="2400" dirty="0">
                <a:solidFill>
                  <a:srgbClr val="FF0000"/>
                </a:solidFill>
                <a:latin typeface="標楷體" panose="03000509000000000000" pitchFamily="65" charset="-120"/>
                <a:ea typeface="標楷體" panose="03000509000000000000" pitchFamily="65" charset="-120"/>
              </a:rPr>
              <a:t>35 </a:t>
            </a:r>
          </a:p>
          <a:p>
            <a:pPr eaLnBrk="1" hangingPunct="1">
              <a:lnSpc>
                <a:spcPts val="3300"/>
              </a:lnSpc>
              <a:defRPr/>
            </a:pPr>
            <a:r>
              <a:rPr lang="zh-TW" altLang="en-US" sz="2400" dirty="0">
                <a:solidFill>
                  <a:srgbClr val="FF0000"/>
                </a:solidFill>
                <a:latin typeface="標楷體" panose="03000509000000000000" pitchFamily="65" charset="-120"/>
                <a:ea typeface="標楷體" panose="03000509000000000000" pitchFamily="65" charset="-120"/>
              </a:rPr>
              <a:t>說明：導師進行品德教育</a:t>
            </a:r>
            <a:r>
              <a:rPr kumimoji="0" lang="zh-TW" altLang="en-US" sz="2400" kern="1200" dirty="0">
                <a:solidFill>
                  <a:srgbClr val="FF0000"/>
                </a:solidFill>
                <a:latin typeface="Candara"/>
                <a:ea typeface="標楷體"/>
              </a:rPr>
              <a:t>、繪本閱讀</a:t>
            </a:r>
            <a:r>
              <a:rPr lang="zh-TW" altLang="en-US" sz="2400" dirty="0">
                <a:solidFill>
                  <a:srgbClr val="FF0000"/>
                </a:solidFill>
                <a:latin typeface="標楷體" panose="03000509000000000000" pitchFamily="65" charset="-120"/>
                <a:ea typeface="標楷體" panose="03000509000000000000" pitchFamily="65" charset="-120"/>
              </a:rPr>
              <a:t>與生活指導</a:t>
            </a:r>
            <a:endParaRPr lang="en-US" altLang="zh-TW" sz="2400" dirty="0">
              <a:solidFill>
                <a:srgbClr val="FF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27659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9600EB-6DA7-48C2-B65B-F67E72DC9EE3}"/>
              </a:ext>
            </a:extLst>
          </p:cNvPr>
          <p:cNvSpPr>
            <a:spLocks noGrp="1"/>
          </p:cNvSpPr>
          <p:nvPr>
            <p:ph type="title"/>
          </p:nvPr>
        </p:nvSpPr>
        <p:spPr>
          <a:xfrm>
            <a:off x="677334" y="705678"/>
            <a:ext cx="8596668" cy="974035"/>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本學期重要行事</a:t>
            </a:r>
            <a:endParaRPr lang="zh-TW" altLang="en-US" dirty="0">
              <a:solidFill>
                <a:srgbClr val="0033CC"/>
              </a:solidFill>
            </a:endParaRPr>
          </a:p>
        </p:txBody>
      </p:sp>
      <p:graphicFrame>
        <p:nvGraphicFramePr>
          <p:cNvPr id="4" name="內容版面配置區 3">
            <a:extLst>
              <a:ext uri="{FF2B5EF4-FFF2-40B4-BE49-F238E27FC236}">
                <a16:creationId xmlns:a16="http://schemas.microsoft.com/office/drawing/2014/main" id="{9AB6DBEA-1ADD-421B-A839-EE8DCB6C4587}"/>
              </a:ext>
            </a:extLst>
          </p:cNvPr>
          <p:cNvGraphicFramePr>
            <a:graphicFrameLocks noGrp="1"/>
          </p:cNvGraphicFramePr>
          <p:nvPr>
            <p:ph idx="1"/>
            <p:extLst>
              <p:ext uri="{D42A27DB-BD31-4B8C-83A1-F6EECF244321}">
                <p14:modId xmlns:p14="http://schemas.microsoft.com/office/powerpoint/2010/main" val="2152327200"/>
              </p:ext>
            </p:extLst>
          </p:nvPr>
        </p:nvGraphicFramePr>
        <p:xfrm>
          <a:off x="1159669" y="1679713"/>
          <a:ext cx="8114333" cy="3379922"/>
        </p:xfrm>
        <a:graphic>
          <a:graphicData uri="http://schemas.openxmlformats.org/drawingml/2006/table">
            <a:tbl>
              <a:tblPr firstRow="1" bandRow="1"/>
              <a:tblGrid>
                <a:gridCol w="2512177">
                  <a:extLst>
                    <a:ext uri="{9D8B030D-6E8A-4147-A177-3AD203B41FA5}">
                      <a16:colId xmlns:a16="http://schemas.microsoft.com/office/drawing/2014/main" val="2218182318"/>
                    </a:ext>
                  </a:extLst>
                </a:gridCol>
                <a:gridCol w="5602156">
                  <a:extLst>
                    <a:ext uri="{9D8B030D-6E8A-4147-A177-3AD203B41FA5}">
                      <a16:colId xmlns:a16="http://schemas.microsoft.com/office/drawing/2014/main" val="3011794802"/>
                    </a:ext>
                  </a:extLst>
                </a:gridCol>
              </a:tblGrid>
              <a:tr h="482846">
                <a:tc>
                  <a:txBody>
                    <a:bodyPr/>
                    <a:lstStyle/>
                    <a:p>
                      <a:pPr marL="0" algn="l" rtl="0" eaLnBrk="1" fontAlgn="t" latinLnBrk="0" hangingPunct="1">
                        <a:spcBef>
                          <a:spcPts val="0"/>
                        </a:spcBef>
                        <a:spcAft>
                          <a:spcPts val="0"/>
                        </a:spcAft>
                      </a:pPr>
                      <a:r>
                        <a:rPr lang="zh-TW" altLang="en-US" sz="2400" b="1" i="0" u="none" strike="noStrike" kern="1200" dirty="0">
                          <a:solidFill>
                            <a:srgbClr val="FFFFFF"/>
                          </a:solidFill>
                          <a:effectLst/>
                          <a:latin typeface="標楷體" panose="03000509000000000000" pitchFamily="65" charset="-120"/>
                          <a:ea typeface="標楷體" panose="03000509000000000000" pitchFamily="65" charset="-120"/>
                        </a:rPr>
                        <a:t>   日 期</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BB01"/>
                    </a:solidFill>
                  </a:tcPr>
                </a:tc>
                <a:tc>
                  <a:txBody>
                    <a:bodyPr/>
                    <a:lstStyle/>
                    <a:p>
                      <a:pPr marL="0" algn="l" rtl="0" eaLnBrk="1" fontAlgn="t" latinLnBrk="0" hangingPunct="1">
                        <a:spcBef>
                          <a:spcPts val="0"/>
                        </a:spcBef>
                        <a:spcAft>
                          <a:spcPts val="0"/>
                        </a:spcAft>
                      </a:pPr>
                      <a:r>
                        <a:rPr lang="zh-TW" altLang="en-US" sz="2400" b="1" i="0" u="none" strike="noStrike" kern="1200" dirty="0">
                          <a:solidFill>
                            <a:srgbClr val="FFFFFF"/>
                          </a:solidFill>
                          <a:effectLst/>
                          <a:latin typeface="標楷體" panose="03000509000000000000" pitchFamily="65" charset="-120"/>
                          <a:ea typeface="標楷體" panose="03000509000000000000" pitchFamily="65" charset="-120"/>
                        </a:rPr>
                        <a:t>       活動</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BB01"/>
                    </a:solidFill>
                  </a:tcPr>
                </a:tc>
                <a:extLst>
                  <a:ext uri="{0D108BD9-81ED-4DB2-BD59-A6C34878D82A}">
                    <a16:rowId xmlns:a16="http://schemas.microsoft.com/office/drawing/2014/main" val="2601860105"/>
                  </a:ext>
                </a:extLst>
              </a:tr>
              <a:tr h="482846">
                <a:tc>
                  <a:txBody>
                    <a:bodyPr/>
                    <a:lstStyle/>
                    <a:p>
                      <a:pPr marL="0" marR="0" indent="0" algn="l" rtl="0" eaLnBrk="1" fontAlgn="auto" latinLnBrk="0" hangingPunct="1">
                        <a:spcBef>
                          <a:spcPts val="0"/>
                        </a:spcBef>
                        <a:spcAft>
                          <a:spcPts val="0"/>
                        </a:spcAft>
                      </a:pPr>
                      <a:r>
                        <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rPr>
                        <a:t>    </a:t>
                      </a:r>
                      <a:r>
                        <a:rPr lang="en-US" altLang="zh-TW" sz="2400" b="0" i="0" u="none" strike="noStrike" kern="1200" dirty="0">
                          <a:solidFill>
                            <a:srgbClr val="000000"/>
                          </a:solidFill>
                          <a:effectLst/>
                          <a:latin typeface="標楷體" panose="03000509000000000000" pitchFamily="65" charset="-120"/>
                          <a:ea typeface="標楷體" panose="03000509000000000000" pitchFamily="65" charset="-120"/>
                        </a:rPr>
                        <a:t>3/19</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7CB"/>
                    </a:solidFill>
                  </a:tcPr>
                </a:tc>
                <a:tc>
                  <a:txBody>
                    <a:bodyPr/>
                    <a:lstStyle/>
                    <a:p>
                      <a:pPr marL="0" algn="l" rtl="0" eaLnBrk="1" fontAlgn="t" latinLnBrk="0" hangingPunct="1">
                        <a:spcBef>
                          <a:spcPts val="0"/>
                        </a:spcBef>
                        <a:spcAft>
                          <a:spcPts val="0"/>
                        </a:spcAft>
                      </a:pPr>
                      <a:r>
                        <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rPr>
                        <a:t>防災演練</a:t>
                      </a:r>
                      <a:r>
                        <a:rPr lang="en-US" altLang="zh-TW" sz="2400" b="0" i="0" u="none" strike="noStrike" kern="1200" dirty="0">
                          <a:solidFill>
                            <a:srgbClr val="000000"/>
                          </a:solidFill>
                          <a:effectLst/>
                          <a:latin typeface="標楷體" panose="03000509000000000000" pitchFamily="65" charset="-120"/>
                          <a:ea typeface="標楷體" panose="03000509000000000000" pitchFamily="65" charset="-120"/>
                        </a:rPr>
                        <a:t>(</a:t>
                      </a:r>
                      <a:r>
                        <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rPr>
                        <a:t>預演</a:t>
                      </a:r>
                      <a:r>
                        <a:rPr lang="en-US" altLang="zh-TW" sz="2400" b="0" i="0" u="none" strike="noStrike" kern="1200" dirty="0">
                          <a:solidFill>
                            <a:srgbClr val="000000"/>
                          </a:solidFill>
                          <a:effectLst/>
                          <a:latin typeface="標楷體" panose="03000509000000000000" pitchFamily="65" charset="-120"/>
                          <a:ea typeface="標楷體" panose="03000509000000000000" pitchFamily="65" charset="-120"/>
                        </a:rPr>
                        <a:t>)</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7CB"/>
                    </a:solidFill>
                  </a:tcPr>
                </a:tc>
                <a:extLst>
                  <a:ext uri="{0D108BD9-81ED-4DB2-BD59-A6C34878D82A}">
                    <a16:rowId xmlns:a16="http://schemas.microsoft.com/office/drawing/2014/main" val="3416946272"/>
                  </a:ext>
                </a:extLst>
              </a:tr>
              <a:tr h="482846">
                <a:tc>
                  <a:txBody>
                    <a:bodyPr/>
                    <a:lstStyle/>
                    <a:p>
                      <a:pPr marL="0" marR="0" indent="0" algn="l" rtl="0" eaLnBrk="1" fontAlgn="auto" latinLnBrk="0" hangingPunct="1">
                        <a:spcBef>
                          <a:spcPts val="0"/>
                        </a:spcBef>
                        <a:spcAft>
                          <a:spcPts val="0"/>
                        </a:spcAft>
                      </a:pPr>
                      <a:r>
                        <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rPr>
                        <a:t>    </a:t>
                      </a:r>
                      <a:r>
                        <a:rPr lang="en-US" altLang="zh-TW" sz="2400" b="0" i="0" u="none" strike="noStrike" kern="1200" dirty="0">
                          <a:solidFill>
                            <a:srgbClr val="000000"/>
                          </a:solidFill>
                          <a:effectLst/>
                          <a:latin typeface="標楷體" panose="03000509000000000000" pitchFamily="65" charset="-120"/>
                          <a:ea typeface="標楷體" panose="03000509000000000000" pitchFamily="65" charset="-120"/>
                        </a:rPr>
                        <a:t>4/2</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3E7"/>
                    </a:solidFill>
                  </a:tcPr>
                </a:tc>
                <a:tc>
                  <a:txBody>
                    <a:bodyPr/>
                    <a:lstStyle/>
                    <a:p>
                      <a:pPr marL="0" algn="l" rtl="0" eaLnBrk="1" fontAlgn="t" latinLnBrk="0" hangingPunct="1">
                        <a:spcBef>
                          <a:spcPts val="0"/>
                        </a:spcBef>
                        <a:spcAft>
                          <a:spcPts val="0"/>
                        </a:spcAft>
                      </a:pPr>
                      <a:r>
                        <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rPr>
                        <a:t>童樂節闖關活動</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3E7"/>
                    </a:solidFill>
                  </a:tcPr>
                </a:tc>
                <a:extLst>
                  <a:ext uri="{0D108BD9-81ED-4DB2-BD59-A6C34878D82A}">
                    <a16:rowId xmlns:a16="http://schemas.microsoft.com/office/drawing/2014/main" val="1842200473"/>
                  </a:ext>
                </a:extLst>
              </a:tr>
              <a:tr h="482846">
                <a:tc>
                  <a:txBody>
                    <a:bodyPr/>
                    <a:lstStyle/>
                    <a:p>
                      <a:pPr marL="0" algn="l" rtl="0" eaLnBrk="1" fontAlgn="t" latinLnBrk="0" hangingPunct="1">
                        <a:spcBef>
                          <a:spcPts val="0"/>
                        </a:spcBef>
                        <a:spcAft>
                          <a:spcPts val="0"/>
                        </a:spcAft>
                      </a:pPr>
                      <a:r>
                        <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rPr>
                        <a:t>   </a:t>
                      </a:r>
                      <a:r>
                        <a:rPr lang="en-US" altLang="zh-TW" sz="2400" b="0" i="0" u="none" strike="noStrike" kern="1200" dirty="0">
                          <a:solidFill>
                            <a:srgbClr val="000000"/>
                          </a:solidFill>
                          <a:effectLst/>
                          <a:latin typeface="標楷體" panose="03000509000000000000" pitchFamily="65" charset="-120"/>
                          <a:ea typeface="標楷體" panose="03000509000000000000" pitchFamily="65" charset="-120"/>
                        </a:rPr>
                        <a:t>4</a:t>
                      </a:r>
                      <a:r>
                        <a:rPr lang="en-US" altLang="zh-TW" sz="2400" b="0" i="0" kern="1200" dirty="0">
                          <a:solidFill>
                            <a:schemeClr val="tx1"/>
                          </a:solidFill>
                          <a:effectLst/>
                          <a:latin typeface="標楷體" panose="03000509000000000000" pitchFamily="65" charset="-120"/>
                          <a:ea typeface="標楷體" panose="03000509000000000000" pitchFamily="65" charset="-120"/>
                          <a:cs typeface="+mn-cs"/>
                        </a:rPr>
                        <a:t>/18~4/19</a:t>
                      </a:r>
                      <a:r>
                        <a:rPr lang="en-US" altLang="zh-TW" sz="2400" b="0" i="0" u="none" strike="noStrike" kern="1200" dirty="0">
                          <a:solidFill>
                            <a:srgbClr val="000000"/>
                          </a:solidFill>
                          <a:effectLst/>
                          <a:latin typeface="標楷體" panose="03000509000000000000" pitchFamily="65" charset="-120"/>
                          <a:ea typeface="標楷體" panose="03000509000000000000" pitchFamily="65" charset="-120"/>
                        </a:rPr>
                        <a:t> </a:t>
                      </a:r>
                      <a:endParaRPr lang="zh-TW" altLang="en-US" sz="2400" b="0" i="0" u="none" strike="noStrike" dirty="0">
                        <a:effectLst/>
                        <a:latin typeface="標楷體" panose="03000509000000000000" pitchFamily="65" charset="-120"/>
                        <a:ea typeface="標楷體" panose="03000509000000000000" pitchFamily="65"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3E7"/>
                    </a:solidFill>
                  </a:tcPr>
                </a:tc>
                <a:tc>
                  <a:txBody>
                    <a:bodyPr/>
                    <a:lstStyle/>
                    <a:p>
                      <a:pPr marL="0" algn="l" rtl="0" eaLnBrk="1" fontAlgn="t" latinLnBrk="0" hangingPunct="1">
                        <a:spcBef>
                          <a:spcPts val="0"/>
                        </a:spcBef>
                        <a:spcAft>
                          <a:spcPts val="0"/>
                        </a:spcAft>
                      </a:pPr>
                      <a:r>
                        <a:rPr lang="zh-TW" altLang="zh-TW" sz="2400" kern="1200" dirty="0">
                          <a:solidFill>
                            <a:schemeClr val="tx1"/>
                          </a:solidFill>
                          <a:effectLst/>
                          <a:latin typeface="標楷體" panose="03000509000000000000" pitchFamily="65" charset="-120"/>
                          <a:ea typeface="標楷體" panose="03000509000000000000" pitchFamily="65" charset="-120"/>
                          <a:cs typeface="+mn-cs"/>
                        </a:rPr>
                        <a:t>期中評量</a:t>
                      </a:r>
                      <a:endParaRPr lang="zh-TW" altLang="en-US" sz="2400" b="0" i="0" u="none" strike="noStrike" dirty="0">
                        <a:effectLst/>
                        <a:latin typeface="標楷體" panose="03000509000000000000" pitchFamily="65" charset="-120"/>
                        <a:ea typeface="標楷體" panose="03000509000000000000" pitchFamily="65"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3E7"/>
                    </a:solidFill>
                  </a:tcPr>
                </a:tc>
                <a:extLst>
                  <a:ext uri="{0D108BD9-81ED-4DB2-BD59-A6C34878D82A}">
                    <a16:rowId xmlns:a16="http://schemas.microsoft.com/office/drawing/2014/main" val="4046175521"/>
                  </a:ext>
                </a:extLst>
              </a:tr>
              <a:tr h="482846">
                <a:tc>
                  <a:txBody>
                    <a:bodyPr/>
                    <a:lstStyle/>
                    <a:p>
                      <a:pPr marL="0" algn="l" rtl="0" eaLnBrk="1" fontAlgn="t" latinLnBrk="0" hangingPunct="1">
                        <a:spcBef>
                          <a:spcPts val="0"/>
                        </a:spcBef>
                        <a:spcAft>
                          <a:spcPts val="0"/>
                        </a:spcAft>
                      </a:pPr>
                      <a:r>
                        <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rPr>
                        <a:t>    </a:t>
                      </a:r>
                      <a:r>
                        <a:rPr lang="en-US" altLang="zh-TW" sz="2400" b="0" i="0" u="none" strike="noStrike" kern="1200" dirty="0">
                          <a:solidFill>
                            <a:srgbClr val="000000"/>
                          </a:solidFill>
                          <a:effectLst/>
                          <a:latin typeface="標楷體" panose="03000509000000000000" pitchFamily="65" charset="-120"/>
                          <a:ea typeface="標楷體" panose="03000509000000000000" pitchFamily="65" charset="-120"/>
                        </a:rPr>
                        <a:t>6/18</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7CB"/>
                    </a:solidFill>
                  </a:tcPr>
                </a:tc>
                <a:tc>
                  <a:txBody>
                    <a:bodyPr/>
                    <a:lstStyle/>
                    <a:p>
                      <a:pPr marL="0" algn="l" rtl="0" eaLnBrk="1" fontAlgn="t" latinLnBrk="0" hangingPunct="1">
                        <a:spcBef>
                          <a:spcPts val="0"/>
                        </a:spcBef>
                        <a:spcAft>
                          <a:spcPts val="0"/>
                        </a:spcAft>
                      </a:pP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低年級英語闖關活動 </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7CB"/>
                    </a:solidFill>
                  </a:tcPr>
                </a:tc>
                <a:extLst>
                  <a:ext uri="{0D108BD9-81ED-4DB2-BD59-A6C34878D82A}">
                    <a16:rowId xmlns:a16="http://schemas.microsoft.com/office/drawing/2014/main" val="3629471"/>
                  </a:ext>
                </a:extLst>
              </a:tr>
              <a:tr h="482846">
                <a:tc>
                  <a:txBody>
                    <a:bodyPr/>
                    <a:lstStyle/>
                    <a:p>
                      <a:pPr marL="0" algn="l" rtl="0" eaLnBrk="1" fontAlgn="t" latinLnBrk="0" hangingPunct="1">
                        <a:spcBef>
                          <a:spcPts val="0"/>
                        </a:spcBef>
                        <a:spcAft>
                          <a:spcPts val="0"/>
                        </a:spcAft>
                      </a:pPr>
                      <a:r>
                        <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rPr>
                        <a:t>  </a:t>
                      </a:r>
                      <a:r>
                        <a:rPr lang="en-US" altLang="zh-TW" sz="2400" b="0" i="0" u="none" strike="noStrike" kern="1200" dirty="0">
                          <a:solidFill>
                            <a:srgbClr val="000000"/>
                          </a:solidFill>
                          <a:effectLst/>
                          <a:latin typeface="標楷體" panose="03000509000000000000" pitchFamily="65" charset="-120"/>
                          <a:ea typeface="標楷體" panose="03000509000000000000" pitchFamily="65" charset="-120"/>
                        </a:rPr>
                        <a:t>6/18~6/19</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3E7"/>
                    </a:solidFill>
                  </a:tcPr>
                </a:tc>
                <a:tc>
                  <a:txBody>
                    <a:bodyPr/>
                    <a:lstStyle/>
                    <a:p>
                      <a:pPr marL="0" algn="l" rtl="0" eaLnBrk="1" fontAlgn="t" latinLnBrk="0" hangingPunct="1">
                        <a:spcBef>
                          <a:spcPts val="0"/>
                        </a:spcBef>
                        <a:spcAft>
                          <a:spcPts val="0"/>
                        </a:spcAft>
                      </a:pPr>
                      <a:r>
                        <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rPr>
                        <a:t>期末評量</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3E7"/>
                    </a:solidFill>
                  </a:tcPr>
                </a:tc>
                <a:extLst>
                  <a:ext uri="{0D108BD9-81ED-4DB2-BD59-A6C34878D82A}">
                    <a16:rowId xmlns:a16="http://schemas.microsoft.com/office/drawing/2014/main" val="1498928763"/>
                  </a:ext>
                </a:extLst>
              </a:tr>
              <a:tr h="482846">
                <a:tc>
                  <a:txBody>
                    <a:bodyPr/>
                    <a:lstStyle/>
                    <a:p>
                      <a:pPr marL="0" algn="l" rtl="0" eaLnBrk="1" fontAlgn="t" latinLnBrk="0" hangingPunct="1">
                        <a:spcBef>
                          <a:spcPts val="0"/>
                        </a:spcBef>
                        <a:spcAft>
                          <a:spcPts val="0"/>
                        </a:spcAft>
                      </a:pPr>
                      <a:r>
                        <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rPr>
                        <a:t>    </a:t>
                      </a:r>
                      <a:r>
                        <a:rPr lang="en-US" altLang="zh-TW" sz="2400" b="0" i="0" u="none" strike="noStrike" kern="1200" dirty="0">
                          <a:solidFill>
                            <a:srgbClr val="000000"/>
                          </a:solidFill>
                          <a:effectLst/>
                          <a:latin typeface="標楷體" panose="03000509000000000000" pitchFamily="65" charset="-120"/>
                          <a:ea typeface="標楷體" panose="03000509000000000000" pitchFamily="65" charset="-120"/>
                        </a:rPr>
                        <a:t>6/28</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7CB"/>
                    </a:solidFill>
                  </a:tcPr>
                </a:tc>
                <a:tc>
                  <a:txBody>
                    <a:bodyPr/>
                    <a:lstStyle/>
                    <a:p>
                      <a:pPr marL="0" algn="l" rtl="0" eaLnBrk="1" fontAlgn="t" latinLnBrk="0" hangingPunct="1">
                        <a:spcBef>
                          <a:spcPts val="0"/>
                        </a:spcBef>
                        <a:spcAft>
                          <a:spcPts val="0"/>
                        </a:spcAft>
                      </a:pPr>
                      <a:r>
                        <a:rPr lang="zh-TW" altLang="en-US" sz="2400" b="0" i="0" u="none" strike="noStrike" kern="1200" dirty="0">
                          <a:solidFill>
                            <a:srgbClr val="000000"/>
                          </a:solidFill>
                          <a:effectLst/>
                          <a:latin typeface="標楷體" panose="03000509000000000000" pitchFamily="65" charset="-120"/>
                          <a:ea typeface="標楷體" panose="03000509000000000000" pitchFamily="65" charset="-120"/>
                        </a:rPr>
                        <a:t>休業式</a:t>
                      </a:r>
                      <a:endParaRPr lang="zh-TW" altLang="en-US" sz="1800" b="0" i="0" u="none" strike="noStrike" dirty="0">
                        <a:effectLst/>
                        <a:latin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7CB"/>
                    </a:solidFill>
                  </a:tcPr>
                </a:tc>
                <a:extLst>
                  <a:ext uri="{0D108BD9-81ED-4DB2-BD59-A6C34878D82A}">
                    <a16:rowId xmlns:a16="http://schemas.microsoft.com/office/drawing/2014/main" val="2304909422"/>
                  </a:ext>
                </a:extLst>
              </a:tr>
            </a:tbl>
          </a:graphicData>
        </a:graphic>
      </p:graphicFrame>
    </p:spTree>
    <p:extLst>
      <p:ext uri="{BB962C8B-B14F-4D97-AF65-F5344CB8AC3E}">
        <p14:creationId xmlns:p14="http://schemas.microsoft.com/office/powerpoint/2010/main" val="139800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56B04B-581C-4192-A660-62E20BA7D361}"/>
              </a:ext>
            </a:extLst>
          </p:cNvPr>
          <p:cNvSpPr>
            <a:spLocks noGrp="1"/>
          </p:cNvSpPr>
          <p:nvPr>
            <p:ph type="title"/>
          </p:nvPr>
        </p:nvSpPr>
        <p:spPr>
          <a:xfrm>
            <a:off x="677333" y="816637"/>
            <a:ext cx="10011381" cy="1029917"/>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學校事務宣導</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5B9DE16C-E247-4ECA-86F2-243A566A4251}"/>
              </a:ext>
            </a:extLst>
          </p:cNvPr>
          <p:cNvSpPr>
            <a:spLocks noGrp="1"/>
          </p:cNvSpPr>
          <p:nvPr>
            <p:ph idx="1"/>
          </p:nvPr>
        </p:nvSpPr>
        <p:spPr>
          <a:xfrm>
            <a:off x="1384689" y="2457281"/>
            <a:ext cx="8487280" cy="3446369"/>
          </a:xfrm>
        </p:spPr>
        <p:txBody>
          <a:bodyPr/>
          <a:lstStyle/>
          <a:p>
            <a:pPr marL="0" indent="0">
              <a:buFont typeface="Wingdings" panose="05000000000000000000" pitchFamily="2" charset="2"/>
              <a:buNone/>
              <a:defRPr/>
            </a:pPr>
            <a:r>
              <a:rPr lang="zh-TW" altLang="en-US" sz="2800" dirty="0">
                <a:solidFill>
                  <a:srgbClr val="FF0000"/>
                </a:solidFill>
                <a:latin typeface="標楷體" panose="03000509000000000000" pitchFamily="65" charset="-120"/>
                <a:ea typeface="標楷體" panose="03000509000000000000" pitchFamily="65" charset="-120"/>
              </a:rPr>
              <a:t>各處室宣導事項摘要</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教務處</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學務處</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總務處</a:t>
            </a:r>
            <a:endParaRPr lang="en-US" altLang="zh-TW" sz="28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輔導處</a:t>
            </a:r>
            <a:endParaRPr lang="en-US" altLang="zh-TW" sz="2800" dirty="0">
              <a:solidFill>
                <a:srgbClr val="FF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405867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7D174C-23B1-4F35-BB8A-0AFA8CF1EB71}"/>
              </a:ext>
            </a:extLst>
          </p:cNvPr>
          <p:cNvSpPr>
            <a:spLocks noGrp="1"/>
          </p:cNvSpPr>
          <p:nvPr>
            <p:ph type="title"/>
          </p:nvPr>
        </p:nvSpPr>
        <p:spPr>
          <a:xfrm>
            <a:off x="1494080" y="1065213"/>
            <a:ext cx="8596668" cy="853136"/>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教務處宣導事宜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1</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1573B9D6-EB99-4BC3-AE32-2130455D201C}"/>
              </a:ext>
            </a:extLst>
          </p:cNvPr>
          <p:cNvSpPr>
            <a:spLocks noGrp="1"/>
          </p:cNvSpPr>
          <p:nvPr>
            <p:ph idx="1"/>
          </p:nvPr>
        </p:nvSpPr>
        <p:spPr/>
        <p:txBody>
          <a:bodyPr/>
          <a:lstStyle/>
          <a:p>
            <a:pPr marL="0" indent="0" eaLnBrk="1" fontAlgn="auto" hangingPunct="1">
              <a:spcAft>
                <a:spcPts val="0"/>
              </a:spcAft>
              <a:buFont typeface="Symbol" pitchFamily="18" charset="2"/>
              <a:buNone/>
              <a:defRPr/>
            </a:pPr>
            <a:r>
              <a:rPr lang="en-US" altLang="zh-TW" sz="2400" dirty="0">
                <a:solidFill>
                  <a:srgbClr val="FF0000"/>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語文能力的培養是一切學習的根基，學校為了提升學生的語文能力，做了以下的措施：</a:t>
            </a:r>
          </a:p>
          <a:p>
            <a:pPr marL="514350" indent="-514350" eaLnBrk="1" fontAlgn="auto" hangingPunct="1">
              <a:spcAft>
                <a:spcPts val="0"/>
              </a:spcAft>
              <a:buFont typeface="+mj-lt"/>
              <a:buAutoNum type="arabicPeriod"/>
              <a:defRPr/>
            </a:pPr>
            <a:r>
              <a:rPr lang="zh-TW" altLang="en-US" sz="2400" dirty="0">
                <a:solidFill>
                  <a:srgbClr val="FF0000"/>
                </a:solidFill>
                <a:latin typeface="標楷體" pitchFamily="65" charset="-120"/>
                <a:ea typeface="標楷體" pitchFamily="65" charset="-120"/>
              </a:rPr>
              <a:t>每週一堂的閱讀課及作文課。</a:t>
            </a:r>
          </a:p>
          <a:p>
            <a:pPr marL="514350" indent="-514350" eaLnBrk="1" fontAlgn="auto" hangingPunct="1">
              <a:spcAft>
                <a:spcPts val="0"/>
              </a:spcAft>
              <a:buFont typeface="+mj-lt"/>
              <a:buAutoNum type="arabicPeriod"/>
              <a:defRPr/>
            </a:pPr>
            <a:r>
              <a:rPr lang="zh-TW" altLang="en-US" sz="2400" dirty="0">
                <a:solidFill>
                  <a:srgbClr val="FF0000"/>
                </a:solidFill>
                <a:latin typeface="標楷體" pitchFamily="65" charset="-120"/>
                <a:ea typeface="標楷體" pitchFamily="65" charset="-120"/>
              </a:rPr>
              <a:t>爭取經費購買圖書，充實閱讀教材。</a:t>
            </a:r>
          </a:p>
          <a:p>
            <a:pPr marL="514350" indent="-514350" eaLnBrk="1" fontAlgn="auto" hangingPunct="1">
              <a:spcAft>
                <a:spcPts val="0"/>
              </a:spcAft>
              <a:buFont typeface="+mj-lt"/>
              <a:buAutoNum type="arabicPeriod"/>
              <a:defRPr/>
            </a:pPr>
            <a:r>
              <a:rPr lang="zh-TW" altLang="en-US" sz="2400" dirty="0">
                <a:solidFill>
                  <a:srgbClr val="FF0000"/>
                </a:solidFill>
                <a:latin typeface="標楷體" pitchFamily="65" charset="-120"/>
                <a:ea typeface="標楷體" pitchFamily="65" charset="-120"/>
              </a:rPr>
              <a:t>每班訂購一份國語日報週刊，進行讀報教育。</a:t>
            </a:r>
            <a:endParaRPr lang="en-US" altLang="zh-TW" sz="2400" dirty="0">
              <a:solidFill>
                <a:srgbClr val="FF0000"/>
              </a:solidFill>
              <a:latin typeface="標楷體" pitchFamily="65" charset="-120"/>
              <a:ea typeface="標楷體" pitchFamily="65" charset="-120"/>
            </a:endParaRPr>
          </a:p>
          <a:p>
            <a:pPr marL="514350" indent="-514350" eaLnBrk="1" fontAlgn="auto" hangingPunct="1">
              <a:spcAft>
                <a:spcPts val="0"/>
              </a:spcAft>
              <a:buFont typeface="+mj-lt"/>
              <a:buAutoNum type="arabicPeriod"/>
              <a:defRPr/>
            </a:pPr>
            <a:r>
              <a:rPr lang="zh-TW" altLang="en-US" sz="2400" dirty="0">
                <a:solidFill>
                  <a:srgbClr val="FF0000"/>
                </a:solidFill>
                <a:latin typeface="標楷體" pitchFamily="65" charset="-120"/>
                <a:ea typeface="標楷體" pitchFamily="65" charset="-120"/>
              </a:rPr>
              <a:t>每學期編印校刊「永福一家人」</a:t>
            </a:r>
          </a:p>
          <a:p>
            <a:pPr marL="0" indent="0" eaLnBrk="1" fontAlgn="auto" hangingPunct="1">
              <a:spcAft>
                <a:spcPts val="0"/>
              </a:spcAft>
              <a:buFont typeface="Wingdings" panose="05000000000000000000" pitchFamily="2" charset="2"/>
              <a:buNone/>
              <a:defRPr/>
            </a:pPr>
            <a:endParaRPr lang="zh-TW" altLang="en-US" dirty="0"/>
          </a:p>
          <a:p>
            <a:endParaRPr lang="zh-TW" altLang="en-US" dirty="0"/>
          </a:p>
        </p:txBody>
      </p:sp>
    </p:spTree>
    <p:extLst>
      <p:ext uri="{BB962C8B-B14F-4D97-AF65-F5344CB8AC3E}">
        <p14:creationId xmlns:p14="http://schemas.microsoft.com/office/powerpoint/2010/main" val="234101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5393DB-036D-47A9-A5A4-EBA4EAB62AEF}"/>
              </a:ext>
            </a:extLst>
          </p:cNvPr>
          <p:cNvSpPr>
            <a:spLocks noGrp="1"/>
          </p:cNvSpPr>
          <p:nvPr>
            <p:ph type="title"/>
          </p:nvPr>
        </p:nvSpPr>
        <p:spPr>
          <a:xfrm>
            <a:off x="1423058" y="1118478"/>
            <a:ext cx="8596668" cy="962466"/>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教務處宣導事宜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2</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80FDB811-CDDE-4194-B2B7-C6042D81D88A}"/>
              </a:ext>
            </a:extLst>
          </p:cNvPr>
          <p:cNvSpPr>
            <a:spLocks noGrp="1"/>
          </p:cNvSpPr>
          <p:nvPr>
            <p:ph idx="1"/>
          </p:nvPr>
        </p:nvSpPr>
        <p:spPr/>
        <p:txBody>
          <a:bodyPr/>
          <a:lstStyle/>
          <a:p>
            <a:pPr marL="0" indent="0">
              <a:buFont typeface="Wingdings" panose="05000000000000000000" pitchFamily="2" charset="2"/>
              <a:buNone/>
              <a:defRPr/>
            </a:pPr>
            <a:r>
              <a:rPr lang="en-US" altLang="zh-TW" sz="1800" dirty="0">
                <a:solidFill>
                  <a:srgbClr val="FF0000"/>
                </a:solidFill>
                <a:latin typeface="標楷體" pitchFamily="65" charset="-120"/>
                <a:ea typeface="標楷體" pitchFamily="65" charset="-120"/>
              </a:rPr>
              <a:t>◎</a:t>
            </a:r>
            <a:r>
              <a:rPr lang="zh-TW" altLang="zh-TW" sz="2400" dirty="0">
                <a:solidFill>
                  <a:srgbClr val="FF0000"/>
                </a:solidFill>
                <a:latin typeface="標楷體" panose="03000509000000000000" pitchFamily="65" charset="-120"/>
                <a:ea typeface="標楷體" panose="03000509000000000000" pitchFamily="65" charset="-120"/>
              </a:rPr>
              <a:t>因應</a:t>
            </a:r>
            <a:r>
              <a:rPr lang="zh-TW" altLang="en-US" sz="2400" dirty="0">
                <a:solidFill>
                  <a:srgbClr val="FF0000"/>
                </a:solidFill>
                <a:latin typeface="標楷體" panose="03000509000000000000" pitchFamily="65" charset="-120"/>
                <a:ea typeface="標楷體" panose="03000509000000000000" pitchFamily="65" charset="-120"/>
              </a:rPr>
              <a:t>數位</a:t>
            </a:r>
            <a:r>
              <a:rPr lang="en-US" altLang="zh-TW" sz="2400" dirty="0">
                <a:solidFill>
                  <a:srgbClr val="FF0000"/>
                </a:solidFill>
                <a:latin typeface="標楷體" panose="03000509000000000000" pitchFamily="65" charset="-120"/>
                <a:ea typeface="標楷體" panose="03000509000000000000" pitchFamily="65" charset="-120"/>
              </a:rPr>
              <a:t>AI</a:t>
            </a:r>
            <a:r>
              <a:rPr lang="zh-TW" altLang="en-US" sz="2400" dirty="0">
                <a:solidFill>
                  <a:srgbClr val="FF0000"/>
                </a:solidFill>
                <a:latin typeface="標楷體" panose="03000509000000000000" pitchFamily="65" charset="-120"/>
                <a:ea typeface="標楷體" panose="03000509000000000000" pitchFamily="65" charset="-120"/>
              </a:rPr>
              <a:t>科技輔助學習</a:t>
            </a:r>
            <a:r>
              <a:rPr lang="zh-TW" altLang="zh-TW" sz="2400" dirty="0">
                <a:solidFill>
                  <a:srgbClr val="FF0000"/>
                </a:solidFill>
                <a:latin typeface="標楷體" panose="03000509000000000000" pitchFamily="65" charset="-120"/>
                <a:ea typeface="標楷體" panose="03000509000000000000" pitchFamily="65" charset="-120"/>
              </a:rPr>
              <a:t>，請家長確實掌握家中</a:t>
            </a:r>
            <a:r>
              <a:rPr lang="en-US" altLang="zh-TW" sz="2400" dirty="0">
                <a:solidFill>
                  <a:srgbClr val="FF0000"/>
                </a:solidFill>
                <a:latin typeface="標楷體" panose="03000509000000000000" pitchFamily="65" charset="-120"/>
                <a:ea typeface="標楷體" panose="03000509000000000000" pitchFamily="65" charset="-120"/>
              </a:rPr>
              <a:t>3C</a:t>
            </a:r>
            <a:r>
              <a:rPr lang="zh-TW" altLang="zh-TW" sz="2400" dirty="0">
                <a:solidFill>
                  <a:srgbClr val="FF0000"/>
                </a:solidFill>
                <a:latin typeface="標楷體" panose="03000509000000000000" pitchFamily="65" charset="-120"/>
                <a:ea typeface="標楷體" panose="03000509000000000000" pitchFamily="65" charset="-120"/>
              </a:rPr>
              <a:t>資訊設備並協助孩</a:t>
            </a:r>
            <a:r>
              <a:rPr lang="zh-TW" altLang="en-US" sz="2400" dirty="0">
                <a:solidFill>
                  <a:srgbClr val="FF0000"/>
                </a:solidFill>
                <a:latin typeface="標楷體" panose="03000509000000000000" pitchFamily="65" charset="-120"/>
                <a:ea typeface="標楷體" panose="03000509000000000000" pitchFamily="65" charset="-120"/>
              </a:rPr>
              <a:t> </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sz="2400" dirty="0">
                <a:solidFill>
                  <a:srgbClr val="FF0000"/>
                </a:solidFill>
                <a:latin typeface="標楷體" panose="03000509000000000000" pitchFamily="65" charset="-120"/>
                <a:ea typeface="標楷體" panose="03000509000000000000" pitchFamily="65" charset="-120"/>
              </a:rPr>
              <a:t>  </a:t>
            </a:r>
            <a:r>
              <a:rPr lang="zh-TW" altLang="zh-TW" sz="2400" dirty="0">
                <a:solidFill>
                  <a:srgbClr val="FF0000"/>
                </a:solidFill>
                <a:latin typeface="標楷體" panose="03000509000000000000" pitchFamily="65" charset="-120"/>
                <a:ea typeface="標楷體" panose="03000509000000000000" pitchFamily="65" charset="-120"/>
              </a:rPr>
              <a:t>子熟悉親師生平台及相關線上教學媒材，並和班級導師及授課老師</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dirty="0">
                <a:solidFill>
                  <a:srgbClr val="FF0000"/>
                </a:solidFill>
                <a:latin typeface="標楷體" panose="03000509000000000000" pitchFamily="65" charset="-120"/>
                <a:ea typeface="標楷體" panose="03000509000000000000" pitchFamily="65" charset="-120"/>
              </a:rPr>
              <a:t>  </a:t>
            </a:r>
            <a:r>
              <a:rPr lang="zh-TW" altLang="zh-TW" sz="2400" dirty="0">
                <a:solidFill>
                  <a:srgbClr val="FF0000"/>
                </a:solidFill>
                <a:latin typeface="標楷體" panose="03000509000000000000" pitchFamily="65" charset="-120"/>
                <a:ea typeface="標楷體" panose="03000509000000000000" pitchFamily="65" charset="-120"/>
              </a:rPr>
              <a:t>建立</a:t>
            </a:r>
            <a:r>
              <a:rPr lang="zh-TW" altLang="en-US" sz="2400" dirty="0">
                <a:solidFill>
                  <a:srgbClr val="FF0000"/>
                </a:solidFill>
                <a:latin typeface="標楷體" panose="03000509000000000000" pitchFamily="65" charset="-120"/>
                <a:ea typeface="標楷體" panose="03000509000000000000" pitchFamily="65" charset="-120"/>
              </a:rPr>
              <a:t>數位科技輔助教學與學習</a:t>
            </a:r>
            <a:r>
              <a:rPr lang="zh-TW" altLang="zh-TW" sz="2400" dirty="0">
                <a:solidFill>
                  <a:srgbClr val="FF0000"/>
                </a:solidFill>
                <a:latin typeface="標楷體" panose="03000509000000000000" pitchFamily="65" charset="-120"/>
                <a:ea typeface="標楷體" panose="03000509000000000000" pitchFamily="65" charset="-120"/>
              </a:rPr>
              <a:t>的默契，以因應</a:t>
            </a:r>
            <a:r>
              <a:rPr lang="zh-TW" altLang="en-US" sz="2400" dirty="0">
                <a:solidFill>
                  <a:srgbClr val="FF0000"/>
                </a:solidFill>
                <a:latin typeface="標楷體" panose="03000509000000000000" pitchFamily="65" charset="-120"/>
                <a:ea typeface="標楷體" panose="03000509000000000000" pitchFamily="65" charset="-120"/>
              </a:rPr>
              <a:t>數位科技時代之來臨</a:t>
            </a:r>
            <a:r>
              <a:rPr lang="zh-TW" altLang="zh-TW" sz="2400" dirty="0">
                <a:solidFill>
                  <a:srgbClr val="FF0000"/>
                </a:solidFill>
                <a:latin typeface="標楷體" panose="03000509000000000000" pitchFamily="65" charset="-120"/>
                <a:ea typeface="標楷體" panose="03000509000000000000" pitchFamily="65" charset="-120"/>
              </a:rPr>
              <a:t>，</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幫助孩子善用數位媒材輔助學習</a:t>
            </a:r>
            <a:r>
              <a:rPr lang="zh-TW" altLang="zh-TW" sz="2400" dirty="0">
                <a:solidFill>
                  <a:srgbClr val="FF0000"/>
                </a:solidFill>
                <a:latin typeface="標楷體" panose="03000509000000000000" pitchFamily="65" charset="-120"/>
                <a:ea typeface="標楷體" panose="03000509000000000000"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71328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C0E74E-6175-4FC2-BD6C-D7561EDC12C0}"/>
              </a:ext>
            </a:extLst>
          </p:cNvPr>
          <p:cNvSpPr>
            <a:spLocks noGrp="1"/>
          </p:cNvSpPr>
          <p:nvPr>
            <p:ph type="title"/>
          </p:nvPr>
        </p:nvSpPr>
        <p:spPr>
          <a:xfrm>
            <a:off x="1476325" y="923374"/>
            <a:ext cx="8596668" cy="1264478"/>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1</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DCA939DF-94E7-48FC-8D0A-2ABB5AF1DBB1}"/>
              </a:ext>
            </a:extLst>
          </p:cNvPr>
          <p:cNvSpPr>
            <a:spLocks noGrp="1"/>
          </p:cNvSpPr>
          <p:nvPr>
            <p:ph idx="1"/>
          </p:nvPr>
        </p:nvSpPr>
        <p:spPr>
          <a:xfrm>
            <a:off x="757233" y="2524732"/>
            <a:ext cx="10508530" cy="4013779"/>
          </a:xfrm>
        </p:spPr>
        <p:txBody>
          <a:bodyPr/>
          <a:lstStyle/>
          <a:p>
            <a:pPr marL="0" indent="0" eaLnBrk="1" hangingPunct="1">
              <a:buFont typeface="Symbol" panose="05050102010706020507" pitchFamily="18" charset="2"/>
              <a:buNone/>
            </a:pP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服裝規定：</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eaLnBrk="1" hangingPunct="1">
              <a:buFont typeface="Symbol" panose="05050102010706020507" pitchFamily="18" charset="2"/>
              <a:buNone/>
            </a:pPr>
            <a:r>
              <a:rPr lang="zh-TW" altLang="en-US" sz="2400" dirty="0">
                <a:solidFill>
                  <a:srgbClr val="FF0000"/>
                </a:solidFill>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1.</a:t>
            </a:r>
            <a:r>
              <a:rPr lang="zh-TW" altLang="en-US" sz="2400" dirty="0">
                <a:solidFill>
                  <a:srgbClr val="FF0000"/>
                </a:solidFill>
                <a:latin typeface="標楷體" panose="03000509000000000000" pitchFamily="65" charset="-120"/>
                <a:ea typeface="標楷體" panose="03000509000000000000" pitchFamily="65" charset="-120"/>
              </a:rPr>
              <a:t>每週一、二、四穿著運動服上學，週三、五穿著便服上學</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請勿穿拖鞋</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eaLnBrk="1" hangingPunct="1">
              <a:buFont typeface="Symbol" panose="05050102010706020507" pitchFamily="18" charset="2"/>
              <a:buNone/>
            </a:pPr>
            <a:r>
              <a:rPr lang="zh-TW" altLang="en-US"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上學</a:t>
            </a:r>
            <a:r>
              <a:rPr lang="en-US" altLang="zh-TW" sz="24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 ， 戴帽子；天氣較涼（冷）時，可自行添加外套，但須配戴名牌，</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eaLnBrk="1" hangingPunct="1">
              <a:buFont typeface="Symbol" panose="05050102010706020507" pitchFamily="18" charset="2"/>
              <a:buNone/>
            </a:pPr>
            <a:r>
              <a:rPr lang="zh-TW" altLang="en-US"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以利辨識。</a:t>
            </a:r>
          </a:p>
          <a:p>
            <a:pPr marL="0" indent="0" eaLnBrk="1" hangingPunct="1">
              <a:buFont typeface="Symbol" panose="05050102010706020507" pitchFamily="18" charset="2"/>
              <a:buNone/>
            </a:pPr>
            <a:r>
              <a:rPr lang="zh-TW" altLang="en-US" sz="2400" dirty="0">
                <a:solidFill>
                  <a:srgbClr val="FF0000"/>
                </a:solidFill>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學校為團體生活，雨天時請學生穿著顏色較亮之</a:t>
            </a:r>
            <a:r>
              <a:rPr lang="zh-TW" altLang="en-US" sz="2400" b="1" dirty="0">
                <a:solidFill>
                  <a:srgbClr val="FF0000"/>
                </a:solidFill>
                <a:latin typeface="標楷體" panose="03000509000000000000" pitchFamily="65" charset="-120"/>
                <a:ea typeface="標楷體" panose="03000509000000000000" pitchFamily="65" charset="-120"/>
              </a:rPr>
              <a:t>雨衣</a:t>
            </a:r>
            <a:r>
              <a:rPr lang="zh-TW" altLang="en-US" sz="2400" dirty="0">
                <a:solidFill>
                  <a:srgbClr val="FF0000"/>
                </a:solidFill>
                <a:latin typeface="標楷體" panose="03000509000000000000" pitchFamily="65" charset="-120"/>
                <a:ea typeface="標楷體" panose="03000509000000000000" pitchFamily="65" charset="-120"/>
              </a:rPr>
              <a:t>，不要帶傘上學，以</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eaLnBrk="1" hangingPunct="1">
              <a:buFont typeface="Symbol" panose="05050102010706020507" pitchFamily="18" charset="2"/>
              <a:buNone/>
            </a:pPr>
            <a:r>
              <a:rPr lang="zh-TW" altLang="en-US" dirty="0">
                <a:solidFill>
                  <a:srgbClr val="FF0000"/>
                </a:solidFill>
                <a:latin typeface="標楷體" panose="03000509000000000000" pitchFamily="65" charset="-120"/>
                <a:ea typeface="標楷體" panose="03000509000000000000" pitchFamily="65" charset="-120"/>
              </a:rPr>
              <a:t>   </a:t>
            </a:r>
            <a:r>
              <a:rPr lang="zh-TW" altLang="en-US" sz="2400" dirty="0">
                <a:solidFill>
                  <a:srgbClr val="FF0000"/>
                </a:solidFill>
                <a:latin typeface="標楷體" panose="03000509000000000000" pitchFamily="65" charset="-120"/>
                <a:ea typeface="標楷體" panose="03000509000000000000" pitchFamily="65" charset="-120"/>
              </a:rPr>
              <a:t>免傷及其他學童；平時請放置一件輕便雨衣於學童書包內，以備不時之需。</a:t>
            </a:r>
          </a:p>
          <a:p>
            <a:endParaRPr lang="zh-TW" altLang="en-US" dirty="0"/>
          </a:p>
        </p:txBody>
      </p:sp>
    </p:spTree>
    <p:extLst>
      <p:ext uri="{BB962C8B-B14F-4D97-AF65-F5344CB8AC3E}">
        <p14:creationId xmlns:p14="http://schemas.microsoft.com/office/powerpoint/2010/main" val="332343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9BBEFF-423B-40D8-9EE8-E2EF56DBFD93}"/>
              </a:ext>
            </a:extLst>
          </p:cNvPr>
          <p:cNvSpPr>
            <a:spLocks noGrp="1"/>
          </p:cNvSpPr>
          <p:nvPr>
            <p:ph type="title"/>
          </p:nvPr>
        </p:nvSpPr>
        <p:spPr>
          <a:xfrm>
            <a:off x="1797666" y="998641"/>
            <a:ext cx="8596668" cy="1083365"/>
          </a:xfrm>
        </p:spPr>
        <p:txBody>
          <a:bodyPr/>
          <a:lstStyle/>
          <a:p>
            <a:pPr algn="ctr"/>
            <a:r>
              <a:rPr lang="zh-TW" altLang="en-US" dirty="0">
                <a:solidFill>
                  <a:srgbClr val="0033CC"/>
                </a:solidFill>
                <a:latin typeface="標楷體" panose="03000509000000000000" pitchFamily="65" charset="-120"/>
                <a:ea typeface="標楷體" panose="03000509000000000000" pitchFamily="65" charset="-120"/>
              </a:rPr>
              <a:t>學務處宣導事宜</a:t>
            </a:r>
            <a:r>
              <a:rPr lang="zh-TW" altLang="zh-TW" sz="3600" dirty="0">
                <a:solidFill>
                  <a:srgbClr val="0033CC"/>
                </a:solidFill>
                <a:latin typeface="標楷體" panose="03000509000000000000" pitchFamily="65" charset="-120"/>
                <a:ea typeface="標楷體" panose="03000509000000000000" pitchFamily="65" charset="-120"/>
              </a:rPr>
              <a:t>（ </a:t>
            </a:r>
            <a:r>
              <a:rPr lang="en-US" altLang="zh-TW" dirty="0">
                <a:solidFill>
                  <a:srgbClr val="0033CC"/>
                </a:solidFill>
                <a:latin typeface="標楷體" panose="03000509000000000000" pitchFamily="65" charset="-120"/>
                <a:ea typeface="標楷體" panose="03000509000000000000" pitchFamily="65" charset="-120"/>
              </a:rPr>
              <a:t>2</a:t>
            </a:r>
            <a:r>
              <a:rPr lang="zh-TW" altLang="zh-TW" sz="3600" dirty="0">
                <a:solidFill>
                  <a:srgbClr val="0033CC"/>
                </a:solidFill>
                <a:latin typeface="標楷體" panose="03000509000000000000" pitchFamily="65" charset="-120"/>
                <a:ea typeface="標楷體" panose="03000509000000000000" pitchFamily="65" charset="-120"/>
              </a:rPr>
              <a:t> ）</a:t>
            </a:r>
            <a:endParaRPr lang="zh-TW" altLang="en-US" dirty="0">
              <a:solidFill>
                <a:srgbClr val="0033CC"/>
              </a:solidFill>
            </a:endParaRPr>
          </a:p>
        </p:txBody>
      </p:sp>
      <p:sp>
        <p:nvSpPr>
          <p:cNvPr id="3" name="內容版面配置區 2">
            <a:extLst>
              <a:ext uri="{FF2B5EF4-FFF2-40B4-BE49-F238E27FC236}">
                <a16:creationId xmlns:a16="http://schemas.microsoft.com/office/drawing/2014/main" id="{61B233F1-B3AA-4103-BA07-92602ED026FC}"/>
              </a:ext>
            </a:extLst>
          </p:cNvPr>
          <p:cNvSpPr>
            <a:spLocks noGrp="1"/>
          </p:cNvSpPr>
          <p:nvPr>
            <p:ph idx="1"/>
          </p:nvPr>
        </p:nvSpPr>
        <p:spPr>
          <a:xfrm>
            <a:off x="1109708" y="2441359"/>
            <a:ext cx="10022889" cy="3600003"/>
          </a:xfrm>
        </p:spPr>
        <p:txBody>
          <a:bodyPr>
            <a:noAutofit/>
          </a:bodyPr>
          <a:lstStyle/>
          <a:p>
            <a:pPr marL="0" indent="0" eaLnBrk="1" fontAlgn="auto" hangingPunct="1">
              <a:spcAft>
                <a:spcPts val="0"/>
              </a:spcAft>
              <a:buFont typeface="Symbol" pitchFamily="18" charset="2"/>
              <a:buNone/>
              <a:defRPr/>
            </a:pPr>
            <a:r>
              <a:rPr lang="en-US" altLang="zh-TW" sz="2200" dirty="0">
                <a:solidFill>
                  <a:srgbClr val="FF0000"/>
                </a:solidFill>
                <a:latin typeface="標楷體" pitchFamily="65" charset="-120"/>
                <a:ea typeface="標楷體" pitchFamily="65" charset="-120"/>
              </a:rPr>
              <a:t>◎</a:t>
            </a:r>
            <a:r>
              <a:rPr lang="zh-TW" altLang="en-US" sz="2200" dirty="0">
                <a:solidFill>
                  <a:srgbClr val="FF0000"/>
                </a:solidFill>
                <a:latin typeface="標楷體" pitchFamily="65" charset="-120"/>
                <a:ea typeface="標楷體" pitchFamily="65" charset="-120"/>
              </a:rPr>
              <a:t>上下學事項：</a:t>
            </a:r>
          </a:p>
          <a:p>
            <a:pPr marL="0" indent="0" eaLnBrk="1" fontAlgn="auto" hangingPunct="1">
              <a:spcAft>
                <a:spcPts val="0"/>
              </a:spcAft>
              <a:buFont typeface="Symbol" pitchFamily="18" charset="2"/>
              <a:buNone/>
              <a:defRPr/>
            </a:pPr>
            <a:r>
              <a:rPr lang="zh-TW" altLang="en-US" sz="2200" dirty="0">
                <a:solidFill>
                  <a:srgbClr val="FF0000"/>
                </a:solidFill>
                <a:latin typeface="標楷體" pitchFamily="65" charset="-120"/>
                <a:ea typeface="標楷體" pitchFamily="65" charset="-120"/>
              </a:rPr>
              <a:t>   </a:t>
            </a:r>
            <a:r>
              <a:rPr lang="en-US" altLang="zh-TW" sz="2200" dirty="0">
                <a:solidFill>
                  <a:srgbClr val="FF0000"/>
                </a:solidFill>
                <a:latin typeface="標楷體" pitchFamily="65" charset="-120"/>
                <a:ea typeface="標楷體" pitchFamily="65" charset="-120"/>
              </a:rPr>
              <a:t>1.</a:t>
            </a:r>
            <a:r>
              <a:rPr lang="zh-TW" altLang="en-US" sz="2200" dirty="0">
                <a:solidFill>
                  <a:srgbClr val="FF0000"/>
                </a:solidFill>
                <a:latin typeface="標楷體" pitchFamily="65" charset="-120"/>
                <a:ea typeface="標楷體" pitchFamily="65" charset="-120"/>
              </a:rPr>
              <a:t>上學時段：每週一到五上午</a:t>
            </a:r>
            <a:r>
              <a:rPr lang="en-US" altLang="zh-TW" sz="2200" dirty="0">
                <a:solidFill>
                  <a:srgbClr val="FF0000"/>
                </a:solidFill>
                <a:latin typeface="標楷體" pitchFamily="65" charset="-120"/>
                <a:ea typeface="標楷體" pitchFamily="65" charset="-120"/>
              </a:rPr>
              <a:t>07</a:t>
            </a:r>
            <a:r>
              <a:rPr lang="zh-TW" altLang="en-US" sz="2200" dirty="0">
                <a:solidFill>
                  <a:srgbClr val="FF0000"/>
                </a:solidFill>
                <a:latin typeface="標楷體" pitchFamily="65" charset="-120"/>
                <a:ea typeface="標楷體" pitchFamily="65" charset="-120"/>
              </a:rPr>
              <a:t>：</a:t>
            </a:r>
            <a:r>
              <a:rPr lang="en-US" altLang="zh-TW" sz="2200" dirty="0">
                <a:solidFill>
                  <a:srgbClr val="FF0000"/>
                </a:solidFill>
                <a:latin typeface="標楷體" pitchFamily="65" charset="-120"/>
                <a:ea typeface="標楷體" pitchFamily="65" charset="-120"/>
              </a:rPr>
              <a:t>20</a:t>
            </a:r>
            <a:r>
              <a:rPr lang="zh-TW" altLang="en-US" sz="2200" dirty="0">
                <a:solidFill>
                  <a:srgbClr val="FF0000"/>
                </a:solidFill>
                <a:latin typeface="標楷體" pitchFamily="65" charset="-120"/>
                <a:ea typeface="標楷體" pitchFamily="65" charset="-120"/>
              </a:rPr>
              <a:t>至</a:t>
            </a:r>
            <a:r>
              <a:rPr lang="en-US" altLang="zh-TW" sz="2200" dirty="0">
                <a:solidFill>
                  <a:srgbClr val="FF0000"/>
                </a:solidFill>
                <a:latin typeface="標楷體" pitchFamily="65" charset="-120"/>
                <a:ea typeface="標楷體" pitchFamily="65" charset="-120"/>
              </a:rPr>
              <a:t>07</a:t>
            </a:r>
            <a:r>
              <a:rPr lang="zh-TW" altLang="en-US" sz="2200" dirty="0">
                <a:solidFill>
                  <a:srgbClr val="FF0000"/>
                </a:solidFill>
                <a:latin typeface="標楷體" pitchFamily="65" charset="-120"/>
                <a:ea typeface="標楷體" pitchFamily="65" charset="-120"/>
              </a:rPr>
              <a:t>：</a:t>
            </a:r>
            <a:r>
              <a:rPr lang="en-US" altLang="zh-TW" sz="2200" dirty="0">
                <a:solidFill>
                  <a:srgbClr val="FF0000"/>
                </a:solidFill>
                <a:latin typeface="標楷體" pitchFamily="65" charset="-120"/>
                <a:ea typeface="標楷體" pitchFamily="65" charset="-120"/>
              </a:rPr>
              <a:t>50</a:t>
            </a:r>
          </a:p>
          <a:p>
            <a:pPr marL="0" indent="0" eaLnBrk="1" fontAlgn="auto" hangingPunct="1">
              <a:spcAft>
                <a:spcPts val="0"/>
              </a:spcAft>
              <a:buFont typeface="Symbol" pitchFamily="18" charset="2"/>
              <a:buNone/>
              <a:defRPr/>
            </a:pPr>
            <a:r>
              <a:rPr lang="zh-TW" altLang="en-US" sz="2200" dirty="0">
                <a:solidFill>
                  <a:srgbClr val="FF0000"/>
                </a:solidFill>
                <a:latin typeface="標楷體" pitchFamily="65" charset="-120"/>
                <a:ea typeface="標楷體" pitchFamily="65" charset="-120"/>
              </a:rPr>
              <a:t>     （此時段有導護老師值勤），請勿太早到校。</a:t>
            </a:r>
          </a:p>
          <a:p>
            <a:pPr marL="0" indent="0" eaLnBrk="1" fontAlgn="auto" hangingPunct="1">
              <a:spcAft>
                <a:spcPts val="0"/>
              </a:spcAft>
              <a:buFont typeface="Symbol" pitchFamily="18" charset="2"/>
              <a:buNone/>
              <a:defRPr/>
            </a:pPr>
            <a:r>
              <a:rPr lang="zh-TW" altLang="en-US" sz="2200" dirty="0">
                <a:solidFill>
                  <a:srgbClr val="FF0000"/>
                </a:solidFill>
                <a:latin typeface="標楷體" pitchFamily="65" charset="-120"/>
                <a:ea typeface="標楷體" pitchFamily="65" charset="-120"/>
              </a:rPr>
              <a:t>   </a:t>
            </a:r>
            <a:r>
              <a:rPr lang="en-US" altLang="zh-TW" sz="2200" dirty="0">
                <a:solidFill>
                  <a:srgbClr val="FF0000"/>
                </a:solidFill>
                <a:latin typeface="標楷體" pitchFamily="65" charset="-120"/>
                <a:ea typeface="標楷體" pitchFamily="65" charset="-120"/>
              </a:rPr>
              <a:t>2.</a:t>
            </a:r>
            <a:r>
              <a:rPr lang="zh-TW" altLang="en-US" sz="2200" dirty="0">
                <a:solidFill>
                  <a:srgbClr val="FF0000"/>
                </a:solidFill>
                <a:latin typeface="標楷體" pitchFamily="65" charset="-120"/>
                <a:ea typeface="標楷體" pitchFamily="65" charset="-120"/>
              </a:rPr>
              <a:t>放學時間：半天課中午</a:t>
            </a:r>
            <a:r>
              <a:rPr lang="en-US" altLang="zh-TW" sz="2200" dirty="0">
                <a:solidFill>
                  <a:srgbClr val="FF0000"/>
                </a:solidFill>
                <a:latin typeface="標楷體" pitchFamily="65" charset="-120"/>
                <a:ea typeface="標楷體" pitchFamily="65" charset="-120"/>
              </a:rPr>
              <a:t>11</a:t>
            </a:r>
            <a:r>
              <a:rPr lang="zh-TW" altLang="en-US" sz="2200" dirty="0">
                <a:solidFill>
                  <a:srgbClr val="FF0000"/>
                </a:solidFill>
                <a:latin typeface="標楷體" pitchFamily="65" charset="-120"/>
                <a:ea typeface="標楷體" pitchFamily="65" charset="-120"/>
              </a:rPr>
              <a:t>：</a:t>
            </a:r>
            <a:r>
              <a:rPr lang="en-US" altLang="zh-TW" sz="2200" dirty="0">
                <a:solidFill>
                  <a:srgbClr val="FF0000"/>
                </a:solidFill>
                <a:latin typeface="標楷體" pitchFamily="65" charset="-120"/>
                <a:ea typeface="標楷體" pitchFamily="65" charset="-120"/>
              </a:rPr>
              <a:t>55</a:t>
            </a:r>
            <a:r>
              <a:rPr lang="zh-TW" altLang="en-US" sz="2200" dirty="0">
                <a:solidFill>
                  <a:srgbClr val="FF0000"/>
                </a:solidFill>
                <a:latin typeface="標楷體" pitchFamily="65" charset="-120"/>
                <a:ea typeface="標楷體" pitchFamily="65" charset="-120"/>
              </a:rPr>
              <a:t>；全天課</a:t>
            </a:r>
            <a:r>
              <a:rPr lang="en-US" altLang="zh-TW" sz="2200" dirty="0">
                <a:solidFill>
                  <a:srgbClr val="FF0000"/>
                </a:solidFill>
                <a:latin typeface="標楷體" pitchFamily="65" charset="-120"/>
                <a:ea typeface="標楷體" pitchFamily="65" charset="-120"/>
              </a:rPr>
              <a:t>16</a:t>
            </a:r>
            <a:r>
              <a:rPr lang="zh-TW" altLang="en-US" sz="2200" dirty="0">
                <a:solidFill>
                  <a:srgbClr val="FF0000"/>
                </a:solidFill>
                <a:latin typeface="標楷體" pitchFamily="65" charset="-120"/>
                <a:ea typeface="標楷體" pitchFamily="65" charset="-120"/>
              </a:rPr>
              <a:t>：</a:t>
            </a:r>
            <a:r>
              <a:rPr lang="en-US" altLang="zh-TW" sz="2200" dirty="0">
                <a:solidFill>
                  <a:srgbClr val="FF0000"/>
                </a:solidFill>
                <a:latin typeface="標楷體" pitchFamily="65" charset="-120"/>
                <a:ea typeface="標楷體" pitchFamily="65" charset="-120"/>
              </a:rPr>
              <a:t>00</a:t>
            </a:r>
            <a:r>
              <a:rPr lang="zh-TW" altLang="en-US" sz="2200" dirty="0">
                <a:solidFill>
                  <a:srgbClr val="FF0000"/>
                </a:solidFill>
                <a:latin typeface="標楷體" pitchFamily="65" charset="-120"/>
                <a:ea typeface="標楷體" pitchFamily="65" charset="-120"/>
              </a:rPr>
              <a:t>。</a:t>
            </a:r>
          </a:p>
          <a:p>
            <a:pPr marL="0" indent="0" eaLnBrk="1" fontAlgn="auto" hangingPunct="1">
              <a:spcAft>
                <a:spcPts val="0"/>
              </a:spcAft>
              <a:buFont typeface="Symbol" pitchFamily="18" charset="2"/>
              <a:buNone/>
              <a:defRPr/>
            </a:pPr>
            <a:r>
              <a:rPr lang="zh-TW" altLang="en-US" sz="2200" dirty="0">
                <a:solidFill>
                  <a:srgbClr val="FF0000"/>
                </a:solidFill>
                <a:latin typeface="標楷體" pitchFamily="65" charset="-120"/>
                <a:ea typeface="標楷體" pitchFamily="65" charset="-120"/>
              </a:rPr>
              <a:t>   </a:t>
            </a:r>
            <a:r>
              <a:rPr lang="en-US" altLang="zh-TW" sz="2200" dirty="0">
                <a:solidFill>
                  <a:srgbClr val="FF0000"/>
                </a:solidFill>
                <a:latin typeface="標楷體" pitchFamily="65" charset="-120"/>
                <a:ea typeface="標楷體" pitchFamily="65" charset="-120"/>
              </a:rPr>
              <a:t>3.</a:t>
            </a:r>
            <a:r>
              <a:rPr lang="zh-TW" altLang="en-US" sz="2200" dirty="0">
                <a:solidFill>
                  <a:srgbClr val="FF0000"/>
                </a:solidFill>
                <a:latin typeface="標楷體" pitchFamily="65" charset="-120"/>
                <a:ea typeface="標楷體" pitchFamily="65" charset="-120"/>
              </a:rPr>
              <a:t>配合事項：</a:t>
            </a:r>
          </a:p>
          <a:p>
            <a:pPr marL="0" indent="0">
              <a:buFont typeface="Wingdings" panose="05000000000000000000" pitchFamily="2" charset="2"/>
              <a:buNone/>
              <a:defRPr/>
            </a:pPr>
            <a:r>
              <a:rPr lang="zh-TW" altLang="en-US" sz="2200" dirty="0">
                <a:solidFill>
                  <a:srgbClr val="FF0000"/>
                </a:solidFill>
                <a:latin typeface="標楷體" pitchFamily="65" charset="-120"/>
                <a:ea typeface="標楷體" pitchFamily="65" charset="-120"/>
              </a:rPr>
              <a:t>     </a:t>
            </a:r>
            <a:r>
              <a:rPr lang="en-US" altLang="zh-TW" sz="2200" dirty="0">
                <a:solidFill>
                  <a:srgbClr val="FF0000"/>
                </a:solidFill>
                <a:latin typeface="標楷體" panose="03000509000000000000" pitchFamily="65" charset="-120"/>
                <a:ea typeface="標楷體" panose="03000509000000000000" pitchFamily="65" charset="-120"/>
              </a:rPr>
              <a:t>(1)</a:t>
            </a:r>
            <a:r>
              <a:rPr lang="zh-TW" altLang="zh-TW" sz="2200" dirty="0">
                <a:solidFill>
                  <a:srgbClr val="FF0000"/>
                </a:solidFill>
                <a:latin typeface="標楷體" panose="03000509000000000000" pitchFamily="65" charset="-120"/>
                <a:ea typeface="標楷體" panose="03000509000000000000" pitchFamily="65" charset="-120"/>
              </a:rPr>
              <a:t>走路上學好處多，「運動</a:t>
            </a:r>
            <a:r>
              <a:rPr lang="en-US" altLang="zh-TW" sz="2200" dirty="0">
                <a:solidFill>
                  <a:srgbClr val="FF0000"/>
                </a:solidFill>
                <a:latin typeface="標楷體" panose="03000509000000000000" pitchFamily="65" charset="-120"/>
                <a:ea typeface="標楷體" panose="03000509000000000000" pitchFamily="65" charset="-120"/>
              </a:rPr>
              <a:t>SH150</a:t>
            </a:r>
            <a:r>
              <a:rPr lang="zh-TW" altLang="zh-TW" sz="2200" dirty="0">
                <a:solidFill>
                  <a:srgbClr val="FF0000"/>
                </a:solidFill>
                <a:latin typeface="標楷體" panose="03000509000000000000" pitchFamily="65" charset="-120"/>
                <a:ea typeface="標楷體" panose="03000509000000000000" pitchFamily="65" charset="-120"/>
              </a:rPr>
              <a:t>」、「望遠護眼」「節能減碳」政策，</a:t>
            </a:r>
            <a:endParaRPr lang="en-US" altLang="zh-TW" sz="22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請家長讓孩子走一小段路，就每日</a:t>
            </a:r>
            <a:r>
              <a:rPr lang="en-US" altLang="zh-TW" sz="2200" dirty="0">
                <a:solidFill>
                  <a:srgbClr val="FF0000"/>
                </a:solidFill>
                <a:latin typeface="標楷體" panose="03000509000000000000" pitchFamily="65" charset="-120"/>
                <a:ea typeface="標楷體" panose="03000509000000000000" pitchFamily="65" charset="-120"/>
              </a:rPr>
              <a:t>5</a:t>
            </a:r>
            <a:r>
              <a:rPr lang="zh-TW" altLang="zh-TW" sz="2200" dirty="0">
                <a:solidFill>
                  <a:srgbClr val="FF0000"/>
                </a:solidFill>
                <a:latin typeface="標楷體" panose="03000509000000000000" pitchFamily="65" charset="-120"/>
                <a:ea typeface="標楷體" panose="03000509000000000000" pitchFamily="65" charset="-120"/>
              </a:rPr>
              <a:t>分鐘延著校園週邊紅磚道即可，你</a:t>
            </a:r>
            <a:endParaRPr lang="en-US" altLang="zh-TW" sz="2200" dirty="0">
              <a:solidFill>
                <a:srgbClr val="FF0000"/>
              </a:solidFill>
              <a:latin typeface="標楷體" panose="03000509000000000000" pitchFamily="65" charset="-120"/>
              <a:ea typeface="標楷體" panose="03000509000000000000" pitchFamily="65" charset="-120"/>
            </a:endParaRPr>
          </a:p>
          <a:p>
            <a:pPr marL="0" indent="0">
              <a:buFont typeface="Wingdings" panose="05000000000000000000" pitchFamily="2" charset="2"/>
              <a:buNone/>
              <a:defRPr/>
            </a:pPr>
            <a:r>
              <a:rPr lang="zh-TW" altLang="en-US"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一定可以發現好處多。</a:t>
            </a:r>
            <a:r>
              <a:rPr lang="en-US" altLang="zh-TW" sz="2200" dirty="0">
                <a:solidFill>
                  <a:srgbClr val="FF0000"/>
                </a:solidFill>
                <a:latin typeface="標楷體" panose="03000509000000000000" pitchFamily="65" charset="-120"/>
                <a:ea typeface="標楷體" panose="03000509000000000000" pitchFamily="65" charset="-120"/>
              </a:rPr>
              <a:t> </a:t>
            </a:r>
            <a:r>
              <a:rPr lang="zh-TW" altLang="zh-TW" sz="2200" dirty="0">
                <a:solidFill>
                  <a:srgbClr val="FF0000"/>
                </a:solidFill>
                <a:latin typeface="標楷體" panose="03000509000000000000" pitchFamily="65" charset="-120"/>
                <a:ea typeface="標楷體" panose="03000509000000000000" pitchFamily="65" charset="-120"/>
              </a:rPr>
              <a:t>※請提早讓孩子下車走一小段路</a:t>
            </a:r>
            <a:endParaRPr lang="zh-TW" altLang="en-US" sz="2200" dirty="0">
              <a:solidFill>
                <a:srgbClr val="FF0000"/>
              </a:solidFill>
            </a:endParaRPr>
          </a:p>
        </p:txBody>
      </p:sp>
    </p:spTree>
    <p:extLst>
      <p:ext uri="{BB962C8B-B14F-4D97-AF65-F5344CB8AC3E}">
        <p14:creationId xmlns:p14="http://schemas.microsoft.com/office/powerpoint/2010/main" val="22540700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TM02900743[[fn=有機]]</Template>
  <TotalTime>640</TotalTime>
  <Words>2405</Words>
  <Application>Microsoft Office PowerPoint</Application>
  <PresentationFormat>寬螢幕</PresentationFormat>
  <Paragraphs>160</Paragraphs>
  <Slides>28</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28</vt:i4>
      </vt:variant>
    </vt:vector>
  </HeadingPairs>
  <TitlesOfParts>
    <vt:vector size="38" baseType="lpstr">
      <vt:lpstr>文鼎簽字筆體E</vt:lpstr>
      <vt:lpstr>新細明體</vt:lpstr>
      <vt:lpstr>標楷體</vt:lpstr>
      <vt:lpstr>Arial</vt:lpstr>
      <vt:lpstr>Calibri</vt:lpstr>
      <vt:lpstr>Candara</vt:lpstr>
      <vt:lpstr>Garamond</vt:lpstr>
      <vt:lpstr>Symbol</vt:lpstr>
      <vt:lpstr>Wingdings</vt:lpstr>
      <vt:lpstr>有機</vt:lpstr>
      <vt:lpstr>     歡迎蒞臨家長日</vt:lpstr>
      <vt:lpstr>優點小太陽</vt:lpstr>
      <vt:lpstr>112下學期晨間活動介紹</vt:lpstr>
      <vt:lpstr>本學期重要行事</vt:lpstr>
      <vt:lpstr>學校事務宣導</vt:lpstr>
      <vt:lpstr>教務處宣導事宜（ 1 ）</vt:lpstr>
      <vt:lpstr>教務處宣導事宜（ 2 ）</vt:lpstr>
      <vt:lpstr>學務處宣導事宜（ 1 ）</vt:lpstr>
      <vt:lpstr>學務處宣導事宜（ 2 ）</vt:lpstr>
      <vt:lpstr>學務處宣導事宜（ 3 ）</vt:lpstr>
      <vt:lpstr>學務處宣導事宜（ 4 ）</vt:lpstr>
      <vt:lpstr>學務處宣導事宜（ 5 ）</vt:lpstr>
      <vt:lpstr>學務處宣導事宜（ 6 ）</vt:lpstr>
      <vt:lpstr>學務處宣導事宜（ 7 ）</vt:lpstr>
      <vt:lpstr>學務處宣導事宜（ 8 ）</vt:lpstr>
      <vt:lpstr>學務處宣導事宜（ 9 ）</vt:lpstr>
      <vt:lpstr>學務處宣導事宜（ 10 ）</vt:lpstr>
      <vt:lpstr>總務處宣導事宜（ 1 ）</vt:lpstr>
      <vt:lpstr>總務處宣導事宜（ 2 ）</vt:lpstr>
      <vt:lpstr>輔導處宣導事宜（ 1 ）</vt:lpstr>
      <vt:lpstr>輔導處宣導事宜（ 2 ）</vt:lpstr>
      <vt:lpstr>輔導處宣導事宜（ 3 ）</vt:lpstr>
      <vt:lpstr>班級事務說明</vt:lpstr>
      <vt:lpstr>教學活動重點（ 1 ）</vt:lpstr>
      <vt:lpstr>教學活動重點（ 2 ）</vt:lpstr>
      <vt:lpstr>評量計分方式</vt:lpstr>
      <vt:lpstr>謝謝大家聆聽</vt:lpstr>
      <vt:lpstr>學生個別問題討論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線上家長日</dc:title>
  <dc:creator>user</dc:creator>
  <cp:lastModifiedBy>user</cp:lastModifiedBy>
  <cp:revision>116</cp:revision>
  <dcterms:created xsi:type="dcterms:W3CDTF">2022-09-08T07:25:46Z</dcterms:created>
  <dcterms:modified xsi:type="dcterms:W3CDTF">2024-03-04T07:55:08Z</dcterms:modified>
</cp:coreProperties>
</file>