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8" r:id="rId3"/>
    <p:sldId id="324" r:id="rId4"/>
    <p:sldId id="318" r:id="rId5"/>
    <p:sldId id="311" r:id="rId6"/>
    <p:sldId id="345" r:id="rId7"/>
    <p:sldId id="322" r:id="rId8"/>
    <p:sldId id="339" r:id="rId9"/>
    <p:sldId id="308" r:id="rId10"/>
    <p:sldId id="340" r:id="rId11"/>
    <p:sldId id="343" r:id="rId12"/>
    <p:sldId id="309" r:id="rId13"/>
    <p:sldId id="313" r:id="rId14"/>
    <p:sldId id="314" r:id="rId15"/>
    <p:sldId id="315" r:id="rId16"/>
    <p:sldId id="316" r:id="rId17"/>
    <p:sldId id="346" r:id="rId18"/>
    <p:sldId id="342" r:id="rId19"/>
    <p:sldId id="332" r:id="rId20"/>
    <p:sldId id="344" r:id="rId21"/>
    <p:sldId id="337" r:id="rId22"/>
    <p:sldId id="333" r:id="rId23"/>
    <p:sldId id="334" r:id="rId24"/>
    <p:sldId id="347" r:id="rId25"/>
    <p:sldId id="348" r:id="rId26"/>
    <p:sldId id="349" r:id="rId27"/>
    <p:sldId id="352" r:id="rId28"/>
    <p:sldId id="353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62B"/>
    <a:srgbClr val="4E5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10" y="869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q4hgFsluOU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s0YGDUObsc" TargetMode="External"/><Relationship Id="rId2" Type="http://schemas.openxmlformats.org/officeDocument/2006/relationships/hyperlink" Target="https://www.youtube.com/watch?v=8_lTMs0Y4b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6&amp;v=NYWy3UhSpro&amp;feature=emb_logo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7cjj_-ZSKoY" TargetMode="External"/><Relationship Id="rId3" Type="http://schemas.microsoft.com/office/2007/relationships/hdphoto" Target="../media/hdphoto1.wdp"/><Relationship Id="rId7" Type="http://schemas.openxmlformats.org/officeDocument/2006/relationships/hyperlink" Target="https://youtu.be/Rg0lyvQsc0c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d5MfqJ6bBh8" TargetMode="External"/><Relationship Id="rId5" Type="http://schemas.openxmlformats.org/officeDocument/2006/relationships/hyperlink" Target="https://youtu.be/IdMOMplGhj4" TargetMode="External"/><Relationship Id="rId10" Type="http://schemas.openxmlformats.org/officeDocument/2006/relationships/hyperlink" Target="https://www.youtube.com/watch?v=zrcz-HNeRHo&amp;t=850s" TargetMode="External"/><Relationship Id="rId4" Type="http://schemas.openxmlformats.org/officeDocument/2006/relationships/hyperlink" Target="https://youtu.be/Q5BD42y_Nlc" TargetMode="External"/><Relationship Id="rId9" Type="http://schemas.openxmlformats.org/officeDocument/2006/relationships/hyperlink" Target="https://youtu.be/JbEGI_irtO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0610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生活</a:t>
            </a:r>
            <a:endParaRPr lang="en-US" altLang="zh-TW" sz="11500" b="1" dirty="0" smtClean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二音樂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0610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zh-TW" altLang="en-US" sz="115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生活</a:t>
            </a:r>
            <a:endParaRPr lang="en-US" altLang="zh-TW" sz="11500" b="1" dirty="0" smtClean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二音樂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2036979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6779"/>
          <a:stretch/>
        </p:blipFill>
        <p:spPr>
          <a:xfrm>
            <a:off x="0" y="342080"/>
            <a:ext cx="12192000" cy="55702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6109082"/>
            <a:ext cx="12071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教學動畫：種樹歌 伴唱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版</a:t>
            </a:r>
            <a:r>
              <a:rPr lang="en-US" altLang="zh-TW" sz="1600" dirty="0">
                <a:ea typeface="ㄅ字嗨注音標楷 Regular" panose="02020400000000000000" pitchFamily="18" charset="-120"/>
                <a:hlinkClick r:id="rId3"/>
              </a:rPr>
              <a:t>https://</a:t>
            </a:r>
            <a:r>
              <a:rPr lang="en-US" altLang="zh-TW" sz="1600" dirty="0" smtClean="0">
                <a:ea typeface="ㄅ字嗨注音標楷 Regular" panose="02020400000000000000" pitchFamily="18" charset="-120"/>
                <a:hlinkClick r:id="rId3"/>
              </a:rPr>
              <a:t>www.youtube.com/watch?v=Bq4hgFsluOU</a:t>
            </a:r>
            <a:endParaRPr lang="en-US" altLang="zh-TW" sz="1600" dirty="0"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676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54442" y="143739"/>
            <a:ext cx="11883116" cy="6497497"/>
            <a:chOff x="-315591" y="19050"/>
            <a:chExt cx="12507591" cy="683895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91500" y="28575"/>
              <a:ext cx="4000500" cy="6829425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/>
            <a:srcRect l="2602"/>
            <a:stretch/>
          </p:blipFill>
          <p:spPr>
            <a:xfrm>
              <a:off x="-315591" y="19050"/>
              <a:ext cx="8507091" cy="6838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500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14287"/>
            <a:ext cx="91630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75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0"/>
            <a:ext cx="6696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6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0"/>
            <a:ext cx="6915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6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周伯陽全集 (六冊) (平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2828" r="16152" b="2145"/>
          <a:stretch/>
        </p:blipFill>
        <p:spPr bwMode="auto">
          <a:xfrm>
            <a:off x="308006" y="498817"/>
            <a:ext cx="4144389" cy="5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621398" y="273110"/>
            <a:ext cx="8494633" cy="64633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周伯陽爺</a:t>
            </a:r>
            <a:r>
              <a:rPr lang="zh-TW" altLang="en-US" sz="3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爺󠇡</a:t>
            </a:r>
            <a:endParaRPr lang="zh-TW" altLang="en-US" sz="36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年</a:t>
            </a:r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在新竹市出生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曾經</a:t>
            </a:r>
            <a:r>
              <a:rPr lang="zh-TW" altLang="en-US" sz="3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擔任</a:t>
            </a:r>
            <a:endParaRPr lang="en-US" altLang="zh-TW" sz="3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新竹國小  內湖國小</a:t>
            </a:r>
            <a:endParaRPr lang="zh-TW" altLang="en-US" sz="3600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沙坑</a:t>
            </a:r>
            <a:r>
              <a:rPr lang="zh-TW" altLang="en-US" sz="36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國小  東門國小</a:t>
            </a:r>
            <a:endParaRPr lang="zh-TW" altLang="en-US" sz="3600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南寮</a:t>
            </a:r>
            <a:r>
              <a:rPr lang="zh-TW" altLang="en-US" sz="36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國小  陸豐國小</a:t>
            </a:r>
            <a:endParaRPr lang="en-US" altLang="zh-TW" sz="3600" dirty="0" smtClean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「妹  妹󠇡</a:t>
            </a:r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背󠇡</a:t>
            </a:r>
            <a:r>
              <a:rPr lang="zh-TW" altLang="en-US" sz="3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著  洋  娃  娃󠇡」</a:t>
            </a:r>
            <a:endParaRPr lang="en-US" altLang="zh-TW" sz="3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「</a:t>
            </a:r>
            <a:r>
              <a:rPr lang="zh-TW" altLang="en-US" sz="3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娃  娃󠇡</a:t>
            </a:r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國</a:t>
            </a:r>
            <a:r>
              <a:rPr lang="zh-TW" altLang="en-US" sz="3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」</a:t>
            </a:r>
            <a:endParaRPr lang="en-US" altLang="zh-TW" sz="3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也 都 是 周 爺 爺󠇡創 作 的 唷</a:t>
            </a:r>
            <a:endParaRPr lang="zh-TW" altLang="en-US" sz="36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endParaRPr lang="zh-TW" altLang="en-US" sz="3600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127848" y="206429"/>
            <a:ext cx="119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1917</a:t>
            </a:r>
            <a:endParaRPr lang="zh-TW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7812370" y="4573973"/>
            <a:ext cx="1200329" cy="206723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的校長󠇡</a:t>
            </a:r>
          </a:p>
        </p:txBody>
      </p:sp>
    </p:spTree>
    <p:extLst>
      <p:ext uri="{BB962C8B-B14F-4D97-AF65-F5344CB8AC3E}">
        <p14:creationId xmlns:p14="http://schemas.microsoft.com/office/powerpoint/2010/main" val="445976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8124" y="579975"/>
            <a:ext cx="8220075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參考歌曲：妹妹󠇡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背󠇡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著洋娃娃󠇡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+mj-lt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dirty="0" smtClean="0">
                <a:latin typeface="+mj-lt"/>
                <a:ea typeface="ㄅ字嗨注音標楷 Regular" panose="02020400000000000000" pitchFamily="18" charset="-120"/>
                <a:hlinkClick r:id="rId2"/>
              </a:rPr>
              <a:t>www.youtube.com/watch?v=8_lTMs0Y4bw</a:t>
            </a:r>
            <a:endParaRPr lang="en-US" altLang="zh-TW" dirty="0" smtClean="0">
              <a:latin typeface="+mj-lt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參考歌曲：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娃娃󠇡國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+mj-lt"/>
                <a:ea typeface="ㄅ字嗨注音標楷 Regular" panose="02020400000000000000" pitchFamily="18" charset="-120"/>
                <a:hlinkClick r:id="rId3"/>
              </a:rPr>
              <a:t>https://</a:t>
            </a:r>
            <a:r>
              <a:rPr lang="en-US" altLang="zh-TW" dirty="0" smtClean="0">
                <a:latin typeface="+mj-lt"/>
                <a:ea typeface="ㄅ字嗨注音標楷 Regular" panose="02020400000000000000" pitchFamily="18" charset="-120"/>
                <a:hlinkClick r:id="rId3"/>
              </a:rPr>
              <a:t>www.youtube.com/watch?v=2s0YGDUObsc</a:t>
            </a:r>
            <a:endParaRPr lang="zh-TW" altLang="en-US" sz="3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36881"/>
          <a:stretch/>
        </p:blipFill>
        <p:spPr>
          <a:xfrm>
            <a:off x="7682422" y="1256250"/>
            <a:ext cx="4171554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85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0610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zh-TW" altLang="en-US" sz="115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生活</a:t>
            </a:r>
            <a:endParaRPr lang="en-US" altLang="zh-TW" sz="11500" b="1" dirty="0" smtClean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二音樂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159767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344150"/>
            <a:ext cx="12168000" cy="60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0610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生活</a:t>
            </a:r>
            <a:endParaRPr lang="en-US" altLang="zh-TW" sz="11500" b="1" dirty="0" smtClean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二音樂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830061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347319"/>
            <a:ext cx="12168000" cy="60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76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" y="323209"/>
            <a:ext cx="12168000" cy="61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44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0" y="344169"/>
            <a:ext cx="12168000" cy="61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8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" y="323206"/>
            <a:ext cx="12168000" cy="61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" y="344169"/>
            <a:ext cx="12168000" cy="61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80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087" t="1298" r="3727" b="10824"/>
          <a:stretch/>
        </p:blipFill>
        <p:spPr>
          <a:xfrm>
            <a:off x="0" y="199463"/>
            <a:ext cx="12168000" cy="63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23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962" t="2296" r="3583" b="10889"/>
          <a:stretch/>
        </p:blipFill>
        <p:spPr>
          <a:xfrm>
            <a:off x="10160" y="251321"/>
            <a:ext cx="12151360" cy="62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80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" y="245253"/>
            <a:ext cx="12168000" cy="632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9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244361"/>
            <a:ext cx="12168000" cy="62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84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810"/>
            <a:ext cx="12168000" cy="54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0392B75-94D3-4230-B66D-3D86A25FE684}"/>
              </a:ext>
            </a:extLst>
          </p:cNvPr>
          <p:cNvSpPr txBox="1"/>
          <p:nvPr/>
        </p:nvSpPr>
        <p:spPr>
          <a:xfrm>
            <a:off x="1780177" y="538744"/>
            <a:ext cx="950035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屈原的故事</a:t>
            </a:r>
          </a:p>
          <a:p>
            <a:r>
              <a:rPr lang="en-US" altLang="zh-TW" dirty="0"/>
              <a:t> 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</a:t>
            </a:r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www.youtube.com/watch?time_continue=6&amp;v=NYWy3UhSpro&amp;feature=emb_logo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endParaRPr lang="en-US" altLang="zh-TW" dirty="0" smtClean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r>
              <a:rPr lang="zh-TW" altLang="en-US" sz="3200" dirty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屈原跳</a:t>
            </a:r>
            <a:r>
              <a:rPr lang="zh-TW" altLang="en-US" sz="3200" dirty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江</a:t>
            </a:r>
            <a:r>
              <a:rPr lang="zh-TW" altLang="en-US" sz="32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可以救他的國家嗎</a:t>
            </a:r>
            <a:r>
              <a:rPr lang="zh-TW" altLang="en-US" sz="3200" dirty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?</a:t>
            </a:r>
            <a:endParaRPr lang="en-US" altLang="zh-TW" sz="3200" dirty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r>
              <a:rPr lang="zh-TW" altLang="en-US" sz="32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屈原</a:t>
            </a:r>
            <a:r>
              <a:rPr lang="zh-TW" altLang="en-US" sz="3200" dirty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</a:t>
            </a:r>
            <a:r>
              <a:rPr lang="zh-TW" altLang="en-US" sz="32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行為讓哪些人傷心？</a:t>
            </a:r>
            <a:endParaRPr lang="zh-TW" altLang="en-US" sz="3200" dirty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r>
              <a:rPr lang="zh-TW" altLang="en-US" sz="32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屈原除了跳</a:t>
            </a:r>
            <a:r>
              <a:rPr lang="zh-TW" altLang="en-US" sz="3200" dirty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江</a:t>
            </a:r>
            <a:r>
              <a:rPr lang="zh-TW" altLang="en-US" sz="32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自殺，</a:t>
            </a:r>
            <a:r>
              <a:rPr lang="en-US" altLang="zh-TW" sz="32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2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32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還能怎麼做來解決問題？</a:t>
            </a:r>
            <a:endParaRPr lang="en-US" altLang="zh-TW" sz="3200" dirty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endParaRPr lang="en-US" altLang="zh-TW" dirty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r>
              <a:rPr lang="zh-TW" altLang="en-US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屈原</a:t>
            </a:r>
            <a:r>
              <a:rPr lang="zh-TW" altLang="en-US" sz="3200" b="1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雖然</a:t>
            </a:r>
            <a:r>
              <a:rPr lang="zh-TW" altLang="en-US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愛國，</a:t>
            </a:r>
            <a:r>
              <a:rPr lang="en-US" altLang="zh-TW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但是</a:t>
            </a:r>
            <a:r>
              <a:rPr lang="zh-TW" altLang="en-US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跳</a:t>
            </a:r>
            <a:r>
              <a:rPr lang="zh-TW" altLang="en-US" sz="3200" b="1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江的</a:t>
            </a:r>
            <a:r>
              <a:rPr lang="zh-TW" altLang="en-US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行為，</a:t>
            </a:r>
            <a:endParaRPr lang="en-US" altLang="zh-TW" sz="3200" b="1" dirty="0" smtClean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r>
              <a:rPr lang="zh-TW" altLang="en-US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不但沒有救國、沒有解決</a:t>
            </a:r>
            <a:r>
              <a:rPr lang="zh-TW" altLang="en-US" sz="3200" b="1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問題</a:t>
            </a:r>
            <a:r>
              <a:rPr lang="zh-TW" altLang="en-US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r>
              <a:rPr lang="en-US" altLang="zh-TW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還留下傷心的家人、朋友，</a:t>
            </a:r>
            <a:endParaRPr lang="zh-TW" altLang="en-US" sz="3200" b="1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r>
              <a:rPr lang="zh-TW" altLang="en-US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想想看，怎麼做會更好</a:t>
            </a:r>
            <a:r>
              <a:rPr lang="en-US" altLang="zh-TW" sz="32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?</a:t>
            </a:r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4325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0916" y="451619"/>
            <a:ext cx="45528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接下來</a:t>
            </a:r>
            <a:endParaRPr lang="en-US" altLang="zh-TW" sz="3200" b="1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換你看著圖片</a:t>
            </a:r>
            <a:endParaRPr lang="en-US" altLang="zh-TW" sz="3200" b="1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由你來說故事</a:t>
            </a:r>
            <a:endParaRPr lang="zh-TW" altLang="en-US" sz="32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717417"/>
            <a:ext cx="3960000" cy="26208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860" y="3717417"/>
            <a:ext cx="3960000" cy="26258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0" y="3717417"/>
            <a:ext cx="3960000" cy="26358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b="13159"/>
          <a:stretch/>
        </p:blipFill>
        <p:spPr>
          <a:xfrm>
            <a:off x="7461504" y="682252"/>
            <a:ext cx="3960000" cy="22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7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000" y="601218"/>
            <a:ext cx="3960000" cy="264272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000" y="601218"/>
            <a:ext cx="3960000" cy="261261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8" y="3924024"/>
            <a:ext cx="3960000" cy="26510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848" y="3935035"/>
            <a:ext cx="3960000" cy="26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000" y="3932952"/>
            <a:ext cx="3960000" cy="263315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00" y="601218"/>
            <a:ext cx="3960000" cy="26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80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6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79" y="152488"/>
            <a:ext cx="5476617" cy="324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4" y="3740896"/>
            <a:ext cx="5338732" cy="288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119" y="152488"/>
            <a:ext cx="4244399" cy="324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446" y="3740896"/>
            <a:ext cx="644854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4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0610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zh-TW" altLang="en-US" sz="115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生活</a:t>
            </a:r>
            <a:endParaRPr lang="en-US" altLang="zh-TW" sz="11500" b="1" dirty="0" smtClean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二音樂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228835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200912111819119263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7000"/>
                    </a14:imgEffect>
                  </a14:imgLayer>
                </a14:imgProps>
              </a:ext>
            </a:extLst>
          </a:blip>
          <a:srcRect t="53817"/>
          <a:stretch/>
        </p:blipFill>
        <p:spPr>
          <a:xfrm>
            <a:off x="137160" y="39062"/>
            <a:ext cx="11948160" cy="6694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  <a:softEdge rad="63500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507024" y="45126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TW" sz="2400" b="1" kern="100" dirty="0">
                <a:solidFill>
                  <a:srgbClr val="00206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2400" b="1" kern="1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一年級音樂</a:t>
            </a:r>
            <a:r>
              <a:rPr lang="en-US" altLang="zh-TW" sz="2400" b="1" kern="1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</a:t>
            </a:r>
            <a:r>
              <a:rPr lang="zh-TW" altLang="zh-TW" sz="2400" b="1" kern="1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第三週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4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歌曲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0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曲目</a:t>
            </a:r>
            <a:r>
              <a:rPr lang="en-US" altLang="zh-TW" sz="20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zh-TW" sz="20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夏夜</a:t>
            </a:r>
            <a:r>
              <a:rPr lang="en-US" altLang="zh-TW" sz="20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P146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歌唱練習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步驟一、請自已念熟歌詞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步驟一、請與</a:t>
            </a:r>
            <a:r>
              <a:rPr lang="en-US" altLang="zh-TW" b="1" u="sng" kern="100" dirty="0" err="1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4"/>
              </a:rPr>
              <a:t>範唱</a:t>
            </a: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一同練唱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步驟二、請與</a:t>
            </a:r>
            <a:r>
              <a:rPr lang="en-US" altLang="zh-TW" b="1" u="sng" kern="100" dirty="0" err="1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5"/>
              </a:rPr>
              <a:t>伴奏</a:t>
            </a: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音樂自已練唱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07024" y="4561785"/>
            <a:ext cx="466695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1943100" algn="l"/>
              </a:tabLst>
            </a:pPr>
            <a:r>
              <a:rPr lang="zh-TW" altLang="zh-TW" sz="20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節奏練習</a:t>
            </a:r>
            <a:endParaRPr lang="zh-TW" altLang="zh-TW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1943100" algn="l"/>
              </a:tabLst>
            </a:pPr>
            <a:r>
              <a:rPr lang="zh-TW" altLang="zh-TW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請與</a:t>
            </a:r>
            <a:r>
              <a:rPr lang="en-US" altLang="zh-TW" u="sng" kern="100" dirty="0" err="1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6"/>
              </a:rPr>
              <a:t>影片</a:t>
            </a:r>
            <a:r>
              <a:rPr lang="zh-TW" altLang="zh-TW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一同練習，用手拍打節奏</a:t>
            </a:r>
            <a:r>
              <a:rPr lang="en-US" altLang="zh-TW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P123</a:t>
            </a:r>
            <a:endParaRPr lang="zh-TW" altLang="zh-TW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28593" y="113181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0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曲目</a:t>
            </a:r>
            <a:r>
              <a:rPr lang="en-US" altLang="zh-TW" sz="20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zh-TW" sz="20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過端午</a:t>
            </a:r>
            <a:r>
              <a:rPr lang="en-US" altLang="zh-TW" sz="20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P122(</a:t>
            </a:r>
            <a:r>
              <a:rPr lang="zh-TW" altLang="zh-TW" sz="20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複習</a:t>
            </a:r>
            <a:r>
              <a:rPr lang="en-US" altLang="zh-TW" sz="20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歌唱練習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步驟一、請與</a:t>
            </a:r>
            <a:r>
              <a:rPr lang="en-US" altLang="zh-TW" b="1" u="sng" kern="100" dirty="0" err="1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7"/>
              </a:rPr>
              <a:t>範唱</a:t>
            </a: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一同練唱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步驟二、請與</a:t>
            </a:r>
            <a:r>
              <a:rPr lang="en-US" altLang="zh-TW" b="1" u="sng" kern="100" dirty="0" err="1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8"/>
              </a:rPr>
              <a:t>伴奏</a:t>
            </a: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音樂自已練唱</a:t>
            </a:r>
            <a:endParaRPr lang="zh-TW" altLang="zh-TW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步驟三、請跟著</a:t>
            </a:r>
            <a:r>
              <a:rPr lang="en-US" altLang="zh-TW" b="1" u="sng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MV</a:t>
            </a:r>
            <a:r>
              <a:rPr lang="zh-TW" altLang="zh-TW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一起跳舞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6296172" y="4597290"/>
            <a:ext cx="466695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1943100" algn="l"/>
              </a:tabLst>
            </a:pPr>
            <a:r>
              <a:rPr lang="en-US" altLang="zh-TW" sz="1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zh-TW" altLang="zh-TW" sz="2000" b="1" kern="100" dirty="0" smtClean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音樂</a:t>
            </a:r>
            <a:r>
              <a:rPr lang="zh-TW" altLang="zh-TW" sz="20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欣賞</a:t>
            </a:r>
            <a:endParaRPr lang="zh-TW" altLang="zh-TW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1943100" algn="l"/>
              </a:tabLst>
            </a:pPr>
            <a:r>
              <a:rPr lang="en-US" altLang="zh-TW" b="1" u="sng" kern="100" dirty="0">
                <a:solidFill>
                  <a:srgbClr val="FF0000"/>
                </a:solidFill>
                <a:latin typeface="標楷體" panose="03000509000000000000" pitchFamily="65" charset="-120"/>
                <a:cs typeface="Times New Roman" panose="02020603050405020304" pitchFamily="18" charset="0"/>
                <a:hlinkClick r:id="rId10"/>
              </a:rPr>
              <a:t>聖桑動物狂歡節</a:t>
            </a:r>
            <a:r>
              <a:rPr lang="en-US" altLang="zh-TW" b="1" kern="100" dirty="0">
                <a:solidFill>
                  <a:srgbClr val="FF66CC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18:41-26:40</a:t>
            </a:r>
            <a:endParaRPr lang="zh-TW" altLang="zh-TW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330</Words>
  <Application>Microsoft Office PowerPoint</Application>
  <PresentationFormat>寬螢幕</PresentationFormat>
  <Paragraphs>78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6" baseType="lpstr">
      <vt:lpstr>ㄅ字嗨注音標楷 Regular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66</cp:revision>
  <dcterms:created xsi:type="dcterms:W3CDTF">2021-05-18T12:15:20Z</dcterms:created>
  <dcterms:modified xsi:type="dcterms:W3CDTF">2021-06-03T06:11:43Z</dcterms:modified>
</cp:coreProperties>
</file>