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40BD906-EFAD-4AC2-A604-10F3C9BDE48C}" type="datetimeFigureOut">
              <a:rPr lang="zh-TW" altLang="en-US" smtClean="0"/>
              <a:t>2018/1/25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8E0B05-D8C6-4A51-8EAB-535CD81811D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106</a:t>
            </a:r>
            <a:r>
              <a:rPr lang="zh-TW" altLang="en-US" b="1" dirty="0" smtClean="0"/>
              <a:t>學年度下學期</a:t>
            </a:r>
            <a:r>
              <a:rPr lang="zh-TW" altLang="en-US" b="1" dirty="0"/>
              <a:t>：</a:t>
            </a:r>
            <a:r>
              <a:rPr lang="zh-TW" altLang="en-US" b="1" dirty="0" smtClean="0"/>
              <a:t>古詩進度</a:t>
            </a:r>
            <a:endParaRPr lang="zh-TW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3419872" y="2012360"/>
            <a:ext cx="28803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zh-TW" altLang="en-US" sz="3000" dirty="0"/>
              <a:t>第二</a:t>
            </a:r>
            <a:r>
              <a:rPr lang="zh-TW" altLang="en-US" sz="3000" dirty="0"/>
              <a:t>次段考</a:t>
            </a:r>
            <a:endParaRPr lang="en-US" altLang="zh-TW" sz="3000" dirty="0"/>
          </a:p>
          <a:p>
            <a:r>
              <a:rPr lang="en-US" altLang="zh-TW" sz="2800" dirty="0"/>
              <a:t>28.</a:t>
            </a:r>
            <a:r>
              <a:rPr lang="zh-TW" altLang="en-US" sz="2800" dirty="0"/>
              <a:t>望月有感</a:t>
            </a:r>
          </a:p>
          <a:p>
            <a:r>
              <a:rPr lang="en-US" altLang="zh-TW" sz="2800" dirty="0"/>
              <a:t>29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示</a:t>
            </a:r>
            <a:r>
              <a:rPr lang="zh-TW" altLang="en-US" sz="2800" dirty="0"/>
              <a:t>兒</a:t>
            </a:r>
          </a:p>
          <a:p>
            <a:r>
              <a:rPr lang="en-US" altLang="zh-TW" sz="2800" dirty="0"/>
              <a:t>30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蠶</a:t>
            </a:r>
            <a:r>
              <a:rPr lang="zh-TW" altLang="en-US" sz="2800" dirty="0"/>
              <a:t>婦</a:t>
            </a:r>
          </a:p>
          <a:p>
            <a:r>
              <a:rPr lang="en-US" altLang="zh-TW" sz="2800" dirty="0"/>
              <a:t>32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送</a:t>
            </a:r>
            <a:r>
              <a:rPr lang="zh-TW" altLang="en-US" sz="2800" dirty="0"/>
              <a:t>杜少府之任蜀州</a:t>
            </a:r>
          </a:p>
          <a:p>
            <a:r>
              <a:rPr lang="en-US" altLang="zh-TW" sz="2800" dirty="0"/>
              <a:t>33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閨怨</a:t>
            </a:r>
            <a:endParaRPr lang="en-US" altLang="zh-TW" sz="2800" dirty="0"/>
          </a:p>
        </p:txBody>
      </p:sp>
      <p:sp>
        <p:nvSpPr>
          <p:cNvPr id="9" name="矩形 8"/>
          <p:cNvSpPr/>
          <p:nvPr/>
        </p:nvSpPr>
        <p:spPr>
          <a:xfrm>
            <a:off x="6444208" y="2012360"/>
            <a:ext cx="2502024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zh-TW" altLang="en-US" sz="3000" dirty="0" smtClean="0"/>
              <a:t>第三</a:t>
            </a:r>
            <a:r>
              <a:rPr lang="zh-TW" altLang="en-US" sz="3000" dirty="0"/>
              <a:t>次段</a:t>
            </a:r>
            <a:r>
              <a:rPr lang="zh-TW" altLang="en-US" sz="3000" dirty="0" smtClean="0"/>
              <a:t>考</a:t>
            </a:r>
            <a:endParaRPr lang="en-US" altLang="zh-TW" sz="3000" dirty="0" smtClean="0"/>
          </a:p>
          <a:p>
            <a:r>
              <a:rPr lang="en-US" altLang="zh-TW" sz="2800" dirty="0"/>
              <a:t>36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送</a:t>
            </a:r>
            <a:r>
              <a:rPr lang="zh-TW" altLang="en-US" sz="2800" dirty="0"/>
              <a:t>友人</a:t>
            </a:r>
          </a:p>
          <a:p>
            <a:r>
              <a:rPr lang="en-US" altLang="zh-TW" sz="2800" dirty="0"/>
              <a:t>43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賜</a:t>
            </a:r>
            <a:r>
              <a:rPr lang="zh-TW" altLang="en-US" sz="2800" dirty="0"/>
              <a:t>蕭瑀</a:t>
            </a:r>
          </a:p>
          <a:p>
            <a:r>
              <a:rPr lang="en-US" altLang="zh-TW" sz="2800" dirty="0"/>
              <a:t>45.</a:t>
            </a:r>
            <a:r>
              <a:rPr lang="zh-TW" altLang="en-US" sz="2800" dirty="0"/>
              <a:t>竹枝詞</a:t>
            </a:r>
          </a:p>
          <a:p>
            <a:r>
              <a:rPr lang="en-US" altLang="zh-TW" sz="2800" dirty="0"/>
              <a:t>50.</a:t>
            </a:r>
            <a:r>
              <a:rPr lang="zh-TW" altLang="en-US" sz="2800" dirty="0"/>
              <a:t>偶成</a:t>
            </a:r>
            <a:endParaRPr lang="zh-TW" altLang="en-US" sz="2800" dirty="0"/>
          </a:p>
        </p:txBody>
      </p:sp>
      <p:sp>
        <p:nvSpPr>
          <p:cNvPr id="14" name="矩形 13"/>
          <p:cNvSpPr/>
          <p:nvPr/>
        </p:nvSpPr>
        <p:spPr>
          <a:xfrm>
            <a:off x="323528" y="2040949"/>
            <a:ext cx="28083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zh-TW" altLang="en-US" sz="3000" dirty="0" smtClean="0"/>
              <a:t>第一次</a:t>
            </a:r>
            <a:r>
              <a:rPr lang="zh-TW" altLang="en-US" sz="3000" dirty="0"/>
              <a:t>段考</a:t>
            </a:r>
            <a:endParaRPr lang="en-US" altLang="zh-TW" sz="3000" dirty="0"/>
          </a:p>
          <a:p>
            <a:r>
              <a:rPr lang="en-US" altLang="zh-TW" sz="2800" dirty="0"/>
              <a:t>21.</a:t>
            </a:r>
            <a:r>
              <a:rPr lang="zh-TW" altLang="en-US" sz="2800" dirty="0"/>
              <a:t>田家</a:t>
            </a:r>
          </a:p>
          <a:p>
            <a:r>
              <a:rPr lang="en-US" altLang="zh-TW" sz="2800" dirty="0"/>
              <a:t>22.</a:t>
            </a:r>
            <a:r>
              <a:rPr lang="zh-TW" altLang="en-US" sz="2800" dirty="0"/>
              <a:t>長干曲</a:t>
            </a:r>
          </a:p>
          <a:p>
            <a:r>
              <a:rPr lang="en-US" altLang="zh-TW" sz="2800" dirty="0"/>
              <a:t>23.</a:t>
            </a:r>
            <a:r>
              <a:rPr lang="zh-TW" altLang="en-US" sz="2800" dirty="0"/>
              <a:t>登金陵鳳凰臺</a:t>
            </a:r>
          </a:p>
          <a:p>
            <a:r>
              <a:rPr lang="en-US" altLang="zh-TW" sz="2800" dirty="0"/>
              <a:t>24.</a:t>
            </a:r>
            <a:r>
              <a:rPr lang="zh-TW" altLang="en-US" sz="2800" dirty="0"/>
              <a:t>逢入京使</a:t>
            </a:r>
          </a:p>
          <a:p>
            <a:r>
              <a:rPr lang="en-US" altLang="zh-TW" sz="2800" dirty="0"/>
              <a:t>25.</a:t>
            </a:r>
            <a:r>
              <a:rPr lang="zh-TW" altLang="en-US" sz="2800" dirty="0"/>
              <a:t>春望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72755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32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宋杜</a:t>
            </a:r>
            <a:r>
              <a:rPr lang="zh-TW" altLang="en-US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少府</a:t>
            </a:r>
            <a:r>
              <a:rPr lang="zh-TW" altLang="en-US" dirty="0" smtClean="0">
                <a:solidFill>
                  <a:srgbClr val="00B050"/>
                </a:solidFill>
                <a:latin typeface="文鼎粗圓" pitchFamily="49" charset="-120"/>
                <a:ea typeface="文鼎粗圓" pitchFamily="49" charset="-120"/>
              </a:rPr>
              <a:t>之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任蜀州 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王勃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城闕輔三秦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，風煙望五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津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與君離別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意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同是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宦遊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人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海內存知己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天涯若比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ㄅㄧˋ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)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鄰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無為在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歧路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兒女共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沾巾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25961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33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閨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怨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王昌齡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閨中少婦不知愁</a:t>
            </a:r>
            <a:r>
              <a:rPr lang="zh-TW" altLang="en-US" sz="4000" dirty="0" smtClean="0">
                <a:latin typeface="新細明體"/>
                <a:ea typeface="新細明體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春日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凝妝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上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翠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樓</a:t>
            </a:r>
            <a:r>
              <a:rPr lang="zh-TW" altLang="en-US" sz="4000" dirty="0">
                <a:latin typeface="文鼎板刻ＰＯＰ體E"/>
                <a:ea typeface="文鼎板刻ＰＯＰ體E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忽見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陌頭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楊柳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色</a:t>
            </a:r>
            <a:r>
              <a:rPr lang="zh-TW" altLang="en-US" sz="4000" dirty="0">
                <a:latin typeface="新細明體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悔教夫婿覓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封侯</a:t>
            </a:r>
            <a:r>
              <a:rPr lang="zh-TW" altLang="en-US" sz="4000" dirty="0">
                <a:latin typeface="文鼎板刻ＰＯＰ體E"/>
                <a:ea typeface="文鼎板刻ＰＯＰ體E"/>
              </a:rPr>
              <a:t>。</a:t>
            </a:r>
            <a:endParaRPr lang="zh-TW" altLang="en-US" sz="4000" dirty="0"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3803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文鼎粗圓" pitchFamily="49" charset="-120"/>
                <a:ea typeface="文鼎粗圓" pitchFamily="49" charset="-120"/>
              </a:rPr>
              <a:t>36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送</a:t>
            </a:r>
            <a:r>
              <a:rPr lang="zh-TW" altLang="en-US" dirty="0">
                <a:latin typeface="文鼎粗圓" pitchFamily="49" charset="-120"/>
                <a:ea typeface="文鼎粗圓" pitchFamily="49" charset="-120"/>
              </a:rPr>
              <a:t>友人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李白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青山橫北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郭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白水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遶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東城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此第一為別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孤蓬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萬里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征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浮雲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遊子</a:t>
            </a:r>
            <a:r>
              <a:rPr lang="en-US" altLang="zh-TW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ㄗˇ</a:t>
            </a:r>
            <a:r>
              <a:rPr lang="en-US" altLang="zh-TW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)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意落日故人情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揮手自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茲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去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蕭蕭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班馬鳴</a:t>
            </a:r>
            <a:endParaRPr lang="zh-TW" altLang="en-US" sz="4000" dirty="0"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2198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TW" dirty="0" smtClean="0">
                <a:latin typeface="文鼎粗圓" pitchFamily="49" charset="-120"/>
                <a:ea typeface="文鼎粗圓" pitchFamily="49" charset="-120"/>
              </a:rPr>
              <a:t>43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賜</a:t>
            </a:r>
            <a:r>
              <a:rPr lang="zh-TW" altLang="en-US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蕭瑀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李世民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唐太宗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)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疾風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知勁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ㄐㄧㄥˋ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)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草</a:t>
            </a:r>
            <a:r>
              <a:rPr lang="zh-TW" altLang="en-US" sz="4000" dirty="0" smtClean="0">
                <a:latin typeface="新細明體"/>
                <a:ea typeface="新細明體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板蕩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識誠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臣</a:t>
            </a:r>
            <a:r>
              <a:rPr lang="zh-TW" altLang="en-US" sz="4000" dirty="0">
                <a:latin typeface="文鼎板刻ＰＯＰ體E"/>
                <a:ea typeface="文鼎板刻ＰＯＰ體E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勇夫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安識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義</a:t>
            </a:r>
            <a:r>
              <a:rPr lang="zh-TW" altLang="en-US" sz="4000" dirty="0">
                <a:latin typeface="新細明體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智者必懷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仁</a:t>
            </a:r>
            <a:r>
              <a:rPr lang="zh-TW" altLang="en-US" sz="4000" dirty="0">
                <a:latin typeface="文鼎板刻ＰＯＰ體E"/>
                <a:ea typeface="文鼎板刻ＰＯＰ體E"/>
              </a:rPr>
              <a:t>。</a:t>
            </a:r>
            <a:endParaRPr lang="zh-TW" altLang="en-US" sz="4000" dirty="0"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863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45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竹枝詞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劉禹錫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楊柳青青江水平，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聞郎江上唱歌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聲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東邊日出西邊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雨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道是無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晴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卻有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晴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40698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文鼎粗圓" pitchFamily="49" charset="-120"/>
                <a:ea typeface="文鼎粗圓" pitchFamily="49" charset="-120"/>
              </a:rPr>
              <a:t>50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偶成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rgbClr val="0070C0"/>
                </a:solidFill>
                <a:latin typeface="文鼎粗圓" pitchFamily="49" charset="-120"/>
                <a:ea typeface="文鼎粗圓" pitchFamily="49" charset="-120"/>
              </a:rPr>
              <a:t>宋 朱熹</a:t>
            </a:r>
            <a:endParaRPr lang="zh-TW" altLang="en-US" dirty="0">
              <a:solidFill>
                <a:srgbClr val="0070C0"/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少年易老學難成，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一寸光陰不可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輕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未覺池塘春草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夢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階前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梧葉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已秋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聲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6631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51520" y="-171400"/>
            <a:ext cx="8229600" cy="1143000"/>
          </a:xfrm>
        </p:spPr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21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田家 </a:t>
            </a:r>
            <a:r>
              <a:rPr lang="zh-TW" altLang="en-US" dirty="0" smtClean="0">
                <a:solidFill>
                  <a:srgbClr val="0070C0"/>
                </a:solidFill>
                <a:latin typeface="文鼎粗圓" pitchFamily="49" charset="-120"/>
                <a:ea typeface="文鼎粗圓" pitchFamily="49" charset="-120"/>
              </a:rPr>
              <a:t>宋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rgbClr val="0070C0"/>
                </a:solidFill>
                <a:latin typeface="文鼎粗圓" pitchFamily="49" charset="-120"/>
                <a:ea typeface="文鼎粗圓" pitchFamily="49" charset="-120"/>
              </a:rPr>
              <a:t>范成大</a:t>
            </a:r>
            <a:endParaRPr lang="zh-TW" altLang="en-US" dirty="0">
              <a:solidFill>
                <a:srgbClr val="0070C0"/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zh-TW" altLang="en-US" dirty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晝出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耘田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夜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績麻，</a:t>
            </a:r>
            <a:endParaRPr lang="en-US" altLang="zh-TW" sz="4000" dirty="0" smtClean="0">
              <a:solidFill>
                <a:srgbClr val="FF0000"/>
              </a:solidFill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村莊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兒女各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當家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solidFill>
                <a:srgbClr val="FF0000"/>
              </a:solidFill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童孫</a:t>
            </a:r>
            <a:r>
              <a:rPr lang="zh-TW" altLang="en-US" sz="4000" dirty="0" smtClean="0">
                <a:solidFill>
                  <a:schemeClr val="accent2"/>
                </a:solidFill>
                <a:latin typeface="文鼎粗圓" pitchFamily="49" charset="-120"/>
                <a:ea typeface="文鼎粗圓" pitchFamily="49" charset="-120"/>
              </a:rPr>
              <a:t>未解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供耕織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，</a:t>
            </a:r>
            <a:endParaRPr lang="en-US" altLang="zh-TW" sz="4000" dirty="0" smtClean="0">
              <a:solidFill>
                <a:srgbClr val="FF0000"/>
              </a:solidFill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也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傍桑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陰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ㄧ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ㄣˋ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)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學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種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瓜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endParaRPr lang="zh-TW" altLang="en-US" dirty="0"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9126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22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長干曲 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崔顥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君家何處住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？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妾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住在</a:t>
            </a:r>
            <a:r>
              <a:rPr lang="zh-TW" altLang="en-US" sz="4000" u="sng" dirty="0" smtClean="0">
                <a:latin typeface="文鼎粗圓" pitchFamily="49" charset="-120"/>
                <a:ea typeface="文鼎粗圓" pitchFamily="49" charset="-120"/>
              </a:rPr>
              <a:t>橫塘</a:t>
            </a:r>
            <a:endParaRPr lang="en-US" altLang="zh-TW" sz="4000" u="sng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停船暫借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問，或恐是同鄉。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endParaRPr lang="en-US" altLang="zh-TW" sz="4000" dirty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家臨九江水，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來去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九江側。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同是長干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人，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自小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不相識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65919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23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登</a:t>
            </a:r>
            <a:r>
              <a:rPr lang="zh-TW" altLang="en-US" u="sng" dirty="0" smtClean="0">
                <a:latin typeface="文鼎粗圓" pitchFamily="49" charset="-120"/>
                <a:ea typeface="文鼎粗圓" pitchFamily="49" charset="-120"/>
              </a:rPr>
              <a:t>金陵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鳳凰臺 </a:t>
            </a:r>
            <a:r>
              <a:rPr lang="zh-TW" altLang="en-US" dirty="0" smtClean="0">
                <a:solidFill>
                  <a:schemeClr val="accent6"/>
                </a:solidFill>
                <a:latin typeface="文鼎粗圓" pitchFamily="49" charset="-120"/>
                <a:ea typeface="文鼎粗圓" pitchFamily="49" charset="-120"/>
              </a:rPr>
              <a:t>唐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chemeClr val="accent6"/>
                </a:solidFill>
                <a:latin typeface="文鼎粗圓" pitchFamily="49" charset="-120"/>
                <a:ea typeface="文鼎粗圓" pitchFamily="49" charset="-120"/>
              </a:rPr>
              <a:t>李白</a:t>
            </a:r>
            <a:endParaRPr lang="zh-TW" altLang="en-US" dirty="0">
              <a:solidFill>
                <a:schemeClr val="accent6"/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鳳凰台上鳳凰遊，鳳去臺空江自留。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吳宮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花草埋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幽徑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晉代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衣冠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成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古丘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三山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半落青天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外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二水中分白鷺洲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總為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浮雲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能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蔽日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長安不見使人愁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endParaRPr lang="zh-TW" altLang="en-US" dirty="0"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140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24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逢</a:t>
            </a:r>
            <a:r>
              <a:rPr lang="zh-TW" altLang="en-US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入京使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岑參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故園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東望路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漫漫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雙袖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龍鍾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淚不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乾。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馬上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相逢無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紙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筆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憑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君傳語報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平安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72466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25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春望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杜甫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國破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山河在，城春草木深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感時花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濺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淚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恨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別鳥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驚心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烽火連三月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家書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抵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萬金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白頭搔更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短，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渾欲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不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勝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ㄕㄥ</a:t>
            </a:r>
            <a:r>
              <a:rPr lang="en-US" altLang="zh-TW" sz="4000" dirty="0" smtClean="0">
                <a:latin typeface="文鼎粗圓" pitchFamily="49" charset="-120"/>
                <a:ea typeface="文鼎粗圓" pitchFamily="49" charset="-120"/>
              </a:rPr>
              <a:t>)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簪</a:t>
            </a:r>
            <a:endParaRPr lang="zh-TW" altLang="en-US" sz="4000" dirty="0">
              <a:solidFill>
                <a:srgbClr val="FF0000"/>
              </a:solidFill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0190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28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望月有感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itchFamily="49" charset="-120"/>
                <a:ea typeface="文鼎粗圓" pitchFamily="49" charset="-120"/>
              </a:rPr>
              <a:t>唐 白居易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時難</a:t>
            </a:r>
            <a:r>
              <a:rPr lang="en-US" altLang="zh-TW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(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ㄋㄢˋ</a:t>
            </a:r>
            <a:r>
              <a:rPr lang="en-US" altLang="zh-TW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)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年荒世業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空，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弟兄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羈旅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各西東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田園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寥落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干戈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後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骨肉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流離道路中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弔影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分為千里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雁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辭根散作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九秋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蓬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共看明月應垂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淚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，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一夜鄉心五處同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47284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GungsuhChe" pitchFamily="49" charset="-127"/>
                <a:ea typeface="GungsuhChe" pitchFamily="49" charset="-127"/>
              </a:rPr>
              <a:t>29</a:t>
            </a:r>
            <a:r>
              <a:rPr lang="zh-TW" altLang="en-US" dirty="0" smtClean="0">
                <a:latin typeface="GungsuhChe" pitchFamily="49" charset="-127"/>
                <a:ea typeface="GungsuhChe" pitchFamily="49" charset="-127"/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示兒</a:t>
            </a:r>
            <a:r>
              <a:rPr lang="zh-TW" altLang="en-US" dirty="0" smtClean="0">
                <a:solidFill>
                  <a:srgbClr val="0070C0"/>
                </a:solidFill>
                <a:latin typeface="文鼎粗圓" pitchFamily="49" charset="-120"/>
                <a:ea typeface="文鼎粗圓" pitchFamily="49" charset="-120"/>
              </a:rPr>
              <a:t> 宋 陸游</a:t>
            </a:r>
            <a:endParaRPr lang="zh-TW" altLang="en-US" dirty="0">
              <a:solidFill>
                <a:srgbClr val="0070C0"/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死去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元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知萬事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空</a:t>
            </a:r>
            <a:r>
              <a:rPr lang="zh-TW" altLang="en-US" sz="4000" dirty="0" smtClean="0">
                <a:latin typeface="新細明體"/>
                <a:ea typeface="新細明體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但悲不見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九州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同</a:t>
            </a:r>
            <a:r>
              <a:rPr lang="zh-TW" altLang="en-US" sz="4000" dirty="0" smtClean="0">
                <a:solidFill>
                  <a:srgbClr val="FF0000"/>
                </a:solidFill>
                <a:latin typeface="文鼎板刻ＰＯＰ體E"/>
                <a:ea typeface="文鼎板刻ＰＯＰ體E"/>
              </a:rPr>
              <a:t>。</a:t>
            </a:r>
            <a:endParaRPr lang="en-US" altLang="zh-TW" sz="4000" dirty="0" smtClean="0">
              <a:solidFill>
                <a:srgbClr val="FF0000"/>
              </a:solidFill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王師北定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中原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日</a:t>
            </a:r>
            <a:r>
              <a:rPr lang="zh-TW" altLang="en-US" sz="4000" dirty="0">
                <a:latin typeface="新細明體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家祭無忘告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乃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翁</a:t>
            </a:r>
            <a:r>
              <a:rPr lang="zh-TW" altLang="en-US" sz="4000" dirty="0" smtClean="0">
                <a:solidFill>
                  <a:srgbClr val="FF0000"/>
                </a:solidFill>
                <a:latin typeface="文鼎板刻ＰＯＰ體E"/>
                <a:ea typeface="文鼎板刻ＰＯＰ體E"/>
              </a:rPr>
              <a:t>。</a:t>
            </a:r>
            <a:endParaRPr lang="zh-TW" altLang="en-US" sz="4000" dirty="0">
              <a:solidFill>
                <a:srgbClr val="FF0000"/>
              </a:solidFill>
              <a:latin typeface="文鼎粗圓" pitchFamily="49" charset="-120"/>
              <a:ea typeface="文鼎粗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7715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>
                <a:latin typeface="文鼎粗圓" pitchFamily="49" charset="-120"/>
                <a:ea typeface="文鼎粗圓" pitchFamily="49" charset="-120"/>
              </a:rPr>
              <a:t>30</a:t>
            </a:r>
            <a:r>
              <a:rPr lang="zh-TW" altLang="en-US" dirty="0" smtClean="0">
                <a:latin typeface="文鼎粗圓" pitchFamily="49" charset="-120"/>
                <a:ea typeface="文鼎粗圓" pitchFamily="49" charset="-120"/>
              </a:rPr>
              <a:t> 蠶婦 </a:t>
            </a:r>
            <a:r>
              <a:rPr lang="zh-TW" altLang="en-US" dirty="0" smtClean="0">
                <a:solidFill>
                  <a:srgbClr val="0070C0"/>
                </a:solidFill>
                <a:latin typeface="文鼎粗圓" pitchFamily="49" charset="-120"/>
                <a:ea typeface="文鼎粗圓" pitchFamily="49" charset="-120"/>
              </a:rPr>
              <a:t>宋 張俞</a:t>
            </a:r>
            <a:endParaRPr lang="zh-TW" altLang="en-US" dirty="0">
              <a:solidFill>
                <a:srgbClr val="0070C0"/>
              </a:solidFill>
              <a:latin typeface="文鼎粗圓" pitchFamily="49" charset="-120"/>
              <a:ea typeface="文鼎粗圓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昨日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入城市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歸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來淚滿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巾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遍身</a:t>
            </a:r>
            <a:r>
              <a:rPr lang="zh-TW" altLang="en-US" sz="4000" dirty="0">
                <a:solidFill>
                  <a:srgbClr val="FF0000"/>
                </a:solidFill>
                <a:latin typeface="文鼎粗圓" pitchFamily="49" charset="-120"/>
                <a:ea typeface="文鼎粗圓" pitchFamily="49" charset="-120"/>
              </a:rPr>
              <a:t>羅綺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者，</a:t>
            </a:r>
            <a:endParaRPr lang="en-US" altLang="zh-TW" sz="4000" dirty="0" smtClean="0">
              <a:latin typeface="文鼎粗圓" pitchFamily="49" charset="-120"/>
              <a:ea typeface="文鼎粗圓" pitchFamily="49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不是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養蠶</a:t>
            </a:r>
            <a:r>
              <a:rPr lang="zh-TW" altLang="en-US" sz="4000" dirty="0" smtClean="0">
                <a:latin typeface="文鼎粗圓" pitchFamily="49" charset="-120"/>
                <a:ea typeface="文鼎粗圓" pitchFamily="49" charset="-120"/>
              </a:rPr>
              <a:t>人</a:t>
            </a:r>
            <a:r>
              <a:rPr lang="zh-TW" altLang="en-US" sz="4000" dirty="0">
                <a:latin typeface="文鼎粗圓" pitchFamily="49" charset="-120"/>
                <a:ea typeface="文鼎粗圓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36891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</TotalTime>
  <Words>628</Words>
  <Application>Microsoft Office PowerPoint</Application>
  <PresentationFormat>如螢幕大小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中庸</vt:lpstr>
      <vt:lpstr>106學年度下學期：古詩進度</vt:lpstr>
      <vt:lpstr>21 田家 宋 范成大</vt:lpstr>
      <vt:lpstr>22 長干曲  唐 崔顥</vt:lpstr>
      <vt:lpstr>23 登金陵鳳凰臺 唐 李白</vt:lpstr>
      <vt:lpstr>24 逢入京使 唐 岑參</vt:lpstr>
      <vt:lpstr>25 春望 唐 杜甫</vt:lpstr>
      <vt:lpstr>28 望月有感 唐 白居易</vt:lpstr>
      <vt:lpstr>29 示兒 宋 陸游</vt:lpstr>
      <vt:lpstr>30 蠶婦 宋 張俞</vt:lpstr>
      <vt:lpstr>32 宋杜少府之任蜀州  唐 王勃</vt:lpstr>
      <vt:lpstr>33 閨怨 唐 王昌齡</vt:lpstr>
      <vt:lpstr>36 送友人 唐 李白</vt:lpstr>
      <vt:lpstr>43賜蕭瑀 唐 李世民(唐太宗)</vt:lpstr>
      <vt:lpstr>45 竹枝詞 唐 劉禹錫</vt:lpstr>
      <vt:lpstr>50 偶成 宋 朱熹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涼州詞   唐 王翰</dc:title>
  <dc:creator>張孝瑜</dc:creator>
  <cp:lastModifiedBy>IVY</cp:lastModifiedBy>
  <cp:revision>21</cp:revision>
  <dcterms:created xsi:type="dcterms:W3CDTF">2017-09-14T23:34:47Z</dcterms:created>
  <dcterms:modified xsi:type="dcterms:W3CDTF">2018-01-25T03:12:25Z</dcterms:modified>
</cp:coreProperties>
</file>