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68" r:id="rId3"/>
    <p:sldId id="272" r:id="rId4"/>
    <p:sldId id="275" r:id="rId5"/>
    <p:sldId id="274" r:id="rId6"/>
    <p:sldId id="273" r:id="rId7"/>
    <p:sldId id="270" r:id="rId8"/>
    <p:sldId id="258" r:id="rId9"/>
    <p:sldId id="271" r:id="rId10"/>
    <p:sldId id="269" r:id="rId11"/>
    <p:sldId id="285" r:id="rId12"/>
    <p:sldId id="286" r:id="rId13"/>
    <p:sldId id="277" r:id="rId14"/>
    <p:sldId id="281" r:id="rId15"/>
    <p:sldId id="278" r:id="rId16"/>
    <p:sldId id="293" r:id="rId17"/>
    <p:sldId id="283" r:id="rId18"/>
    <p:sldId id="282" r:id="rId19"/>
    <p:sldId id="280" r:id="rId20"/>
    <p:sldId id="279" r:id="rId21"/>
    <p:sldId id="284" r:id="rId22"/>
    <p:sldId id="287" r:id="rId23"/>
    <p:sldId id="288" r:id="rId24"/>
    <p:sldId id="289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3" y="3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112"/>
    </p:cViewPr>
  </p:sorterViewPr>
  <p:notesViewPr>
    <p:cSldViewPr snapToGrid="0" showGuides="1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E6F93605-0C0C-4258-9724-5F2F9BB3BC90}" type="datetimeFigureOut">
              <a:rPr lang="en-US" altLang="zh-TW" smtClean="0"/>
              <a:t>3/14/2017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663FFE7F-C917-439A-8026-3D301EB5CC28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F31B3D-E4E3-4A80-AB70-C5564C267266}" type="datetimeFigureOut">
              <a:t>2017/3/14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4EC0B30D-C07A-425B-A90C-BA7BEB19107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688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12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15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49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8617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83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42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512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79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972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57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142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F61F-5450-425C-A873-40E5FDCAA3B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641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F61F-5450-425C-A873-40E5FDCAA3B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606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958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3889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347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113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F61F-5450-425C-A873-40E5FDCAA3B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29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96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29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99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16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0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707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83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 latinLnBrk="0">
              <a:lnSpc>
                <a:spcPct val="80000"/>
              </a:lnSpc>
              <a:defRPr lang="zh-TW"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 latinLnBrk="0">
              <a:defRPr lang="zh-TW" sz="48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/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2017/3/14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7CC0096-1860-4642-9CD2-0079EA5E7CD1}" type="datetimeFigureOut">
              <a:rPr lang="en-US" altLang="zh-TW" smtClean="0"/>
              <a:pPr/>
              <a:t>3/14/2017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600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45680" y="4328159"/>
            <a:ext cx="4064000" cy="915955"/>
          </a:xfrm>
        </p:spPr>
        <p:txBody>
          <a:bodyPr/>
          <a:lstStyle/>
          <a:p>
            <a:r>
              <a:rPr lang="zh-TW" altLang="en-US" dirty="0"/>
              <a:t>五、恆久的美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353040" y="5388776"/>
            <a:ext cx="1056640" cy="440405"/>
          </a:xfrm>
        </p:spPr>
        <p:txBody>
          <a:bodyPr/>
          <a:lstStyle/>
          <a:p>
            <a:r>
              <a:rPr lang="zh-TW" altLang="en-US" dirty="0"/>
              <a:t>蔣勳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50984" y="237721"/>
            <a:ext cx="11218985" cy="791086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在本文中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b="1" dirty="0" smtClean="0"/>
              <a:t>作者如何介紹「</a:t>
            </a:r>
            <a:r>
              <a:rPr lang="zh-TW" altLang="en-US" b="1" dirty="0"/>
              <a:t>拾穗</a:t>
            </a:r>
            <a:r>
              <a:rPr lang="zh-TW" altLang="en-US" b="1" dirty="0"/>
              <a:t>」這幅</a:t>
            </a:r>
            <a:r>
              <a:rPr lang="zh-TW" altLang="en-US" b="1" dirty="0" smtClean="0"/>
              <a:t>畫的內容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zh-TW" altLang="en-US" b="1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50984" y="2309447"/>
            <a:ext cx="11054862" cy="5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</a:rPr>
              <a:t>2.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前面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有三名婦人彎腰在地上撿拾麥穗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50984" y="1260226"/>
            <a:ext cx="11054862" cy="99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</a:rPr>
              <a:t>1.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地平線遠方有很多人在忙碌的工作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他們把收割的麥草堆得高高的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放在車上準備運走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39261" y="3048002"/>
            <a:ext cx="11054862" cy="100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  <a:latin typeface="+mn-ea"/>
              </a:rPr>
              <a:t>3.</a:t>
            </a:r>
            <a:r>
              <a:rPr lang="zh-TW" altLang="en-US" sz="2800" b="1" dirty="0" smtClean="0">
                <a:solidFill>
                  <a:srgbClr val="0000FF"/>
                </a:solidFill>
                <a:latin typeface="+mn-ea"/>
              </a:rPr>
              <a:t>第</a:t>
            </a:r>
            <a:r>
              <a:rPr lang="zh-TW" altLang="en-US" sz="2800" b="1" dirty="0" smtClean="0">
                <a:solidFill>
                  <a:srgbClr val="0000FF"/>
                </a:solidFill>
                <a:latin typeface="+mn-ea"/>
              </a:rPr>
              <a:t>一個綁著藍色頭巾的婦人腰彎得很低，左手按著腰背後部，彷彿是一次又一次重複撿拾的動作，使她腰痠背痛。</a:t>
            </a:r>
            <a:endParaRPr lang="zh-TW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7537" y="4232033"/>
            <a:ext cx="10750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  <a:latin typeface="+mn-ea"/>
              </a:rPr>
              <a:t>4.</a:t>
            </a:r>
            <a:r>
              <a:rPr lang="zh-TW" altLang="en-US" sz="2800" b="1" dirty="0" smtClean="0">
                <a:solidFill>
                  <a:srgbClr val="0000FF"/>
                </a:solidFill>
                <a:latin typeface="+mn-ea"/>
              </a:rPr>
              <a:t>第二</a:t>
            </a:r>
            <a:r>
              <a:rPr lang="zh-TW" altLang="en-US" sz="2800" b="1" dirty="0">
                <a:solidFill>
                  <a:srgbClr val="0000FF"/>
                </a:solidFill>
                <a:latin typeface="+mn-ea"/>
              </a:rPr>
              <a:t>個婦人綁著紅頭巾，左手正把麥穗放進圍裙的口袋中，口袋裡似乎裝滿了麥穗，顯得有些沉重</a:t>
            </a:r>
            <a:r>
              <a:rPr lang="zh-TW" altLang="en-US" sz="2800" b="1" dirty="0" smtClean="0">
                <a:solidFill>
                  <a:srgbClr val="0000FF"/>
                </a:solidFill>
                <a:latin typeface="+mn-ea"/>
              </a:rPr>
              <a:t>。</a:t>
            </a:r>
            <a:endParaRPr lang="zh-TW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261" y="5551437"/>
            <a:ext cx="10750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  <a:latin typeface="+mn-ea"/>
              </a:rPr>
              <a:t>5.</a:t>
            </a:r>
            <a:r>
              <a:rPr lang="zh-TW" altLang="en-US" sz="2800" b="1" dirty="0" smtClean="0">
                <a:solidFill>
                  <a:srgbClr val="0000FF"/>
                </a:solidFill>
                <a:latin typeface="+mn-ea"/>
              </a:rPr>
              <a:t>第三</a:t>
            </a:r>
            <a:r>
              <a:rPr lang="zh-TW" altLang="en-US" sz="2800" b="1" dirty="0">
                <a:solidFill>
                  <a:srgbClr val="0000FF"/>
                </a:solidFill>
                <a:latin typeface="+mn-ea"/>
              </a:rPr>
              <a:t>個綁黃色頭巾的婦人，則半彎著腰，左手握著一束麥子，正掃視著麥田，尋找遺漏的麥穗。</a:t>
            </a:r>
            <a:endParaRPr lang="zh-TW" altLang="en-US" sz="28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55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82" y="748243"/>
            <a:ext cx="8719986" cy="6051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81353" y="1793630"/>
            <a:ext cx="2391509" cy="5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</a:rPr>
              <a:t>1.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由遠到近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81353" y="3197095"/>
            <a:ext cx="2391509" cy="5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2800" b="1" dirty="0" smtClean="0">
                <a:solidFill>
                  <a:srgbClr val="0000FF"/>
                </a:solidFill>
              </a:rPr>
              <a:t>2.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由左到右</a:t>
            </a:r>
            <a:r>
              <a:rPr lang="zh-TW" altLang="en-US" sz="2800" b="1" dirty="0" smtClean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7884" y="49135"/>
            <a:ext cx="5861539" cy="654251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作者描述「</a:t>
            </a:r>
            <a:r>
              <a:rPr lang="zh-TW" altLang="en-US" b="1" dirty="0"/>
              <a:t>拾穗</a:t>
            </a:r>
            <a:r>
              <a:rPr lang="zh-TW" altLang="en-US" b="1" dirty="0" smtClean="0"/>
              <a:t>」的順序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8107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334329"/>
            <a:ext cx="10058400" cy="1570672"/>
          </a:xfrm>
        </p:spPr>
        <p:txBody>
          <a:bodyPr>
            <a:normAutofit fontScale="90000"/>
          </a:bodyPr>
          <a:lstStyle/>
          <a:p>
            <a:r>
              <a:rPr lang="zh-TW" altLang="en-US" b="1" u="sng" dirty="0"/>
              <a:t>米勒</a:t>
            </a:r>
            <a:r>
              <a:rPr lang="zh-TW" altLang="en-US" b="1" dirty="0"/>
              <a:t>在「拾穗」這幅畫中，表達出農民「分享」與「任勞任怨」的生活哲學，請從文中各找出例證支持這樣的說法。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7081" y="2209801"/>
            <a:ext cx="10058400" cy="426720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「分享」</a:t>
            </a:r>
            <a:r>
              <a:rPr lang="en-US" altLang="zh-TW" sz="2800" dirty="0"/>
              <a:t>--</a:t>
            </a:r>
          </a:p>
          <a:p>
            <a:pPr lvl="1"/>
            <a:r>
              <a:rPr lang="zh-TW" altLang="en-US" sz="2400" dirty="0"/>
              <a:t>三位婦女撿拾麥田收割後田裡的麥穗，地主沒有趕走她們。</a:t>
            </a:r>
            <a:endParaRPr lang="en-US" altLang="zh-TW" sz="2400" dirty="0"/>
          </a:p>
          <a:p>
            <a:r>
              <a:rPr lang="zh-TW" altLang="en-US" sz="2800" dirty="0">
                <a:solidFill>
                  <a:srgbClr val="FF0000"/>
                </a:solidFill>
              </a:rPr>
              <a:t>「任勞任怨」的生活哲學</a:t>
            </a:r>
            <a:r>
              <a:rPr lang="en-US" altLang="zh-TW" sz="2800" dirty="0"/>
              <a:t>--</a:t>
            </a:r>
          </a:p>
          <a:p>
            <a:pPr lvl="1"/>
            <a:r>
              <a:rPr lang="zh-TW" altLang="en-US" sz="2400" dirty="0"/>
              <a:t>三位婦人重覆撿拾的動作，即使腰酸背痛，仍掃視麥田，尋找遺漏麥穗。</a:t>
            </a:r>
            <a:endParaRPr lang="en-US" altLang="zh-TW" sz="2400" dirty="0"/>
          </a:p>
          <a:p>
            <a:endParaRPr lang="en-US" altLang="zh-TW" sz="2800" b="1" dirty="0"/>
          </a:p>
          <a:p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163" y="1678989"/>
            <a:ext cx="1737837" cy="18789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67" y="4343401"/>
            <a:ext cx="3721235" cy="23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" y="447039"/>
            <a:ext cx="10058400" cy="797561"/>
          </a:xfrm>
        </p:spPr>
        <p:txBody>
          <a:bodyPr>
            <a:normAutofit/>
          </a:bodyPr>
          <a:lstStyle/>
          <a:p>
            <a:r>
              <a:rPr lang="zh-TW" altLang="en-US" b="1" dirty="0"/>
              <a:t>在「拾穗」畫中，三位婦人如何展現生命的尊嚴？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666" y="1722121"/>
            <a:ext cx="10058400" cy="4267200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樂於分享拾到的麥子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任勞任怨，不怨天、不由人。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斤斤計較，不放棄任何一粒麥子。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大大方方撿拾田裡的麥子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珍惜每一顆小麥的生命</a:t>
            </a:r>
            <a:endParaRPr lang="en-US" altLang="zh-TW" sz="2800" dirty="0"/>
          </a:p>
          <a:p>
            <a:pPr marL="0" indent="0">
              <a:buNone/>
            </a:pPr>
            <a:endParaRPr lang="en-US" altLang="zh-TW" sz="2800" dirty="0"/>
          </a:p>
          <a:p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81" y="2165070"/>
            <a:ext cx="579170" cy="5974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170" y="4027608"/>
            <a:ext cx="4533900" cy="22383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890" y="1722121"/>
            <a:ext cx="3247390" cy="18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" y="447039"/>
            <a:ext cx="10058400" cy="797561"/>
          </a:xfrm>
        </p:spPr>
        <p:txBody>
          <a:bodyPr>
            <a:normAutofit/>
          </a:bodyPr>
          <a:lstStyle/>
          <a:p>
            <a:r>
              <a:rPr lang="zh-TW" altLang="en-US" b="1" dirty="0"/>
              <a:t>「拾穗」這幅畫很美，美在什麼地方？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7081" y="1518921"/>
            <a:ext cx="10058400" cy="4267200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土地的寬廣厚重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艱難中的生活意志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慷慨分享物資的情操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滋潤人的心靈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以上皆是</a:t>
            </a:r>
            <a:endParaRPr lang="en-US" altLang="zh-TW" sz="2800" dirty="0"/>
          </a:p>
          <a:p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6" y="3882110"/>
            <a:ext cx="579170" cy="5974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45" y="2091138"/>
            <a:ext cx="2408421" cy="21894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47" y="1629417"/>
            <a:ext cx="2583498" cy="25647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645" y="4220292"/>
            <a:ext cx="3343275" cy="23476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834" y="4220292"/>
            <a:ext cx="3746811" cy="18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" y="447039"/>
            <a:ext cx="10711534" cy="1264530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美</a:t>
            </a:r>
            <a:r>
              <a:rPr lang="zh-TW" altLang="en-US" b="1" dirty="0" smtClean="0"/>
              <a:t>是一種抽象的概念</a:t>
            </a:r>
            <a:r>
              <a:rPr lang="zh-TW" altLang="en-US" b="1" dirty="0" smtClean="0"/>
              <a:t>，作者在本文中運用了什麼具體的概念</a:t>
            </a:r>
            <a:r>
              <a:rPr lang="zh-TW" altLang="en-US" b="1" dirty="0"/>
              <a:t>來說明「拾穗</a:t>
            </a:r>
            <a:r>
              <a:rPr lang="zh-TW" altLang="en-US" b="1" dirty="0" smtClean="0"/>
              <a:t>」的美</a:t>
            </a:r>
            <a:r>
              <a:rPr lang="zh-TW" altLang="en-US" b="1" dirty="0" smtClean="0"/>
              <a:t>？</a:t>
            </a:r>
            <a:endParaRPr lang="zh-TW" altLang="en-US" b="1" dirty="0"/>
          </a:p>
        </p:txBody>
      </p:sp>
      <p:pic>
        <p:nvPicPr>
          <p:cNvPr id="1026" name="Picture 2" descr="「土地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0" y="2450642"/>
            <a:ext cx="2974487" cy="3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艱苦人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9" y="2450642"/>
            <a:ext cx="4306032" cy="43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慷慨的分享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97" y="2614247"/>
            <a:ext cx="4431323" cy="33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哪一項不是文章中提到</a:t>
            </a:r>
            <a:r>
              <a:rPr lang="zh-TW" altLang="en-US" b="1" dirty="0" smtClean="0"/>
              <a:t>的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b="1" dirty="0" smtClean="0"/>
              <a:t>恆久</a:t>
            </a:r>
            <a:r>
              <a:rPr lang="zh-TW" altLang="en-US" b="1" dirty="0"/>
              <a:t>的</a:t>
            </a:r>
            <a:r>
              <a:rPr lang="zh-TW" altLang="en-US" b="1" dirty="0" smtClean="0"/>
              <a:t>美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b="1" dirty="0" smtClean="0"/>
              <a:t>？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地主分享田裡的麥穗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拾穗婦人的任勞任怨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三個婦人之間的友誼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人與土地的親密關係</a:t>
            </a:r>
            <a:endParaRPr lang="en-US" altLang="zh-TW" sz="28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95" y="3008350"/>
            <a:ext cx="579170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" y="447039"/>
            <a:ext cx="10058400" cy="797561"/>
          </a:xfrm>
        </p:spPr>
        <p:txBody>
          <a:bodyPr>
            <a:normAutofit/>
          </a:bodyPr>
          <a:lstStyle/>
          <a:p>
            <a:r>
              <a:rPr lang="zh-TW" altLang="en-US" b="1" dirty="0"/>
              <a:t>作者想透過「拾穗」這幅畫告訴我們什麼道理？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2895600" y="1676400"/>
            <a:ext cx="6969760" cy="949959"/>
          </a:xfrm>
        </p:spPr>
        <p:txBody>
          <a:bodyPr>
            <a:noAutofit/>
          </a:bodyPr>
          <a:lstStyle/>
          <a:p>
            <a:r>
              <a:rPr lang="zh-TW" altLang="en-US" sz="4400" dirty="0"/>
              <a:t>分享是持久不變的美德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281" y="3405217"/>
            <a:ext cx="4252119" cy="28914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401" y="3027519"/>
            <a:ext cx="3713639" cy="37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120" y="457518"/>
            <a:ext cx="10058400" cy="1188720"/>
          </a:xfrm>
        </p:spPr>
        <p:txBody>
          <a:bodyPr/>
          <a:lstStyle/>
          <a:p>
            <a:r>
              <a:rPr lang="zh-TW" altLang="en-US" b="1" dirty="0"/>
              <a:t>麥香，原來離我們這麼近</a:t>
            </a:r>
            <a:r>
              <a:rPr lang="en-US" altLang="zh-TW" b="1" dirty="0"/>
              <a:t>~~~</a:t>
            </a:r>
            <a:endParaRPr lang="zh-TW" altLang="en-US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9759" y="2037398"/>
            <a:ext cx="6259832" cy="420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208520" y="2037398"/>
            <a:ext cx="4800600" cy="4271963"/>
          </a:xfrm>
        </p:spPr>
        <p:txBody>
          <a:bodyPr/>
          <a:lstStyle/>
          <a:p>
            <a:r>
              <a:rPr lang="en-US" altLang="zh-TW" sz="2800" dirty="0"/>
              <a:t>3</a:t>
            </a:r>
            <a:r>
              <a:rPr lang="zh-TW" altLang="en-US" sz="2800" dirty="0"/>
              <a:t>月正是小麥成熟期，由於臺灣九成以上麥田分佈在大雅區，為了讓民眾親近麥田，對小麥有進一步的認識，大雅區農會於每年</a:t>
            </a:r>
            <a:r>
              <a:rPr lang="en-US" altLang="zh-TW" sz="2800" dirty="0"/>
              <a:t>3</a:t>
            </a:r>
            <a:r>
              <a:rPr lang="zh-TW" altLang="en-US" sz="2800" dirty="0"/>
              <a:t>月都會舉辦小麥文化節系列活動。</a:t>
            </a:r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6602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563721" y="244158"/>
            <a:ext cx="6527959" cy="1188720"/>
          </a:xfrm>
        </p:spPr>
        <p:txBody>
          <a:bodyPr/>
          <a:lstStyle/>
          <a:p>
            <a:r>
              <a:rPr lang="zh-TW" altLang="en-US" b="1" dirty="0"/>
              <a:t>麥香，原來離我們這麼近</a:t>
            </a:r>
            <a:r>
              <a:rPr lang="en-US" altLang="zh-TW" b="1" dirty="0"/>
              <a:t>~~~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1666558"/>
            <a:ext cx="4419600" cy="3931762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04560" y="1666558"/>
            <a:ext cx="6005762" cy="357600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179657" y="566569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桃園平鎮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7991778" y="534236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彰化二林</a:t>
            </a:r>
          </a:p>
        </p:txBody>
      </p:sp>
    </p:spTree>
    <p:extLst>
      <p:ext uri="{BB962C8B-B14F-4D97-AF65-F5344CB8AC3E}">
        <p14:creationId xmlns:p14="http://schemas.microsoft.com/office/powerpoint/2010/main" val="21836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89120" y="152400"/>
            <a:ext cx="5648960" cy="701358"/>
          </a:xfrm>
        </p:spPr>
        <p:txBody>
          <a:bodyPr>
            <a:noAutofit/>
          </a:bodyPr>
          <a:lstStyle/>
          <a:p>
            <a:r>
              <a:rPr lang="zh-TW" altLang="zh-TW" b="1" dirty="0"/>
              <a:t>蔣勳</a:t>
            </a:r>
            <a:r>
              <a:rPr lang="zh-TW" altLang="en-US" b="1" dirty="0"/>
              <a:t>（</a:t>
            </a:r>
            <a:r>
              <a:rPr lang="en-US" altLang="zh-TW" b="1" dirty="0"/>
              <a:t>1947</a:t>
            </a:r>
            <a:r>
              <a:rPr lang="zh-TW" altLang="en-US" b="1" dirty="0"/>
              <a:t>年</a:t>
            </a:r>
            <a:r>
              <a:rPr lang="en-US" altLang="zh-TW" b="1" dirty="0"/>
              <a:t>1</a:t>
            </a:r>
            <a:r>
              <a:rPr lang="zh-TW" altLang="en-US" b="1" dirty="0"/>
              <a:t>月</a:t>
            </a:r>
            <a:r>
              <a:rPr lang="en-US" altLang="zh-TW" b="1" dirty="0"/>
              <a:t>8</a:t>
            </a:r>
            <a:r>
              <a:rPr lang="zh-TW" altLang="en-US" b="1" dirty="0"/>
              <a:t>日－）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6560" y="935356"/>
            <a:ext cx="7426960" cy="571944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生於</a:t>
            </a:r>
            <a:r>
              <a:rPr lang="zh-TW" altLang="en-US" sz="2800" u="sng" dirty="0"/>
              <a:t>西安</a:t>
            </a:r>
            <a:r>
              <a:rPr lang="zh-TW" altLang="en-US" sz="2800" dirty="0"/>
              <a:t>，自小成長於</a:t>
            </a:r>
            <a:r>
              <a:rPr lang="zh-TW" altLang="en-US" sz="2800" u="sng" dirty="0"/>
              <a:t>臺北大龍峒</a:t>
            </a:r>
            <a:r>
              <a:rPr lang="zh-TW" altLang="en-US" sz="2800" dirty="0"/>
              <a:t>的畫家、詩人與作家。</a:t>
            </a:r>
            <a:endParaRPr lang="en-US" altLang="zh-TW" sz="2800" dirty="0"/>
          </a:p>
          <a:p>
            <a:r>
              <a:rPr lang="zh-TW" altLang="en-US" sz="2800" dirty="0"/>
              <a:t>畢業於</a:t>
            </a:r>
            <a:r>
              <a:rPr lang="zh-TW" altLang="en-US" sz="2800" u="sng" dirty="0"/>
              <a:t>中國文化大學</a:t>
            </a:r>
            <a:r>
              <a:rPr lang="zh-TW" altLang="en-US" sz="2800" dirty="0"/>
              <a:t>史學系和藝術研究所。</a:t>
            </a:r>
            <a:endParaRPr lang="en-US" altLang="zh-TW" sz="2800" dirty="0"/>
          </a:p>
          <a:p>
            <a:r>
              <a:rPr lang="zh-TW" altLang="en-US" sz="2800" dirty="0"/>
              <a:t>於</a:t>
            </a:r>
            <a:r>
              <a:rPr lang="en-US" altLang="zh-TW" sz="2800" dirty="0"/>
              <a:t>1972</a:t>
            </a:r>
            <a:r>
              <a:rPr lang="zh-TW" altLang="en-US" sz="2800" dirty="0"/>
              <a:t>年到</a:t>
            </a:r>
            <a:r>
              <a:rPr lang="zh-TW" altLang="en-US" sz="2800" u="sng" dirty="0"/>
              <a:t>法國</a:t>
            </a:r>
            <a:r>
              <a:rPr lang="zh-TW" altLang="en-US" sz="2800" dirty="0"/>
              <a:t>留學，</a:t>
            </a:r>
            <a:r>
              <a:rPr lang="en-US" altLang="zh-TW" sz="2800" dirty="0"/>
              <a:t>1976</a:t>
            </a:r>
            <a:r>
              <a:rPr lang="zh-TW" altLang="en-US" sz="2800" dirty="0"/>
              <a:t>年返臺。</a:t>
            </a:r>
            <a:endParaRPr lang="en-US" altLang="zh-TW" sz="2800" dirty="0"/>
          </a:p>
          <a:p>
            <a:r>
              <a:rPr lang="zh-TW" altLang="en-US" sz="2800" dirty="0"/>
              <a:t>在繪畫創作之餘，也在文學界勤勞耕耘，曾得過全臺灣小說比賽第一名。出版過多本詩集、並曾擔任美術刊物主編。</a:t>
            </a:r>
            <a:endParaRPr lang="en-US" altLang="zh-TW" sz="2800" dirty="0"/>
          </a:p>
          <a:p>
            <a:r>
              <a:rPr lang="zh-TW" altLang="en-US" sz="2800" dirty="0"/>
              <a:t>曾經做過廣播節目受到好評，獲得了</a:t>
            </a:r>
            <a:r>
              <a:rPr lang="en-US" altLang="zh-TW" sz="2800" dirty="0"/>
              <a:t>1988</a:t>
            </a:r>
            <a:r>
              <a:rPr lang="zh-TW" altLang="en-US" sz="2800" dirty="0"/>
              <a:t>年金鐘獎。</a:t>
            </a:r>
            <a:endParaRPr lang="en-US" altLang="zh-TW" sz="2800" dirty="0"/>
          </a:p>
          <a:p>
            <a:r>
              <a:rPr lang="zh-TW" altLang="en-US" sz="2800" dirty="0"/>
              <a:t>以花卉、水景繪畫受臺灣人歡迎、以美感的教學和省思受到學子喜愛。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43" y="340519"/>
            <a:ext cx="2603831" cy="322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3" y="3856919"/>
            <a:ext cx="3207068" cy="265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5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orient="vert" idx="4294967295"/>
          </p:nvPr>
        </p:nvSpPr>
        <p:spPr>
          <a:xfrm>
            <a:off x="9264352" y="609601"/>
            <a:ext cx="1008186" cy="5516563"/>
          </a:xfrm>
          <a:noFill/>
        </p:spPr>
        <p:txBody>
          <a:bodyPr vert="eaVert"/>
          <a:lstStyle/>
          <a:p>
            <a:pPr eaLnBrk="1" hangingPunct="1"/>
            <a:r>
              <a:rPr lang="zh-TW" altLang="en-US" sz="5400" dirty="0">
                <a:solidFill>
                  <a:srgbClr val="0000FF"/>
                </a:solidFill>
              </a:rPr>
              <a:t>發現</a:t>
            </a:r>
            <a:r>
              <a:rPr lang="zh-TW" altLang="en-US" sz="5400" dirty="0">
                <a:solidFill>
                  <a:srgbClr val="FF0000"/>
                </a:solidFill>
              </a:rPr>
              <a:t>課文的架構</a:t>
            </a:r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3247292" y="548680"/>
            <a:ext cx="249033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（二）這一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課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恆久的美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主要</a:t>
            </a:r>
            <a:r>
              <a:rPr lang="zh-TW" altLang="en-US" sz="4400" b="1" dirty="0">
                <a:solidFill>
                  <a:srgbClr val="0000FF"/>
                </a:solidFill>
              </a:rPr>
              <a:t>在說明或介紹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什麼</a:t>
            </a:r>
            <a:r>
              <a:rPr lang="zh-TW" altLang="en-US" sz="44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r>
              <a:rPr lang="zh-TW" altLang="en-US" sz="4400" b="1" dirty="0" smtClean="0">
                <a:solidFill>
                  <a:srgbClr val="0000FF"/>
                </a:solidFill>
                <a:latin typeface="新細明體" pitchFamily="18" charset="-120"/>
              </a:rPr>
              <a:t>   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6312024" y="404664"/>
            <a:ext cx="18002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（一）這一課是什麼</a:t>
            </a:r>
            <a:r>
              <a:rPr lang="zh-TW" altLang="en-US" sz="4400" b="1" dirty="0">
                <a:solidFill>
                  <a:srgbClr val="FF0000"/>
                </a:solidFill>
              </a:rPr>
              <a:t>文體</a:t>
            </a:r>
            <a:r>
              <a:rPr lang="zh-TW" altLang="en-US" sz="4400" b="1" dirty="0">
                <a:solidFill>
                  <a:srgbClr val="0000FF"/>
                </a:solidFill>
              </a:rPr>
              <a:t>的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文章</a:t>
            </a:r>
            <a:r>
              <a:rPr lang="zh-TW" altLang="en-US" sz="44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autoUpdateAnimBg="0"/>
      <p:bldP spid="619524" grpId="0" build="p"/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orient="vert" idx="4294967295"/>
          </p:nvPr>
        </p:nvSpPr>
        <p:spPr>
          <a:xfrm>
            <a:off x="10579466" y="598958"/>
            <a:ext cx="792162" cy="5516563"/>
          </a:xfrm>
          <a:noFill/>
        </p:spPr>
        <p:txBody>
          <a:bodyPr vert="eaVert">
            <a:normAutofit fontScale="90000"/>
          </a:bodyPr>
          <a:lstStyle/>
          <a:p>
            <a:pPr eaLnBrk="1" hangingPunct="1"/>
            <a:r>
              <a:rPr lang="zh-TW" altLang="en-US" dirty="0">
                <a:solidFill>
                  <a:srgbClr val="0000FF"/>
                </a:solidFill>
              </a:rPr>
              <a:t>發現</a:t>
            </a:r>
            <a:r>
              <a:rPr lang="zh-TW" altLang="en-US" dirty="0">
                <a:solidFill>
                  <a:srgbClr val="FF0000"/>
                </a:solidFill>
              </a:rPr>
              <a:t>課文的結構</a:t>
            </a:r>
            <a:r>
              <a:rPr lang="zh-TW" altLang="en-US" dirty="0">
                <a:solidFill>
                  <a:srgbClr val="0000FF"/>
                </a:solidFill>
              </a:rPr>
              <a:t>與</a:t>
            </a:r>
            <a:r>
              <a:rPr lang="zh-TW" altLang="en-US" dirty="0">
                <a:solidFill>
                  <a:srgbClr val="FF0000"/>
                </a:solidFill>
              </a:rPr>
              <a:t>摘要大意</a:t>
            </a:r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7104112" y="579438"/>
            <a:ext cx="10081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一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、引發拾穗的主題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   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976320" y="836712"/>
            <a:ext cx="8636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    </a:t>
            </a:r>
            <a:r>
              <a:rPr lang="zh-TW" altLang="en-US" sz="4400" b="1" dirty="0">
                <a:solidFill>
                  <a:srgbClr val="0000FF"/>
                </a:solidFill>
              </a:rPr>
              <a:t>記敘文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223792" y="621184"/>
            <a:ext cx="2376264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latin typeface="新細明體" pitchFamily="18" charset="-120"/>
              </a:rPr>
              <a:t>以描寫嘉南平原的稻田與古老的西方故事進入主題</a:t>
            </a:r>
            <a:r>
              <a:rPr lang="zh-TW" altLang="en-US" sz="4400" dirty="0">
                <a:solidFill>
                  <a:srgbClr val="FF0000"/>
                </a:solidFill>
                <a:latin typeface="新細明體"/>
                <a:ea typeface="新細明體"/>
              </a:rPr>
              <a:t>。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autoUpdateAnimBg="0"/>
      <p:bldP spid="619524" grpId="0" build="p"/>
      <p:bldP spid="6" grpId="0" build="p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542366" y="764704"/>
            <a:ext cx="108012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b="1" dirty="0">
                <a:solidFill>
                  <a:srgbClr val="0000FF"/>
                </a:solidFill>
              </a:rPr>
              <a:t>二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、介紹拾穗畫作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43872" y="764705"/>
            <a:ext cx="295232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u="sng" dirty="0">
                <a:solidFill>
                  <a:srgbClr val="FF0000"/>
                </a:solidFill>
                <a:latin typeface="+mn-ea"/>
              </a:rPr>
              <a:t>米勒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的童年曾在田裡勞動，移居農村後，開始刻畫農民樸實的生活。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040216" y="857817"/>
            <a:ext cx="108012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en-US" altLang="zh-TW" sz="4400" b="1" dirty="0">
                <a:solidFill>
                  <a:srgbClr val="0000FF"/>
                </a:solidFill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</a:rPr>
              <a:t>一</a:t>
            </a:r>
            <a:r>
              <a:rPr lang="en-US" altLang="zh-TW" sz="4400" b="1" dirty="0">
                <a:solidFill>
                  <a:srgbClr val="0000FF"/>
                </a:solidFill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</a:rPr>
              <a:t>畫家的背景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497144" y="776428"/>
            <a:ext cx="936104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 </a:t>
            </a:r>
            <a:r>
              <a:rPr lang="en-US" altLang="zh-TW" sz="4400" b="1" dirty="0">
                <a:solidFill>
                  <a:srgbClr val="0000FF"/>
                </a:solidFill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</a:rPr>
              <a:t>二</a:t>
            </a:r>
            <a:r>
              <a:rPr lang="en-US" altLang="zh-TW" sz="4400" b="1" dirty="0">
                <a:solidFill>
                  <a:srgbClr val="0000FF"/>
                </a:solidFill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</a:rPr>
              <a:t>畫作的特色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31904" y="908721"/>
            <a:ext cx="367240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地平線遠方的人們忙著運走收割的麥草，三名綁著藍、紅、黃頭巾的婦人彎腰在地上撿拾麥穗。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09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192344" y="764705"/>
            <a:ext cx="936104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 </a:t>
            </a:r>
            <a:r>
              <a:rPr lang="en-US" altLang="zh-TW" sz="4400" b="1" dirty="0">
                <a:solidFill>
                  <a:srgbClr val="0000FF"/>
                </a:solidFill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</a:rPr>
              <a:t>三</a:t>
            </a:r>
            <a:r>
              <a:rPr lang="en-US" altLang="zh-TW" sz="4400" b="1" dirty="0">
                <a:solidFill>
                  <a:srgbClr val="0000FF"/>
                </a:solidFill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</a:rPr>
              <a:t>創作的理念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951984" y="620689"/>
            <a:ext cx="252028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用樸素的筆法，畫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出農民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「分享」與「任勞任怨」的生活哲學。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50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184232" y="771423"/>
            <a:ext cx="936104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 </a:t>
            </a:r>
            <a:r>
              <a:rPr lang="zh-TW" altLang="en-US" sz="4400" b="1" dirty="0">
                <a:solidFill>
                  <a:srgbClr val="0000FF"/>
                </a:solidFill>
              </a:rPr>
              <a:t>三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、對拾穗的評價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55840" y="892352"/>
            <a:ext cx="2376264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拾穗很美，滋潤人們的心靈，讓美的感動恆久持續。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31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71122" y="526231"/>
            <a:ext cx="2376637" cy="561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（</a:t>
            </a:r>
            <a:r>
              <a:rPr lang="zh-TW" altLang="en-US" sz="4400" b="1" dirty="0">
                <a:solidFill>
                  <a:srgbClr val="0000FF"/>
                </a:solidFill>
              </a:rPr>
              <a:t>一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）文章開頭使用</a:t>
            </a:r>
            <a:r>
              <a:rPr lang="zh-TW" altLang="en-US" sz="4400" b="1" dirty="0">
                <a:solidFill>
                  <a:srgbClr val="FF0000"/>
                </a:solidFill>
                <a:latin typeface="新細明體" pitchFamily="18" charset="-120"/>
              </a:rPr>
              <a:t>引發話題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方式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，引出想要敘述的主題。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659363" y="526231"/>
            <a:ext cx="792163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anchor="ctr"/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</a:rPr>
              <a:t>課文賞析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31326" y="558100"/>
            <a:ext cx="172819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（二）</a:t>
            </a:r>
            <a:r>
              <a:rPr lang="zh-TW" altLang="en-US" sz="4400" b="1" dirty="0">
                <a:solidFill>
                  <a:srgbClr val="FF0000"/>
                </a:solidFill>
                <a:latin typeface="新細明體" pitchFamily="18" charset="-120"/>
              </a:rPr>
              <a:t>略寫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與</a:t>
            </a:r>
            <a:r>
              <a:rPr lang="zh-TW" altLang="en-US" sz="4400" b="1" dirty="0">
                <a:solidFill>
                  <a:srgbClr val="FF0000"/>
                </a:solidFill>
                <a:latin typeface="新細明體" pitchFamily="18" charset="-120"/>
              </a:rPr>
              <a:t>詳寫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的寫作方法示範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4400" b="1" u="sng" dirty="0">
              <a:solidFill>
                <a:srgbClr val="0000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75720" y="620688"/>
            <a:ext cx="1512169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（三）分享畫作背後的故事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4400" b="1" u="sng" dirty="0">
              <a:solidFill>
                <a:srgbClr val="0000FF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00554" y="456566"/>
            <a:ext cx="96818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/>
          <a:lstStyle/>
          <a:p>
            <a:pPr marL="342900" indent="-342900">
              <a:spcBef>
                <a:spcPct val="20000"/>
              </a:spcBef>
              <a:buClr>
                <a:srgbClr val="996633"/>
              </a:buClr>
              <a:buSzPct val="70000"/>
            </a:pP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（四）分享對</a:t>
            </a:r>
            <a:r>
              <a:rPr lang="zh-TW" altLang="en-US" sz="4400" b="1" dirty="0">
                <a:solidFill>
                  <a:srgbClr val="FF0000"/>
                </a:solidFill>
                <a:latin typeface="新細明體" pitchFamily="18" charset="-120"/>
              </a:rPr>
              <a:t>美</a:t>
            </a:r>
            <a:r>
              <a:rPr lang="zh-TW" altLang="en-US" sz="4400" b="1" dirty="0">
                <a:solidFill>
                  <a:srgbClr val="0000FF"/>
                </a:solidFill>
                <a:latin typeface="新細明體" pitchFamily="18" charset="-120"/>
              </a:rPr>
              <a:t>的看法</a:t>
            </a:r>
            <a:r>
              <a:rPr lang="zh-TW" altLang="en-US" sz="4400" b="1" dirty="0">
                <a:solidFill>
                  <a:srgbClr val="0000FF"/>
                </a:solidFill>
                <a:latin typeface="新細明體"/>
                <a:ea typeface="新細明體"/>
              </a:rPr>
              <a:t>。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utoUpdateAnimBg="0"/>
      <p:bldP spid="9" grpId="0" build="p"/>
      <p:bldP spid="10" grpId="0" build="p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236443"/>
            <a:ext cx="3057898" cy="305789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307" y="251835"/>
            <a:ext cx="2273414" cy="30685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047" y="3756401"/>
            <a:ext cx="2182382" cy="30685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77" y="3657086"/>
            <a:ext cx="5754273" cy="277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897" y="894597"/>
            <a:ext cx="3105785" cy="23184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06" y="3756401"/>
            <a:ext cx="2803896" cy="20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355600"/>
            <a:ext cx="4775200" cy="701358"/>
          </a:xfrm>
        </p:spPr>
        <p:txBody>
          <a:bodyPr/>
          <a:lstStyle/>
          <a:p>
            <a:r>
              <a:rPr lang="zh-TW" altLang="fr-FR" b="1" u="sng" dirty="0"/>
              <a:t>米勒</a:t>
            </a:r>
            <a:r>
              <a:rPr lang="fr-FR" altLang="zh-TW" b="1" dirty="0"/>
              <a:t>﹝1814 ~ 1875﹞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8480" y="1193800"/>
            <a:ext cx="7213600" cy="5085079"/>
          </a:xfrm>
        </p:spPr>
        <p:txBody>
          <a:bodyPr>
            <a:noAutofit/>
          </a:bodyPr>
          <a:lstStyle/>
          <a:p>
            <a:r>
              <a:rPr lang="zh-TW" altLang="en-US" sz="2800" u="sng" dirty="0"/>
              <a:t>法國</a:t>
            </a:r>
            <a:r>
              <a:rPr lang="zh-TW" altLang="en-US" sz="2800" dirty="0"/>
              <a:t>寫實主義田園畫家，作品刻劃出他當時那個時代一般平民的人心和思想，表現了近代思想，是位高貴而不朽的人性畫家。</a:t>
            </a:r>
            <a:endParaRPr lang="en-US" altLang="zh-TW" sz="2800" dirty="0"/>
          </a:p>
          <a:p>
            <a:r>
              <a:rPr lang="zh-TW" altLang="en-US" sz="2800" dirty="0"/>
              <a:t>出身農民，一生描繪農夫的田園生活，筆觸親切而感人。</a:t>
            </a:r>
            <a:endParaRPr lang="en-US" altLang="zh-TW" sz="2800" dirty="0"/>
          </a:p>
          <a:p>
            <a:r>
              <a:rPr lang="zh-TW" altLang="en-US" sz="2800" dirty="0"/>
              <a:t>一生留下作品不多，他從 </a:t>
            </a:r>
            <a:r>
              <a:rPr lang="en-US" altLang="zh-TW" sz="2800" dirty="0"/>
              <a:t>1840 </a:t>
            </a:r>
            <a:r>
              <a:rPr lang="zh-TW" altLang="en-US" sz="2800" dirty="0"/>
              <a:t>年至逝世的三十多年間，所作的油畫約僅八十幅，而且多數是小幅。</a:t>
            </a:r>
            <a:endParaRPr lang="en-US" altLang="zh-TW" sz="2800" dirty="0"/>
          </a:p>
          <a:p>
            <a:r>
              <a:rPr lang="zh-TW" altLang="en-US" sz="2800" dirty="0"/>
              <a:t>他重於思考。每作一畫經常重複思考，這可從他留下的許多素描草稿看出。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850" y="1056958"/>
            <a:ext cx="3360510" cy="459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91" y="3610611"/>
            <a:ext cx="3525520" cy="2933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330" y="548953"/>
            <a:ext cx="3749040" cy="2601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760" y="3610611"/>
            <a:ext cx="2442210" cy="3111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4000"/>
            <a:ext cx="3812223" cy="2950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文字方塊 9"/>
          <p:cNvSpPr txBox="1"/>
          <p:nvPr/>
        </p:nvSpPr>
        <p:spPr>
          <a:xfrm>
            <a:off x="10231120" y="1646238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春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9565640" y="4519967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晚禱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49471" y="4843133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播種者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3400" y="1203839"/>
            <a:ext cx="6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拾</a:t>
            </a:r>
            <a:endParaRPr lang="en-US" altLang="zh-TW" sz="3600" b="1" dirty="0"/>
          </a:p>
          <a:p>
            <a:r>
              <a:rPr lang="zh-TW" altLang="en-US" sz="3600" b="1" dirty="0"/>
              <a:t>穗</a:t>
            </a:r>
          </a:p>
        </p:txBody>
      </p:sp>
    </p:spTree>
    <p:extLst>
      <p:ext uri="{BB962C8B-B14F-4D97-AF65-F5344CB8AC3E}">
        <p14:creationId xmlns:p14="http://schemas.microsoft.com/office/powerpoint/2010/main" val="24810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538480"/>
            <a:ext cx="10058400" cy="721678"/>
          </a:xfrm>
        </p:spPr>
        <p:txBody>
          <a:bodyPr>
            <a:normAutofit/>
          </a:bodyPr>
          <a:lstStyle/>
          <a:p>
            <a:r>
              <a:rPr lang="zh-TW" altLang="en-US" b="1" dirty="0"/>
              <a:t>第一段的敘述中</a:t>
            </a:r>
            <a:r>
              <a:rPr lang="zh-TW" altLang="en-US" b="1" dirty="0" smtClean="0"/>
              <a:t>，哪些</a:t>
            </a:r>
            <a:r>
              <a:rPr lang="zh-TW" altLang="en-US" b="1" dirty="0"/>
              <a:t>詞語與「拾穗」畫作有關？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行經嘉南平原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飽滿的稻穗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豐收的喜悅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以上皆是</a:t>
            </a:r>
          </a:p>
        </p:txBody>
      </p:sp>
      <p:pic>
        <p:nvPicPr>
          <p:cNvPr id="4" name="Picture 9" descr="「check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" y="2355534"/>
            <a:ext cx="57943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「check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54021"/>
            <a:ext cx="57943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5920" y="0"/>
            <a:ext cx="5445760" cy="1188720"/>
          </a:xfrm>
        </p:spPr>
        <p:txBody>
          <a:bodyPr/>
          <a:lstStyle/>
          <a:p>
            <a:r>
              <a:rPr lang="zh-TW" altLang="en-US" b="1" u="sng" dirty="0"/>
              <a:t>米勒</a:t>
            </a:r>
            <a:r>
              <a:rPr lang="zh-TW" altLang="en-US" b="1" dirty="0"/>
              <a:t>創作拾穗的來源是：</a:t>
            </a:r>
            <a:endParaRPr lang="zh-TW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0560" y="1403070"/>
            <a:ext cx="7312759" cy="4946929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u="sng" dirty="0"/>
              <a:t>米勒</a:t>
            </a:r>
            <a:r>
              <a:rPr lang="zh-TW" altLang="en-US" sz="2800" dirty="0"/>
              <a:t>生長在鄉下，童年時曾幫父親在田間勞動。</a:t>
            </a:r>
            <a:endParaRPr 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搭馬車回鄉下，看見麥田裡一串串飽滿的麥穗。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看見鄰居婦人</a:t>
            </a:r>
            <a:r>
              <a:rPr lang="zh-TW" altLang="en-US" sz="2800" u="sng" dirty="0"/>
              <a:t>路得</a:t>
            </a:r>
            <a:r>
              <a:rPr lang="zh-TW" altLang="en-US" sz="2800" dirty="0"/>
              <a:t>在大麥田撿拾麥穗</a:t>
            </a:r>
            <a:endParaRPr 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大地主同意婦女</a:t>
            </a:r>
            <a:r>
              <a:rPr lang="zh-TW" altLang="en-US" sz="2800" u="sng" dirty="0"/>
              <a:t>路得</a:t>
            </a:r>
            <a:r>
              <a:rPr lang="zh-TW" altLang="en-US" sz="2800" dirty="0"/>
              <a:t>撿拾大麥的故事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喝了麥香紅茶，一時興起。</a:t>
            </a:r>
            <a:endParaRPr lang="en-US" altLang="zh-TW" sz="2800" dirty="0"/>
          </a:p>
          <a:p>
            <a:r>
              <a:rPr lang="en-US" altLang="zh-TW" sz="2800" dirty="0"/>
              <a:t>6.</a:t>
            </a:r>
            <a:r>
              <a:rPr lang="zh-TW" altLang="en-US" sz="2800" dirty="0"/>
              <a:t>移居農村，憶起童年時鄰居婦人</a:t>
            </a:r>
            <a:r>
              <a:rPr lang="zh-TW" altLang="en-US" sz="2800" u="sng" dirty="0"/>
              <a:t>路得</a:t>
            </a:r>
            <a:r>
              <a:rPr lang="zh-TW" altLang="en-US" sz="2800" dirty="0"/>
              <a:t>在大麥田撿拾麥穗的故事。</a:t>
            </a:r>
            <a:endParaRPr 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908501"/>
            <a:ext cx="579170" cy="5974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14" y="186858"/>
            <a:ext cx="3357245" cy="232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360" y="4857900"/>
            <a:ext cx="2666799" cy="200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200" y="2759114"/>
            <a:ext cx="3068320" cy="204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519" y="406718"/>
            <a:ext cx="10058400" cy="1188720"/>
          </a:xfrm>
        </p:spPr>
        <p:txBody>
          <a:bodyPr/>
          <a:lstStyle/>
          <a:p>
            <a:r>
              <a:rPr lang="zh-TW" altLang="en-US" b="1" u="sng" dirty="0"/>
              <a:t>米勒</a:t>
            </a:r>
            <a:r>
              <a:rPr lang="zh-TW" altLang="en-US" b="1" dirty="0"/>
              <a:t>創作「拾穗」，主要是從古老的故事體會到什麼？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997076"/>
            <a:ext cx="6299200" cy="4267200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樂於分享的重要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糧食的珍貴與喝水的重要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你不要的，可能恰好是別人需要的。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撿麥穗前徵求主人同意是基本禮貌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喝水有益身體健康，渴了要喝水。</a:t>
            </a:r>
            <a:endParaRPr lang="en-US" altLang="zh-TW" sz="2800" dirty="0"/>
          </a:p>
          <a:p>
            <a:r>
              <a:rPr lang="en-US" altLang="zh-TW" sz="2800" dirty="0"/>
              <a:t>6.</a:t>
            </a:r>
            <a:r>
              <a:rPr lang="zh-TW" altLang="en-US" sz="2800" dirty="0"/>
              <a:t>以上皆是</a:t>
            </a:r>
          </a:p>
        </p:txBody>
      </p:sp>
      <p:pic>
        <p:nvPicPr>
          <p:cNvPr id="4" name="Picture 9" descr="「check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1974057"/>
            <a:ext cx="57943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1354366"/>
            <a:ext cx="3091180" cy="2070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3902521"/>
            <a:ext cx="3246755" cy="260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80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920" y="345439"/>
            <a:ext cx="10495280" cy="1730730"/>
          </a:xfrm>
        </p:spPr>
        <p:txBody>
          <a:bodyPr>
            <a:noAutofit/>
          </a:bodyPr>
          <a:lstStyle/>
          <a:p>
            <a:r>
              <a:rPr lang="zh-TW" altLang="en-US" b="1" dirty="0"/>
              <a:t>大地主對</a:t>
            </a:r>
            <a:r>
              <a:rPr lang="zh-TW" altLang="en-US" b="1" u="sng" dirty="0"/>
              <a:t>路得</a:t>
            </a:r>
            <a:r>
              <a:rPr lang="zh-TW" altLang="en-US" b="1" dirty="0"/>
              <a:t>說：「我的僕人在哪塊田收割，你就跟在他們後面拾穗；要是你口渴了，那麼他們會給你水喝。」這句話展現的是哪一種美？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320" y="2184399"/>
            <a:ext cx="10058400" cy="4028441"/>
          </a:xfrm>
        </p:spPr>
        <p:txBody>
          <a:bodyPr/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惜物愛物，珍惜水資源。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慷慨分享生活物資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眾生平等，喝水是自然本能。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艱難生活中頑強的生活意志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順從身體的渴望</a:t>
            </a:r>
            <a:endParaRPr lang="en-US" altLang="zh-TW" sz="2800" dirty="0"/>
          </a:p>
          <a:p>
            <a:r>
              <a:rPr lang="en-US" altLang="zh-TW" sz="2800" dirty="0"/>
              <a:t>6.</a:t>
            </a:r>
            <a:r>
              <a:rPr lang="zh-TW" altLang="en-US" sz="2800" dirty="0"/>
              <a:t>口渴時忍耐是一種美德</a:t>
            </a:r>
            <a:endParaRPr lang="en-US" altLang="zh-TW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9" descr="「check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" y="2695258"/>
            <a:ext cx="57943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0" y="2251981"/>
            <a:ext cx="2992120" cy="22708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719" y="4740983"/>
            <a:ext cx="4001846" cy="18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櫻花簡報 (寬螢幕)</Template>
  <TotalTime>0</TotalTime>
  <Words>1336</Words>
  <Application>Microsoft Office PowerPoint</Application>
  <PresentationFormat>寬螢幕</PresentationFormat>
  <Paragraphs>132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Microsoft JhengHei UI</vt:lpstr>
      <vt:lpstr>微軟正黑體</vt:lpstr>
      <vt:lpstr>新細明體</vt:lpstr>
      <vt:lpstr>Arial</vt:lpstr>
      <vt:lpstr>Cambria</vt:lpstr>
      <vt:lpstr>Cherry Blossom 16x9</vt:lpstr>
      <vt:lpstr>五、恆久的美</vt:lpstr>
      <vt:lpstr>蔣勳（1947年1月8日－）</vt:lpstr>
      <vt:lpstr>PowerPoint 簡報</vt:lpstr>
      <vt:lpstr>米勒﹝1814 ~ 1875﹞</vt:lpstr>
      <vt:lpstr>PowerPoint 簡報</vt:lpstr>
      <vt:lpstr>第一段的敘述中，哪些詞語與「拾穗」畫作有關？</vt:lpstr>
      <vt:lpstr>米勒創作拾穗的來源是：</vt:lpstr>
      <vt:lpstr>米勒創作「拾穗」，主要是從古老的故事體會到什麼？</vt:lpstr>
      <vt:lpstr>大地主對路得說：「我的僕人在哪塊田收割，你就跟在他們後面拾穗；要是你口渴了，那麼他們會給你水喝。」這句話展現的是哪一種美？</vt:lpstr>
      <vt:lpstr>在本文中，作者如何介紹「拾穗」這幅畫的內容？</vt:lpstr>
      <vt:lpstr>作者描述「拾穗」的順序：</vt:lpstr>
      <vt:lpstr>米勒在「拾穗」這幅畫中，表達出農民「分享」與「任勞任怨」的生活哲學，請從文中各找出例證支持這樣的說法。</vt:lpstr>
      <vt:lpstr>在「拾穗」畫中，三位婦人如何展現生命的尊嚴？</vt:lpstr>
      <vt:lpstr>「拾穗」這幅畫很美，美在什麼地方？</vt:lpstr>
      <vt:lpstr>美是一種抽象的概念，作者在本文中運用了什麼具體的概念來說明「拾穗」的美？</vt:lpstr>
      <vt:lpstr>哪一項不是文章中提到的「恆久的美」？</vt:lpstr>
      <vt:lpstr>作者想透過「拾穗」這幅畫告訴我們什麼道理？</vt:lpstr>
      <vt:lpstr>麥香，原來離我們這麼近~~~</vt:lpstr>
      <vt:lpstr>麥香，原來離我們這麼近~~~</vt:lpstr>
      <vt:lpstr>發現課文的架構</vt:lpstr>
      <vt:lpstr>發現課文的結構與摘要大意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2017-03-06T12:20:09Z</dcterms:created>
  <dcterms:modified xsi:type="dcterms:W3CDTF">2017-03-14T06:27:15Z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