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51" r:id="rId3"/>
    <p:sldId id="318" r:id="rId4"/>
    <p:sldId id="315" r:id="rId5"/>
    <p:sldId id="317" r:id="rId6"/>
    <p:sldId id="319" r:id="rId7"/>
    <p:sldId id="310" r:id="rId8"/>
    <p:sldId id="309" r:id="rId9"/>
    <p:sldId id="320" r:id="rId10"/>
    <p:sldId id="316" r:id="rId11"/>
    <p:sldId id="292" r:id="rId12"/>
    <p:sldId id="350" r:id="rId13"/>
    <p:sldId id="322" r:id="rId14"/>
    <p:sldId id="323" r:id="rId15"/>
    <p:sldId id="360" r:id="rId16"/>
    <p:sldId id="308" r:id="rId17"/>
    <p:sldId id="326" r:id="rId18"/>
    <p:sldId id="359" r:id="rId19"/>
    <p:sldId id="325" r:id="rId20"/>
    <p:sldId id="358" r:id="rId21"/>
    <p:sldId id="387" r:id="rId22"/>
    <p:sldId id="386" r:id="rId23"/>
    <p:sldId id="324" r:id="rId24"/>
    <p:sldId id="307" r:id="rId25"/>
    <p:sldId id="388" r:id="rId26"/>
    <p:sldId id="293" r:id="rId27"/>
    <p:sldId id="363" r:id="rId28"/>
    <p:sldId id="376" r:id="rId29"/>
    <p:sldId id="381" r:id="rId30"/>
    <p:sldId id="380" r:id="rId31"/>
    <p:sldId id="379" r:id="rId32"/>
    <p:sldId id="362" r:id="rId33"/>
    <p:sldId id="364" r:id="rId34"/>
    <p:sldId id="365" r:id="rId35"/>
    <p:sldId id="366" r:id="rId36"/>
    <p:sldId id="367" r:id="rId37"/>
    <p:sldId id="378" r:id="rId38"/>
    <p:sldId id="368" r:id="rId39"/>
    <p:sldId id="369" r:id="rId40"/>
    <p:sldId id="370" r:id="rId41"/>
    <p:sldId id="377" r:id="rId42"/>
    <p:sldId id="371" r:id="rId43"/>
    <p:sldId id="372" r:id="rId44"/>
    <p:sldId id="373" r:id="rId45"/>
    <p:sldId id="374" r:id="rId46"/>
    <p:sldId id="375" r:id="rId47"/>
    <p:sldId id="298" r:id="rId48"/>
    <p:sldId id="352" r:id="rId49"/>
    <p:sldId id="353" r:id="rId50"/>
    <p:sldId id="383" r:id="rId51"/>
    <p:sldId id="384" r:id="rId52"/>
    <p:sldId id="385" r:id="rId53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1FF"/>
    <a:srgbClr val="66CCFF"/>
    <a:srgbClr val="9BE5FF"/>
    <a:srgbClr val="009900"/>
    <a:srgbClr val="00CC00"/>
    <a:srgbClr val="CCFF66"/>
    <a:srgbClr val="CCFF99"/>
    <a:srgbClr val="CCCCFF"/>
    <a:srgbClr val="FF6A4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3498" autoAdjust="0"/>
  </p:normalViewPr>
  <p:slideViewPr>
    <p:cSldViewPr>
      <p:cViewPr varScale="1">
        <p:scale>
          <a:sx n="62" d="100"/>
          <a:sy n="62" d="100"/>
        </p:scale>
        <p:origin x="133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20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817833F-01EF-46FB-A4FB-B4F9074DF2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500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2241D7E-F7AC-4868-BC25-7CCDD25A78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539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41D7E-F7AC-4868-BC25-7CCDD25A7888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995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3"/>
          <p:cNvGrpSpPr>
            <a:grpSpLocks/>
          </p:cNvGrpSpPr>
          <p:nvPr/>
        </p:nvGrpSpPr>
        <p:grpSpPr bwMode="auto">
          <a:xfrm>
            <a:off x="5076825" y="5957888"/>
            <a:ext cx="503238" cy="1800225"/>
            <a:chOff x="3470" y="572"/>
            <a:chExt cx="317" cy="1134"/>
          </a:xfrm>
        </p:grpSpPr>
        <p:sp>
          <p:nvSpPr>
            <p:cNvPr id="5" name="Arc 194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T0" fmla="*/ 0 w 16421"/>
                <a:gd name="T1" fmla="*/ 0 h 21600"/>
                <a:gd name="T2" fmla="*/ 280 w 16421"/>
                <a:gd name="T3" fmla="*/ 353 h 21600"/>
                <a:gd name="T4" fmla="*/ 0 w 16421"/>
                <a:gd name="T5" fmla="*/ 100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" name="Oval 195"/>
            <p:cNvSpPr>
              <a:spLocks noChangeArrowheads="1"/>
            </p:cNvSpPr>
            <p:nvPr userDrawn="1"/>
          </p:nvSpPr>
          <p:spPr bwMode="auto">
            <a:xfrm rot="-3515713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" name="Oval 196"/>
            <p:cNvSpPr>
              <a:spLocks noChangeArrowheads="1"/>
            </p:cNvSpPr>
            <p:nvPr userDrawn="1"/>
          </p:nvSpPr>
          <p:spPr bwMode="auto">
            <a:xfrm rot="-1615679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" name="Oval 197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9" name="Oval 198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" name="Oval 199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1" name="Oval 200"/>
            <p:cNvSpPr>
              <a:spLocks noChangeArrowheads="1"/>
            </p:cNvSpPr>
            <p:nvPr userDrawn="1"/>
          </p:nvSpPr>
          <p:spPr bwMode="auto">
            <a:xfrm rot="-4126769">
              <a:off x="3499" y="742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" name="Oval 201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" name="Oval 202"/>
            <p:cNvSpPr>
              <a:spLocks noChangeArrowheads="1"/>
            </p:cNvSpPr>
            <p:nvPr userDrawn="1"/>
          </p:nvSpPr>
          <p:spPr bwMode="auto">
            <a:xfrm rot="-5400000">
              <a:off x="3573" y="825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" name="Oval 203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5" name="Group 192"/>
          <p:cNvGrpSpPr>
            <a:grpSpLocks/>
          </p:cNvGrpSpPr>
          <p:nvPr/>
        </p:nvGrpSpPr>
        <p:grpSpPr bwMode="auto">
          <a:xfrm flipH="1">
            <a:off x="179388" y="5842000"/>
            <a:ext cx="815975" cy="2030413"/>
            <a:chOff x="4377" y="300"/>
            <a:chExt cx="514" cy="1279"/>
          </a:xfrm>
        </p:grpSpPr>
        <p:sp>
          <p:nvSpPr>
            <p:cNvPr id="16" name="Arc 173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T0" fmla="*/ 168 w 20810"/>
                <a:gd name="T1" fmla="*/ 0 h 20197"/>
                <a:gd name="T2" fmla="*/ 457 w 20810"/>
                <a:gd name="T3" fmla="*/ 806 h 20197"/>
                <a:gd name="T4" fmla="*/ 0 w 20810"/>
                <a:gd name="T5" fmla="*/ 1130 h 201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lnTo>
                    <a:pt x="7657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Oval 174"/>
            <p:cNvSpPr>
              <a:spLocks noChangeArrowheads="1"/>
            </p:cNvSpPr>
            <p:nvPr userDrawn="1"/>
          </p:nvSpPr>
          <p:spPr bwMode="auto">
            <a:xfrm rot="-3515713">
              <a:off x="4468" y="553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8" name="Oval 175"/>
            <p:cNvSpPr>
              <a:spLocks noChangeArrowheads="1"/>
            </p:cNvSpPr>
            <p:nvPr userDrawn="1"/>
          </p:nvSpPr>
          <p:spPr bwMode="auto">
            <a:xfrm rot="-1615679">
              <a:off x="4377" y="451"/>
              <a:ext cx="143" cy="50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9" name="Oval 176"/>
            <p:cNvSpPr>
              <a:spLocks noChangeArrowheads="1"/>
            </p:cNvSpPr>
            <p:nvPr userDrawn="1"/>
          </p:nvSpPr>
          <p:spPr bwMode="auto">
            <a:xfrm rot="6199228">
              <a:off x="4468" y="352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" name="Oval 177"/>
            <p:cNvSpPr>
              <a:spLocks noChangeArrowheads="1"/>
            </p:cNvSpPr>
            <p:nvPr userDrawn="1"/>
          </p:nvSpPr>
          <p:spPr bwMode="auto">
            <a:xfrm>
              <a:off x="4614" y="501"/>
              <a:ext cx="143" cy="50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1" name="Oval 179"/>
            <p:cNvSpPr>
              <a:spLocks noChangeArrowheads="1"/>
            </p:cNvSpPr>
            <p:nvPr userDrawn="1"/>
          </p:nvSpPr>
          <p:spPr bwMode="auto">
            <a:xfrm rot="-4126769">
              <a:off x="4419" y="503"/>
              <a:ext cx="151" cy="48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2" name="Oval 180"/>
            <p:cNvSpPr>
              <a:spLocks noChangeArrowheads="1"/>
            </p:cNvSpPr>
            <p:nvPr userDrawn="1"/>
          </p:nvSpPr>
          <p:spPr bwMode="auto">
            <a:xfrm rot="-2624767">
              <a:off x="4520" y="400"/>
              <a:ext cx="142" cy="50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" name="Oval 181"/>
            <p:cNvSpPr>
              <a:spLocks noChangeArrowheads="1"/>
            </p:cNvSpPr>
            <p:nvPr userDrawn="1"/>
          </p:nvSpPr>
          <p:spPr bwMode="auto">
            <a:xfrm rot="-2742706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4" name="Oval 182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5" name="Oval 183"/>
            <p:cNvSpPr>
              <a:spLocks noChangeArrowheads="1"/>
            </p:cNvSpPr>
            <p:nvPr userDrawn="1"/>
          </p:nvSpPr>
          <p:spPr bwMode="auto">
            <a:xfrm rot="-2742706">
              <a:off x="4552" y="669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6" name="Oval 184"/>
            <p:cNvSpPr>
              <a:spLocks noChangeArrowheads="1"/>
            </p:cNvSpPr>
            <p:nvPr userDrawn="1"/>
          </p:nvSpPr>
          <p:spPr bwMode="auto">
            <a:xfrm rot="-2742706">
              <a:off x="4597" y="715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7" name="Oval 185"/>
            <p:cNvSpPr>
              <a:spLocks noChangeArrowheads="1"/>
            </p:cNvSpPr>
            <p:nvPr userDrawn="1"/>
          </p:nvSpPr>
          <p:spPr bwMode="auto">
            <a:xfrm rot="10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8" name="Oval 186"/>
            <p:cNvSpPr>
              <a:spLocks noChangeArrowheads="1"/>
            </p:cNvSpPr>
            <p:nvPr userDrawn="1"/>
          </p:nvSpPr>
          <p:spPr bwMode="auto">
            <a:xfrm rot="403513">
              <a:off x="4642" y="578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9" name="Oval 187"/>
            <p:cNvSpPr>
              <a:spLocks noChangeArrowheads="1"/>
            </p:cNvSpPr>
            <p:nvPr userDrawn="1"/>
          </p:nvSpPr>
          <p:spPr bwMode="auto">
            <a:xfrm rot="347087">
              <a:off x="4694" y="663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0" name="Oval 191"/>
            <p:cNvSpPr>
              <a:spLocks noChangeArrowheads="1"/>
            </p:cNvSpPr>
            <p:nvPr userDrawn="1"/>
          </p:nvSpPr>
          <p:spPr bwMode="auto">
            <a:xfrm rot="-2685850">
              <a:off x="4649" y="799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31" name="Group 407"/>
          <p:cNvGrpSpPr>
            <a:grpSpLocks/>
          </p:cNvGrpSpPr>
          <p:nvPr/>
        </p:nvGrpSpPr>
        <p:grpSpPr bwMode="auto">
          <a:xfrm>
            <a:off x="0" y="5849938"/>
            <a:ext cx="9144000" cy="1008062"/>
            <a:chOff x="0" y="302"/>
            <a:chExt cx="5760" cy="635"/>
          </a:xfrm>
        </p:grpSpPr>
        <p:sp>
          <p:nvSpPr>
            <p:cNvPr id="32" name="AutoShape 368"/>
            <p:cNvSpPr>
              <a:spLocks noChangeArrowheads="1"/>
            </p:cNvSpPr>
            <p:nvPr userDrawn="1"/>
          </p:nvSpPr>
          <p:spPr bwMode="auto">
            <a:xfrm>
              <a:off x="0" y="438"/>
              <a:ext cx="340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3" name="AutoShape 369"/>
            <p:cNvSpPr>
              <a:spLocks noChangeArrowheads="1"/>
            </p:cNvSpPr>
            <p:nvPr userDrawn="1"/>
          </p:nvSpPr>
          <p:spPr bwMode="auto">
            <a:xfrm>
              <a:off x="204" y="618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4" name="AutoShape 370"/>
            <p:cNvSpPr>
              <a:spLocks noChangeArrowheads="1"/>
            </p:cNvSpPr>
            <p:nvPr userDrawn="1"/>
          </p:nvSpPr>
          <p:spPr bwMode="auto">
            <a:xfrm>
              <a:off x="431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5" name="AutoShape 371"/>
            <p:cNvSpPr>
              <a:spLocks noChangeArrowheads="1"/>
            </p:cNvSpPr>
            <p:nvPr userDrawn="1"/>
          </p:nvSpPr>
          <p:spPr bwMode="auto">
            <a:xfrm>
              <a:off x="703" y="302"/>
              <a:ext cx="272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6" name="AutoShape 372"/>
            <p:cNvSpPr>
              <a:spLocks noChangeArrowheads="1"/>
            </p:cNvSpPr>
            <p:nvPr userDrawn="1"/>
          </p:nvSpPr>
          <p:spPr bwMode="auto">
            <a:xfrm>
              <a:off x="884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7" name="AutoShape 373"/>
            <p:cNvSpPr>
              <a:spLocks noChangeArrowheads="1"/>
            </p:cNvSpPr>
            <p:nvPr userDrawn="1"/>
          </p:nvSpPr>
          <p:spPr bwMode="auto">
            <a:xfrm>
              <a:off x="1111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8" name="AutoShape 374"/>
            <p:cNvSpPr>
              <a:spLocks noChangeArrowheads="1"/>
            </p:cNvSpPr>
            <p:nvPr userDrawn="1"/>
          </p:nvSpPr>
          <p:spPr bwMode="auto">
            <a:xfrm>
              <a:off x="1202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9" name="AutoShape 375"/>
            <p:cNvSpPr>
              <a:spLocks noChangeArrowheads="1"/>
            </p:cNvSpPr>
            <p:nvPr userDrawn="1"/>
          </p:nvSpPr>
          <p:spPr bwMode="auto">
            <a:xfrm>
              <a:off x="1474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0" name="AutoShape 376"/>
            <p:cNvSpPr>
              <a:spLocks noChangeArrowheads="1"/>
            </p:cNvSpPr>
            <p:nvPr userDrawn="1"/>
          </p:nvSpPr>
          <p:spPr bwMode="auto">
            <a:xfrm>
              <a:off x="1655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1" name="AutoShape 377"/>
            <p:cNvSpPr>
              <a:spLocks noChangeArrowheads="1"/>
            </p:cNvSpPr>
            <p:nvPr userDrawn="1"/>
          </p:nvSpPr>
          <p:spPr bwMode="auto">
            <a:xfrm>
              <a:off x="1927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2" name="AutoShape 378"/>
            <p:cNvSpPr>
              <a:spLocks noChangeArrowheads="1"/>
            </p:cNvSpPr>
            <p:nvPr userDrawn="1"/>
          </p:nvSpPr>
          <p:spPr bwMode="auto">
            <a:xfrm>
              <a:off x="1791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3" name="AutoShape 379"/>
            <p:cNvSpPr>
              <a:spLocks noChangeArrowheads="1"/>
            </p:cNvSpPr>
            <p:nvPr userDrawn="1"/>
          </p:nvSpPr>
          <p:spPr bwMode="auto">
            <a:xfrm>
              <a:off x="1837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4" name="AutoShape 380"/>
            <p:cNvSpPr>
              <a:spLocks noChangeArrowheads="1"/>
            </p:cNvSpPr>
            <p:nvPr userDrawn="1"/>
          </p:nvSpPr>
          <p:spPr bwMode="auto">
            <a:xfrm>
              <a:off x="2018" y="436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" name="AutoShape 381"/>
            <p:cNvSpPr>
              <a:spLocks noChangeArrowheads="1"/>
            </p:cNvSpPr>
            <p:nvPr userDrawn="1"/>
          </p:nvSpPr>
          <p:spPr bwMode="auto">
            <a:xfrm>
              <a:off x="2381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6" name="AutoShape 382"/>
            <p:cNvSpPr>
              <a:spLocks noChangeArrowheads="1"/>
            </p:cNvSpPr>
            <p:nvPr userDrawn="1"/>
          </p:nvSpPr>
          <p:spPr bwMode="auto">
            <a:xfrm>
              <a:off x="2653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7" name="AutoShape 383"/>
            <p:cNvSpPr>
              <a:spLocks noChangeArrowheads="1"/>
            </p:cNvSpPr>
            <p:nvPr userDrawn="1"/>
          </p:nvSpPr>
          <p:spPr bwMode="auto">
            <a:xfrm>
              <a:off x="2517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8" name="AutoShape 384"/>
            <p:cNvSpPr>
              <a:spLocks noChangeArrowheads="1"/>
            </p:cNvSpPr>
            <p:nvPr userDrawn="1"/>
          </p:nvSpPr>
          <p:spPr bwMode="auto">
            <a:xfrm>
              <a:off x="2789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9" name="AutoShape 385"/>
            <p:cNvSpPr>
              <a:spLocks noChangeArrowheads="1"/>
            </p:cNvSpPr>
            <p:nvPr userDrawn="1"/>
          </p:nvSpPr>
          <p:spPr bwMode="auto">
            <a:xfrm>
              <a:off x="2925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0" name="AutoShape 386"/>
            <p:cNvSpPr>
              <a:spLocks noChangeArrowheads="1"/>
            </p:cNvSpPr>
            <p:nvPr userDrawn="1"/>
          </p:nvSpPr>
          <p:spPr bwMode="auto">
            <a:xfrm>
              <a:off x="3378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1" name="AutoShape 387"/>
            <p:cNvSpPr>
              <a:spLocks noChangeArrowheads="1"/>
            </p:cNvSpPr>
            <p:nvPr userDrawn="1"/>
          </p:nvSpPr>
          <p:spPr bwMode="auto">
            <a:xfrm>
              <a:off x="319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" name="AutoShape 388"/>
            <p:cNvSpPr>
              <a:spLocks noChangeArrowheads="1"/>
            </p:cNvSpPr>
            <p:nvPr userDrawn="1"/>
          </p:nvSpPr>
          <p:spPr bwMode="auto">
            <a:xfrm>
              <a:off x="3696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3" name="AutoShape 389"/>
            <p:cNvSpPr>
              <a:spLocks noChangeArrowheads="1"/>
            </p:cNvSpPr>
            <p:nvPr userDrawn="1"/>
          </p:nvSpPr>
          <p:spPr bwMode="auto">
            <a:xfrm>
              <a:off x="3560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4" name="AutoShape 390"/>
            <p:cNvSpPr>
              <a:spLocks noChangeArrowheads="1"/>
            </p:cNvSpPr>
            <p:nvPr userDrawn="1"/>
          </p:nvSpPr>
          <p:spPr bwMode="auto">
            <a:xfrm>
              <a:off x="3606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5" name="AutoShape 391"/>
            <p:cNvSpPr>
              <a:spLocks noChangeArrowheads="1"/>
            </p:cNvSpPr>
            <p:nvPr userDrawn="1"/>
          </p:nvSpPr>
          <p:spPr bwMode="auto">
            <a:xfrm>
              <a:off x="3787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6" name="AutoShape 392"/>
            <p:cNvSpPr>
              <a:spLocks noChangeArrowheads="1"/>
            </p:cNvSpPr>
            <p:nvPr userDrawn="1"/>
          </p:nvSpPr>
          <p:spPr bwMode="auto">
            <a:xfrm>
              <a:off x="4150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" name="AutoShape 393"/>
            <p:cNvSpPr>
              <a:spLocks noChangeArrowheads="1"/>
            </p:cNvSpPr>
            <p:nvPr userDrawn="1"/>
          </p:nvSpPr>
          <p:spPr bwMode="auto">
            <a:xfrm>
              <a:off x="4422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8" name="AutoShape 394"/>
            <p:cNvSpPr>
              <a:spLocks noChangeArrowheads="1"/>
            </p:cNvSpPr>
            <p:nvPr userDrawn="1"/>
          </p:nvSpPr>
          <p:spPr bwMode="auto">
            <a:xfrm>
              <a:off x="4286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9" name="AutoShape 395"/>
            <p:cNvSpPr>
              <a:spLocks noChangeArrowheads="1"/>
            </p:cNvSpPr>
            <p:nvPr userDrawn="1"/>
          </p:nvSpPr>
          <p:spPr bwMode="auto">
            <a:xfrm>
              <a:off x="455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0" name="AutoShape 396"/>
            <p:cNvSpPr>
              <a:spLocks noChangeArrowheads="1"/>
            </p:cNvSpPr>
            <p:nvPr userDrawn="1"/>
          </p:nvSpPr>
          <p:spPr bwMode="auto">
            <a:xfrm>
              <a:off x="4694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1" name="AutoShape 397"/>
            <p:cNvSpPr>
              <a:spLocks noChangeArrowheads="1"/>
            </p:cNvSpPr>
            <p:nvPr userDrawn="1"/>
          </p:nvSpPr>
          <p:spPr bwMode="auto">
            <a:xfrm>
              <a:off x="5147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2" name="AutoShape 398"/>
            <p:cNvSpPr>
              <a:spLocks noChangeArrowheads="1"/>
            </p:cNvSpPr>
            <p:nvPr userDrawn="1"/>
          </p:nvSpPr>
          <p:spPr bwMode="auto">
            <a:xfrm>
              <a:off x="4967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3" name="AutoShape 402"/>
            <p:cNvSpPr>
              <a:spLocks noChangeArrowheads="1"/>
            </p:cNvSpPr>
            <p:nvPr userDrawn="1"/>
          </p:nvSpPr>
          <p:spPr bwMode="auto">
            <a:xfrm>
              <a:off x="4944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4" name="AutoShape 403"/>
            <p:cNvSpPr>
              <a:spLocks noChangeArrowheads="1"/>
            </p:cNvSpPr>
            <p:nvPr userDrawn="1"/>
          </p:nvSpPr>
          <p:spPr bwMode="auto">
            <a:xfrm>
              <a:off x="5216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5" name="AutoShape 404"/>
            <p:cNvSpPr>
              <a:spLocks noChangeArrowheads="1"/>
            </p:cNvSpPr>
            <p:nvPr userDrawn="1"/>
          </p:nvSpPr>
          <p:spPr bwMode="auto">
            <a:xfrm>
              <a:off x="5397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6" name="AutoShape 405"/>
            <p:cNvSpPr>
              <a:spLocks noChangeArrowheads="1"/>
            </p:cNvSpPr>
            <p:nvPr userDrawn="1"/>
          </p:nvSpPr>
          <p:spPr bwMode="auto">
            <a:xfrm>
              <a:off x="5533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7" name="AutoShape 406"/>
            <p:cNvSpPr>
              <a:spLocks noChangeArrowheads="1"/>
            </p:cNvSpPr>
            <p:nvPr userDrawn="1"/>
          </p:nvSpPr>
          <p:spPr bwMode="auto">
            <a:xfrm>
              <a:off x="5579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68" name="Group 231"/>
          <p:cNvGrpSpPr>
            <a:grpSpLocks/>
          </p:cNvGrpSpPr>
          <p:nvPr/>
        </p:nvGrpSpPr>
        <p:grpSpPr bwMode="auto">
          <a:xfrm>
            <a:off x="971550" y="5734050"/>
            <a:ext cx="757238" cy="1885950"/>
            <a:chOff x="4377" y="300"/>
            <a:chExt cx="514" cy="1279"/>
          </a:xfrm>
        </p:grpSpPr>
        <p:sp>
          <p:nvSpPr>
            <p:cNvPr id="69" name="Arc 232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T0" fmla="*/ 168 w 20810"/>
                <a:gd name="T1" fmla="*/ 0 h 20197"/>
                <a:gd name="T2" fmla="*/ 457 w 20810"/>
                <a:gd name="T3" fmla="*/ 806 h 20197"/>
                <a:gd name="T4" fmla="*/ 0 w 20810"/>
                <a:gd name="T5" fmla="*/ 1130 h 201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lnTo>
                    <a:pt x="7657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0" name="Oval 233"/>
            <p:cNvSpPr>
              <a:spLocks noChangeArrowheads="1"/>
            </p:cNvSpPr>
            <p:nvPr userDrawn="1"/>
          </p:nvSpPr>
          <p:spPr bwMode="auto">
            <a:xfrm rot="-3515713">
              <a:off x="4468" y="553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1" name="Oval 234"/>
            <p:cNvSpPr>
              <a:spLocks noChangeArrowheads="1"/>
            </p:cNvSpPr>
            <p:nvPr userDrawn="1"/>
          </p:nvSpPr>
          <p:spPr bwMode="auto">
            <a:xfrm rot="-1615679">
              <a:off x="4377" y="451"/>
              <a:ext cx="143" cy="50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2" name="Oval 235"/>
            <p:cNvSpPr>
              <a:spLocks noChangeArrowheads="1"/>
            </p:cNvSpPr>
            <p:nvPr userDrawn="1"/>
          </p:nvSpPr>
          <p:spPr bwMode="auto">
            <a:xfrm rot="6199228">
              <a:off x="4468" y="352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3" name="Oval 236"/>
            <p:cNvSpPr>
              <a:spLocks noChangeArrowheads="1"/>
            </p:cNvSpPr>
            <p:nvPr userDrawn="1"/>
          </p:nvSpPr>
          <p:spPr bwMode="auto">
            <a:xfrm>
              <a:off x="4614" y="501"/>
              <a:ext cx="143" cy="50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4" name="Oval 237"/>
            <p:cNvSpPr>
              <a:spLocks noChangeArrowheads="1"/>
            </p:cNvSpPr>
            <p:nvPr userDrawn="1"/>
          </p:nvSpPr>
          <p:spPr bwMode="auto">
            <a:xfrm rot="-4126769">
              <a:off x="4419" y="503"/>
              <a:ext cx="151" cy="48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5" name="Oval 238"/>
            <p:cNvSpPr>
              <a:spLocks noChangeArrowheads="1"/>
            </p:cNvSpPr>
            <p:nvPr userDrawn="1"/>
          </p:nvSpPr>
          <p:spPr bwMode="auto">
            <a:xfrm rot="-2624767">
              <a:off x="4520" y="400"/>
              <a:ext cx="142" cy="50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6" name="Oval 239"/>
            <p:cNvSpPr>
              <a:spLocks noChangeArrowheads="1"/>
            </p:cNvSpPr>
            <p:nvPr userDrawn="1"/>
          </p:nvSpPr>
          <p:spPr bwMode="auto">
            <a:xfrm rot="-2742706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7" name="Oval 240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8" name="Oval 241"/>
            <p:cNvSpPr>
              <a:spLocks noChangeArrowheads="1"/>
            </p:cNvSpPr>
            <p:nvPr userDrawn="1"/>
          </p:nvSpPr>
          <p:spPr bwMode="auto">
            <a:xfrm rot="-2742706">
              <a:off x="4552" y="669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9" name="Oval 242"/>
            <p:cNvSpPr>
              <a:spLocks noChangeArrowheads="1"/>
            </p:cNvSpPr>
            <p:nvPr userDrawn="1"/>
          </p:nvSpPr>
          <p:spPr bwMode="auto">
            <a:xfrm rot="-2742706">
              <a:off x="4597" y="715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0" name="Oval 243"/>
            <p:cNvSpPr>
              <a:spLocks noChangeArrowheads="1"/>
            </p:cNvSpPr>
            <p:nvPr userDrawn="1"/>
          </p:nvSpPr>
          <p:spPr bwMode="auto">
            <a:xfrm rot="10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1" name="Oval 244"/>
            <p:cNvSpPr>
              <a:spLocks noChangeArrowheads="1"/>
            </p:cNvSpPr>
            <p:nvPr userDrawn="1"/>
          </p:nvSpPr>
          <p:spPr bwMode="auto">
            <a:xfrm rot="403513">
              <a:off x="4642" y="578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2" name="Oval 245"/>
            <p:cNvSpPr>
              <a:spLocks noChangeArrowheads="1"/>
            </p:cNvSpPr>
            <p:nvPr userDrawn="1"/>
          </p:nvSpPr>
          <p:spPr bwMode="auto">
            <a:xfrm rot="347087">
              <a:off x="4694" y="663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3" name="Oval 246"/>
            <p:cNvSpPr>
              <a:spLocks noChangeArrowheads="1"/>
            </p:cNvSpPr>
            <p:nvPr userDrawn="1"/>
          </p:nvSpPr>
          <p:spPr bwMode="auto">
            <a:xfrm rot="-2685850">
              <a:off x="4649" y="799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84" name="Group 25"/>
          <p:cNvGrpSpPr>
            <a:grpSpLocks/>
          </p:cNvGrpSpPr>
          <p:nvPr/>
        </p:nvGrpSpPr>
        <p:grpSpPr bwMode="auto">
          <a:xfrm rot="-1259352">
            <a:off x="1620838" y="5745163"/>
            <a:ext cx="576262" cy="539750"/>
            <a:chOff x="295" y="3385"/>
            <a:chExt cx="408" cy="340"/>
          </a:xfrm>
        </p:grpSpPr>
        <p:grpSp>
          <p:nvGrpSpPr>
            <p:cNvPr id="85" name="Group 20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88" name="Group 12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95" name="Oval 10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96" name="Oval 11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89" name="Group 13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93" name="Oval 1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94" name="Oval 1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90" name="Oval 17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1" name="Oval 18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2" name="Oval 19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86" name="Oval 21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7" name="Oval 24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97" name="Group 26"/>
          <p:cNvGrpSpPr>
            <a:grpSpLocks/>
          </p:cNvGrpSpPr>
          <p:nvPr/>
        </p:nvGrpSpPr>
        <p:grpSpPr bwMode="auto">
          <a:xfrm rot="-3824161">
            <a:off x="8244682" y="4004469"/>
            <a:ext cx="412750" cy="414337"/>
            <a:chOff x="295" y="3385"/>
            <a:chExt cx="408" cy="340"/>
          </a:xfrm>
        </p:grpSpPr>
        <p:grpSp>
          <p:nvGrpSpPr>
            <p:cNvPr id="98" name="Group 27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1" name="Group 28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8" name="Oval 2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9" name="Oval 3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102" name="Group 31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6" name="Oval 3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7" name="Oval 3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103" name="Oval 34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04" name="Oval 35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05" name="Oval 36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99" name="Oval 37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0" name="Oval 38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10" name="Group 39"/>
          <p:cNvGrpSpPr>
            <a:grpSpLocks/>
          </p:cNvGrpSpPr>
          <p:nvPr/>
        </p:nvGrpSpPr>
        <p:grpSpPr bwMode="auto">
          <a:xfrm rot="-3328072">
            <a:off x="4283869" y="5734844"/>
            <a:ext cx="412750" cy="414338"/>
            <a:chOff x="295" y="3385"/>
            <a:chExt cx="408" cy="340"/>
          </a:xfrm>
        </p:grpSpPr>
        <p:grpSp>
          <p:nvGrpSpPr>
            <p:cNvPr id="111" name="Group 40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14" name="Group 41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21" name="Oval 4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22" name="Oval 4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115" name="Group 44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19" name="Oval 45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20" name="Oval 46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116" name="Oval 47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17" name="Oval 48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18" name="Oval 49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112" name="Oval 50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13" name="Oval 51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23" name="Group 65"/>
          <p:cNvGrpSpPr>
            <a:grpSpLocks/>
          </p:cNvGrpSpPr>
          <p:nvPr/>
        </p:nvGrpSpPr>
        <p:grpSpPr bwMode="auto">
          <a:xfrm rot="-708557">
            <a:off x="831850" y="5299075"/>
            <a:ext cx="355600" cy="396875"/>
            <a:chOff x="295" y="3385"/>
            <a:chExt cx="408" cy="340"/>
          </a:xfrm>
        </p:grpSpPr>
        <p:grpSp>
          <p:nvGrpSpPr>
            <p:cNvPr id="124" name="Group 66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27" name="Group 67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34" name="Oval 68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35" name="Oval 69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128" name="Group 70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32" name="Oval 7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33" name="Oval 7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129" name="Oval 73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30" name="Oval 74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31" name="Oval 75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125" name="Oval 76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6" name="Oval 77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36" name="Group 78"/>
          <p:cNvGrpSpPr>
            <a:grpSpLocks/>
          </p:cNvGrpSpPr>
          <p:nvPr/>
        </p:nvGrpSpPr>
        <p:grpSpPr bwMode="auto">
          <a:xfrm rot="1304332">
            <a:off x="-647700" y="1341438"/>
            <a:ext cx="647700" cy="539750"/>
            <a:chOff x="295" y="3385"/>
            <a:chExt cx="408" cy="340"/>
          </a:xfrm>
        </p:grpSpPr>
        <p:grpSp>
          <p:nvGrpSpPr>
            <p:cNvPr id="137" name="Group 79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40" name="Group 80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47" name="Oval 8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48" name="Oval 8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141" name="Group 83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45" name="Oval 8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46" name="Oval 8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142" name="Oval 86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43" name="Oval 87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44" name="Oval 88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138" name="Oval 89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9" name="Oval 90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49" name="Group 91"/>
          <p:cNvGrpSpPr>
            <a:grpSpLocks/>
          </p:cNvGrpSpPr>
          <p:nvPr/>
        </p:nvGrpSpPr>
        <p:grpSpPr bwMode="auto">
          <a:xfrm>
            <a:off x="179388" y="5300663"/>
            <a:ext cx="504825" cy="466725"/>
            <a:chOff x="295" y="3385"/>
            <a:chExt cx="408" cy="340"/>
          </a:xfrm>
        </p:grpSpPr>
        <p:grpSp>
          <p:nvGrpSpPr>
            <p:cNvPr id="150" name="Group 92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53" name="Group 93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60" name="Oval 9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61" name="Oval 9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154" name="Group 96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58" name="Oval 97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59" name="Oval 98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155" name="Oval 99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56" name="Oval 100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57" name="Oval 101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151" name="Oval 102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52" name="Oval 103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2" name="Group 104"/>
          <p:cNvGrpSpPr>
            <a:grpSpLocks/>
          </p:cNvGrpSpPr>
          <p:nvPr/>
        </p:nvGrpSpPr>
        <p:grpSpPr bwMode="auto">
          <a:xfrm rot="-2197408">
            <a:off x="8172450" y="5157788"/>
            <a:ext cx="511175" cy="322262"/>
            <a:chOff x="295" y="3385"/>
            <a:chExt cx="408" cy="340"/>
          </a:xfrm>
        </p:grpSpPr>
        <p:grpSp>
          <p:nvGrpSpPr>
            <p:cNvPr id="163" name="Group 105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66" name="Group 106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73" name="Oval 107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74" name="Oval 108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167" name="Group 109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71" name="Oval 110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72" name="Oval 111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168" name="Oval 112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69" name="Oval 113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70" name="Oval 114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164" name="Oval 115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" name="Oval 116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75" name="Group 133"/>
          <p:cNvGrpSpPr>
            <a:grpSpLocks/>
          </p:cNvGrpSpPr>
          <p:nvPr/>
        </p:nvGrpSpPr>
        <p:grpSpPr bwMode="auto">
          <a:xfrm>
            <a:off x="6156325" y="5734050"/>
            <a:ext cx="576263" cy="466725"/>
            <a:chOff x="295" y="3385"/>
            <a:chExt cx="408" cy="340"/>
          </a:xfrm>
        </p:grpSpPr>
        <p:grpSp>
          <p:nvGrpSpPr>
            <p:cNvPr id="176" name="Group 134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79" name="Group 135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86" name="Oval 13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87" name="Oval 13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180" name="Group 138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84" name="Oval 13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85" name="Oval 14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181" name="Oval 141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82" name="Oval 142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83" name="Oval 143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177" name="Oval 144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78" name="Oval 145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88" name="Group 190"/>
          <p:cNvGrpSpPr>
            <a:grpSpLocks/>
          </p:cNvGrpSpPr>
          <p:nvPr/>
        </p:nvGrpSpPr>
        <p:grpSpPr bwMode="auto">
          <a:xfrm rot="1401958">
            <a:off x="6372225" y="5957888"/>
            <a:ext cx="503238" cy="1800225"/>
            <a:chOff x="3470" y="572"/>
            <a:chExt cx="317" cy="1134"/>
          </a:xfrm>
        </p:grpSpPr>
        <p:sp>
          <p:nvSpPr>
            <p:cNvPr id="189" name="Arc 154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T0" fmla="*/ 0 w 16421"/>
                <a:gd name="T1" fmla="*/ 0 h 21600"/>
                <a:gd name="T2" fmla="*/ 280 w 16421"/>
                <a:gd name="T3" fmla="*/ 353 h 21600"/>
                <a:gd name="T4" fmla="*/ 0 w 16421"/>
                <a:gd name="T5" fmla="*/ 100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0" name="Oval 155"/>
            <p:cNvSpPr>
              <a:spLocks noChangeArrowheads="1"/>
            </p:cNvSpPr>
            <p:nvPr userDrawn="1"/>
          </p:nvSpPr>
          <p:spPr bwMode="auto">
            <a:xfrm rot="-3515713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91" name="Oval 156"/>
            <p:cNvSpPr>
              <a:spLocks noChangeArrowheads="1"/>
            </p:cNvSpPr>
            <p:nvPr userDrawn="1"/>
          </p:nvSpPr>
          <p:spPr bwMode="auto">
            <a:xfrm rot="-1615679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92" name="Oval 157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93" name="Oval 160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94" name="Oval 161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95" name="Oval 162"/>
            <p:cNvSpPr>
              <a:spLocks noChangeArrowheads="1"/>
            </p:cNvSpPr>
            <p:nvPr userDrawn="1"/>
          </p:nvSpPr>
          <p:spPr bwMode="auto">
            <a:xfrm rot="-4126769">
              <a:off x="3499" y="742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96" name="Oval 164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97" name="Oval 166"/>
            <p:cNvSpPr>
              <a:spLocks noChangeArrowheads="1"/>
            </p:cNvSpPr>
            <p:nvPr userDrawn="1"/>
          </p:nvSpPr>
          <p:spPr bwMode="auto">
            <a:xfrm rot="-5400000">
              <a:off x="3573" y="825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98" name="Oval 167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99" name="Group 204"/>
          <p:cNvGrpSpPr>
            <a:grpSpLocks/>
          </p:cNvGrpSpPr>
          <p:nvPr/>
        </p:nvGrpSpPr>
        <p:grpSpPr bwMode="auto">
          <a:xfrm flipH="1">
            <a:off x="1692275" y="6453188"/>
            <a:ext cx="503238" cy="1800225"/>
            <a:chOff x="3470" y="572"/>
            <a:chExt cx="317" cy="1134"/>
          </a:xfrm>
        </p:grpSpPr>
        <p:sp>
          <p:nvSpPr>
            <p:cNvPr id="200" name="Arc 205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T0" fmla="*/ 0 w 16421"/>
                <a:gd name="T1" fmla="*/ 0 h 21600"/>
                <a:gd name="T2" fmla="*/ 280 w 16421"/>
                <a:gd name="T3" fmla="*/ 353 h 21600"/>
                <a:gd name="T4" fmla="*/ 0 w 16421"/>
                <a:gd name="T5" fmla="*/ 100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1" name="Oval 206"/>
            <p:cNvSpPr>
              <a:spLocks noChangeArrowheads="1"/>
            </p:cNvSpPr>
            <p:nvPr userDrawn="1"/>
          </p:nvSpPr>
          <p:spPr bwMode="auto">
            <a:xfrm rot="-3515713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2" name="Oval 207"/>
            <p:cNvSpPr>
              <a:spLocks noChangeArrowheads="1"/>
            </p:cNvSpPr>
            <p:nvPr userDrawn="1"/>
          </p:nvSpPr>
          <p:spPr bwMode="auto">
            <a:xfrm rot="-1615679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3" name="Oval 208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4" name="Oval 209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5" name="Oval 210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6" name="Oval 211"/>
            <p:cNvSpPr>
              <a:spLocks noChangeArrowheads="1"/>
            </p:cNvSpPr>
            <p:nvPr userDrawn="1"/>
          </p:nvSpPr>
          <p:spPr bwMode="auto">
            <a:xfrm rot="-4126769">
              <a:off x="3499" y="742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7" name="Oval 212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8" name="Oval 213"/>
            <p:cNvSpPr>
              <a:spLocks noChangeArrowheads="1"/>
            </p:cNvSpPr>
            <p:nvPr userDrawn="1"/>
          </p:nvSpPr>
          <p:spPr bwMode="auto">
            <a:xfrm rot="-5400000">
              <a:off x="3573" y="825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9" name="Oval 214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210" name="Group 263"/>
          <p:cNvGrpSpPr>
            <a:grpSpLocks/>
          </p:cNvGrpSpPr>
          <p:nvPr/>
        </p:nvGrpSpPr>
        <p:grpSpPr bwMode="auto">
          <a:xfrm rot="538637">
            <a:off x="7308850" y="5516563"/>
            <a:ext cx="815975" cy="2030412"/>
            <a:chOff x="4377" y="300"/>
            <a:chExt cx="514" cy="1279"/>
          </a:xfrm>
        </p:grpSpPr>
        <p:sp>
          <p:nvSpPr>
            <p:cNvPr id="211" name="Arc 264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T0" fmla="*/ 168 w 20810"/>
                <a:gd name="T1" fmla="*/ 0 h 20197"/>
                <a:gd name="T2" fmla="*/ 457 w 20810"/>
                <a:gd name="T3" fmla="*/ 806 h 20197"/>
                <a:gd name="T4" fmla="*/ 0 w 20810"/>
                <a:gd name="T5" fmla="*/ 1130 h 201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lnTo>
                    <a:pt x="7657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2" name="Oval 265"/>
            <p:cNvSpPr>
              <a:spLocks noChangeArrowheads="1"/>
            </p:cNvSpPr>
            <p:nvPr userDrawn="1"/>
          </p:nvSpPr>
          <p:spPr bwMode="auto">
            <a:xfrm rot="-3515713">
              <a:off x="4468" y="553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13" name="Oval 266"/>
            <p:cNvSpPr>
              <a:spLocks noChangeArrowheads="1"/>
            </p:cNvSpPr>
            <p:nvPr userDrawn="1"/>
          </p:nvSpPr>
          <p:spPr bwMode="auto">
            <a:xfrm rot="-1615679">
              <a:off x="4377" y="451"/>
              <a:ext cx="143" cy="50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14" name="Oval 267"/>
            <p:cNvSpPr>
              <a:spLocks noChangeArrowheads="1"/>
            </p:cNvSpPr>
            <p:nvPr userDrawn="1"/>
          </p:nvSpPr>
          <p:spPr bwMode="auto">
            <a:xfrm rot="6199228">
              <a:off x="4468" y="352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15" name="Oval 268"/>
            <p:cNvSpPr>
              <a:spLocks noChangeArrowheads="1"/>
            </p:cNvSpPr>
            <p:nvPr userDrawn="1"/>
          </p:nvSpPr>
          <p:spPr bwMode="auto">
            <a:xfrm>
              <a:off x="4614" y="501"/>
              <a:ext cx="143" cy="50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16" name="Oval 269"/>
            <p:cNvSpPr>
              <a:spLocks noChangeArrowheads="1"/>
            </p:cNvSpPr>
            <p:nvPr userDrawn="1"/>
          </p:nvSpPr>
          <p:spPr bwMode="auto">
            <a:xfrm rot="-4126769">
              <a:off x="4419" y="503"/>
              <a:ext cx="151" cy="48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17" name="Oval 270"/>
            <p:cNvSpPr>
              <a:spLocks noChangeArrowheads="1"/>
            </p:cNvSpPr>
            <p:nvPr userDrawn="1"/>
          </p:nvSpPr>
          <p:spPr bwMode="auto">
            <a:xfrm rot="-2624767">
              <a:off x="4520" y="400"/>
              <a:ext cx="142" cy="50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18" name="Oval 271"/>
            <p:cNvSpPr>
              <a:spLocks noChangeArrowheads="1"/>
            </p:cNvSpPr>
            <p:nvPr userDrawn="1"/>
          </p:nvSpPr>
          <p:spPr bwMode="auto">
            <a:xfrm rot="-2742706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19" name="Oval 272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20" name="Oval 273"/>
            <p:cNvSpPr>
              <a:spLocks noChangeArrowheads="1"/>
            </p:cNvSpPr>
            <p:nvPr userDrawn="1"/>
          </p:nvSpPr>
          <p:spPr bwMode="auto">
            <a:xfrm rot="-2742706">
              <a:off x="4552" y="669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21" name="Oval 274"/>
            <p:cNvSpPr>
              <a:spLocks noChangeArrowheads="1"/>
            </p:cNvSpPr>
            <p:nvPr userDrawn="1"/>
          </p:nvSpPr>
          <p:spPr bwMode="auto">
            <a:xfrm rot="-2742706">
              <a:off x="4597" y="715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22" name="Oval 275"/>
            <p:cNvSpPr>
              <a:spLocks noChangeArrowheads="1"/>
            </p:cNvSpPr>
            <p:nvPr userDrawn="1"/>
          </p:nvSpPr>
          <p:spPr bwMode="auto">
            <a:xfrm rot="10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23" name="Oval 276"/>
            <p:cNvSpPr>
              <a:spLocks noChangeArrowheads="1"/>
            </p:cNvSpPr>
            <p:nvPr userDrawn="1"/>
          </p:nvSpPr>
          <p:spPr bwMode="auto">
            <a:xfrm rot="403513">
              <a:off x="4642" y="578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24" name="Oval 277"/>
            <p:cNvSpPr>
              <a:spLocks noChangeArrowheads="1"/>
            </p:cNvSpPr>
            <p:nvPr userDrawn="1"/>
          </p:nvSpPr>
          <p:spPr bwMode="auto">
            <a:xfrm rot="347087">
              <a:off x="4694" y="663"/>
              <a:ext cx="151" cy="47"/>
            </a:xfrm>
            <a:prstGeom prst="ellipse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25" name="Oval 278"/>
            <p:cNvSpPr>
              <a:spLocks noChangeArrowheads="1"/>
            </p:cNvSpPr>
            <p:nvPr userDrawn="1"/>
          </p:nvSpPr>
          <p:spPr bwMode="auto">
            <a:xfrm rot="-2685850">
              <a:off x="4649" y="799"/>
              <a:ext cx="151" cy="47"/>
            </a:xfrm>
            <a:prstGeom prst="ellipse">
              <a:avLst/>
            </a:prstGeom>
            <a:solidFill>
              <a:srgbClr val="808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226" name="AutoShape 313"/>
          <p:cNvSpPr>
            <a:spLocks noChangeArrowheads="1"/>
          </p:cNvSpPr>
          <p:nvPr/>
        </p:nvSpPr>
        <p:spPr bwMode="auto">
          <a:xfrm rot="19980577">
            <a:off x="7091363" y="7051675"/>
            <a:ext cx="360362" cy="908050"/>
          </a:xfrm>
          <a:prstGeom prst="moon">
            <a:avLst>
              <a:gd name="adj" fmla="val 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/>
          </a:p>
        </p:txBody>
      </p:sp>
      <p:grpSp>
        <p:nvGrpSpPr>
          <p:cNvPr id="227" name="Group 351"/>
          <p:cNvGrpSpPr>
            <a:grpSpLocks/>
          </p:cNvGrpSpPr>
          <p:nvPr/>
        </p:nvGrpSpPr>
        <p:grpSpPr bwMode="auto">
          <a:xfrm rot="-4249260">
            <a:off x="731838" y="3994150"/>
            <a:ext cx="503238" cy="503237"/>
            <a:chOff x="295" y="3385"/>
            <a:chExt cx="408" cy="340"/>
          </a:xfrm>
        </p:grpSpPr>
        <p:grpSp>
          <p:nvGrpSpPr>
            <p:cNvPr id="228" name="Group 352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231" name="Group 353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238" name="Oval 35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39" name="Oval 35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232" name="Group 356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236" name="Oval 357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37" name="Oval 358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233" name="Oval 359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4" name="Oval 360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5" name="Oval 361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229" name="Oval 362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0" name="Oval 363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24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A65767-F81E-474D-A5B7-3902854E55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20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8832 C 0.02205 -0.04624 0.03698 0.01295 0.09219 0.01203 C 0.17205 0.01203 0.17795 -0.18566 0.27327 -0.18613 C 0.35903 -0.18613 0.3132 -0.01364 0.39584 -0.01433 C 0.48212 -0.01433 0.43577 -0.13942 0.52795 -0.13942 C 0.61042 -0.13942 0.56459 -0.0548 0.6382 -0.0548 C 0.70903 -0.0548 0.67223 -0.11954 0.73664 -0.11954 C 0.77344 -0.11954 0.77605 -0.10196 0.77934 -0.08832 " pathEditMode="relative" rAng="0" ptsTypes="ffffffff">
                                      <p:cBhvr>
                                        <p:cTn id="15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1D150-F90C-4133-9641-E64A8E8368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914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057B6-49ED-45F1-8A27-11161289B7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711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E729B-5888-492D-B4C4-A655F801AB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019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68D3A-B03C-481F-81C6-1154D8A7E1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357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0A94-CE46-40FC-A7B0-7CBCE4BB93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822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E5BD4-9CFE-4AD7-A7B2-C5118896E3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46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32521-8AA9-4F69-8D78-101F43C8AB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339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D7FA8-5F11-4DC3-B9B5-34199B009B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899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CC06B-8C1A-465E-BC1F-77BCDEFA4D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715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02D96-71FB-417D-A839-D73EAFD526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686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FDB1"/>
            </a:gs>
            <a:gs pos="100000">
              <a:srgbClr val="B8C08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BDB59C6-0F43-4F18-B8C1-4EE052FCA6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 rot="-1737491">
            <a:off x="8102600" y="1411288"/>
            <a:ext cx="412750" cy="414337"/>
            <a:chOff x="295" y="3385"/>
            <a:chExt cx="408" cy="340"/>
          </a:xfrm>
        </p:grpSpPr>
        <p:grpSp>
          <p:nvGrpSpPr>
            <p:cNvPr id="1110" name="Group 8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113" name="Group 9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120" name="Oval 10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121" name="Oval 11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1114" name="Group 12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118" name="Oval 13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119" name="Oval 14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1115" name="Oval 15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116" name="Oval 16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117" name="Oval 17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1111" name="Oval 18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112" name="Oval 19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044" name="Group 20"/>
          <p:cNvGrpSpPr>
            <a:grpSpLocks/>
          </p:cNvGrpSpPr>
          <p:nvPr/>
        </p:nvGrpSpPr>
        <p:grpSpPr bwMode="auto">
          <a:xfrm rot="-3328072">
            <a:off x="4307682" y="6392069"/>
            <a:ext cx="412750" cy="414337"/>
            <a:chOff x="295" y="3385"/>
            <a:chExt cx="408" cy="340"/>
          </a:xfrm>
        </p:grpSpPr>
        <p:grpSp>
          <p:nvGrpSpPr>
            <p:cNvPr id="1098" name="Group 21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101" name="Group 22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108" name="Oval 23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" name="Oval 24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1102" name="Group 25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106" name="Oval 2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107" name="Oval 2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1103" name="Oval 28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104" name="Oval 29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105" name="Oval 30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1099" name="Oval 31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100" name="Oval 32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033" name="Group 33"/>
          <p:cNvGrpSpPr>
            <a:grpSpLocks/>
          </p:cNvGrpSpPr>
          <p:nvPr/>
        </p:nvGrpSpPr>
        <p:grpSpPr bwMode="auto">
          <a:xfrm rot="-708557">
            <a:off x="2051050" y="6623050"/>
            <a:ext cx="503238" cy="468313"/>
            <a:chOff x="295" y="3385"/>
            <a:chExt cx="408" cy="340"/>
          </a:xfrm>
        </p:grpSpPr>
        <p:grpSp>
          <p:nvGrpSpPr>
            <p:cNvPr id="1086" name="Group 34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89" name="Group 35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96" name="Oval 3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97" name="Oval 3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1090" name="Group 38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94" name="Oval 3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95" name="Oval 4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1091" name="Oval 41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092" name="Oval 42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093" name="Oval 43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1087" name="Oval 44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88" name="Oval 45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034" name="Group 46"/>
          <p:cNvGrpSpPr>
            <a:grpSpLocks/>
          </p:cNvGrpSpPr>
          <p:nvPr/>
        </p:nvGrpSpPr>
        <p:grpSpPr bwMode="auto">
          <a:xfrm>
            <a:off x="203200" y="5957888"/>
            <a:ext cx="504825" cy="466725"/>
            <a:chOff x="295" y="3385"/>
            <a:chExt cx="408" cy="340"/>
          </a:xfrm>
        </p:grpSpPr>
        <p:grpSp>
          <p:nvGrpSpPr>
            <p:cNvPr id="1074" name="Group 47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77" name="Group 48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84" name="Oval 4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85" name="Oval 5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1078" name="Group 51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82" name="Oval 5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" name="Oval 5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1079" name="Oval 54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080" name="Oval 55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081" name="Oval 56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1075" name="Oval 57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76" name="Oval 58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083" name="Group 59"/>
          <p:cNvGrpSpPr>
            <a:grpSpLocks/>
          </p:cNvGrpSpPr>
          <p:nvPr/>
        </p:nvGrpSpPr>
        <p:grpSpPr bwMode="auto">
          <a:xfrm rot="-2197408">
            <a:off x="8196263" y="5815013"/>
            <a:ext cx="511175" cy="322262"/>
            <a:chOff x="295" y="3385"/>
            <a:chExt cx="408" cy="340"/>
          </a:xfrm>
        </p:grpSpPr>
        <p:grpSp>
          <p:nvGrpSpPr>
            <p:cNvPr id="1062" name="Group 60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65" name="Group 61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72" name="Oval 6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73" name="Oval 6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1066" name="Group 64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70" name="Oval 65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71" name="Oval 66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1067" name="Oval 67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068" name="Oval 68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069" name="Oval 69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1063" name="Oval 70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4" name="Oval 71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036" name="Group 72"/>
          <p:cNvGrpSpPr>
            <a:grpSpLocks/>
          </p:cNvGrpSpPr>
          <p:nvPr/>
        </p:nvGrpSpPr>
        <p:grpSpPr bwMode="auto">
          <a:xfrm>
            <a:off x="6180138" y="6391275"/>
            <a:ext cx="576262" cy="466725"/>
            <a:chOff x="295" y="3385"/>
            <a:chExt cx="408" cy="340"/>
          </a:xfrm>
        </p:grpSpPr>
        <p:grpSp>
          <p:nvGrpSpPr>
            <p:cNvPr id="1050" name="Group 73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53" name="Group 74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60" name="Oval 75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61" name="Oval 76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1054" name="Group 77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58" name="Oval 78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59" name="Oval 79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1055" name="Oval 80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056" name="Oval 81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057" name="Oval 82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1051" name="Oval 83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2" name="Oval 84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109" name="Group 85"/>
          <p:cNvGrpSpPr>
            <a:grpSpLocks/>
          </p:cNvGrpSpPr>
          <p:nvPr/>
        </p:nvGrpSpPr>
        <p:grpSpPr bwMode="auto">
          <a:xfrm rot="-4249260">
            <a:off x="8459788" y="1341438"/>
            <a:ext cx="503237" cy="503237"/>
            <a:chOff x="295" y="3385"/>
            <a:chExt cx="408" cy="340"/>
          </a:xfrm>
        </p:grpSpPr>
        <p:grpSp>
          <p:nvGrpSpPr>
            <p:cNvPr id="1038" name="Group 86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41" name="Group 87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48" name="Oval 88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9" name="Oval 89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1042" name="Group 90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46" name="Oval 9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7" name="Oval 9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7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1043" name="Oval 93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" name="Oval 94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045" name="Oval 95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1039" name="Oval 96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0" name="Oval 97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1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1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rgbClr val="FF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rgbClr val="FF006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" TargetMode="External"/><Relationship Id="rId7" Type="http://schemas.openxmlformats.org/officeDocument/2006/relationships/hyperlink" Target="http://goo.gl/ECKNPj" TargetMode="External"/><Relationship Id="rId2" Type="http://schemas.openxmlformats.org/officeDocument/2006/relationships/hyperlink" Target="http://www.backpackers.com.tw/foru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log.sina.com.tw/stampinged/article.php?entryid=583329" TargetMode="External"/><Relationship Id="rId5" Type="http://schemas.openxmlformats.org/officeDocument/2006/relationships/hyperlink" Target="http://formosa.ntm.gov.tw/maps/page01.html" TargetMode="External"/><Relationship Id="rId4" Type="http://schemas.openxmlformats.org/officeDocument/2006/relationships/hyperlink" Target="http://catalog.digitalarchives.tw/item/00/5e/3c/a9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402F183-A22C-4FA8-A6E1-1C0D8AF7A807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200997"/>
            <a:ext cx="8785671" cy="1470025"/>
          </a:xfrm>
        </p:spPr>
        <p:txBody>
          <a:bodyPr/>
          <a:lstStyle/>
          <a:p>
            <a:pPr eaLnBrk="1" hangingPunct="1"/>
            <a:r>
              <a:rPr lang="en-US" altLang="zh-TW" sz="7200" b="1" dirty="0" smtClean="0">
                <a:ea typeface="標楷體" panose="03000509000000000000" pitchFamily="65" charset="-120"/>
              </a:rPr>
              <a:t>2-1 </a:t>
            </a:r>
            <a:r>
              <a:rPr lang="zh-TW" altLang="en-US" sz="7200" b="1" dirty="0" smtClean="0">
                <a:ea typeface="標楷體" panose="03000509000000000000" pitchFamily="65" charset="-120"/>
              </a:rPr>
              <a:t>英勇的抗日事蹟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1604086"/>
            <a:ext cx="8928991" cy="5020667"/>
          </a:xfrm>
          <a:solidFill>
            <a:srgbClr val="CCFFCC">
              <a:alpha val="69019"/>
            </a:srgbClr>
          </a:solidFill>
        </p:spPr>
        <p:txBody>
          <a:bodyPr/>
          <a:lstStyle/>
          <a:p>
            <a:pPr marL="360363" indent="-360363" eaLnBrk="1" hangingPunct="1">
              <a:lnSpc>
                <a:spcPts val="2300"/>
              </a:lnSpc>
              <a:spcBef>
                <a:spcPct val="0"/>
              </a:spcBef>
            </a:pPr>
            <a:r>
              <a:rPr lang="en-US" altLang="zh-TW" sz="1800" b="1" dirty="0" smtClean="0">
                <a:ea typeface="標楷體" panose="03000509000000000000" pitchFamily="65" charset="-120"/>
              </a:rPr>
              <a:t>【</a:t>
            </a:r>
            <a:r>
              <a:rPr lang="zh-TW" altLang="en-US" sz="1800" b="1" dirty="0" smtClean="0">
                <a:ea typeface="標楷體" panose="03000509000000000000" pitchFamily="65" charset="-120"/>
                <a:cs typeface="Arial Unicode MS" panose="020B0604020202020204" pitchFamily="34" charset="-120"/>
              </a:rPr>
              <a:t>資料來源</a:t>
            </a:r>
            <a:r>
              <a:rPr lang="en-US" altLang="zh-TW" sz="1800" b="1" dirty="0" smtClean="0">
                <a:ea typeface="標楷體" panose="03000509000000000000" pitchFamily="65" charset="-120"/>
              </a:rPr>
              <a:t>】</a:t>
            </a:r>
          </a:p>
          <a:p>
            <a:pPr marL="360363" indent="-360363" algn="l" eaLnBrk="1" hangingPunct="1">
              <a:lnSpc>
                <a:spcPts val="2300"/>
              </a:lnSpc>
              <a:spcBef>
                <a:spcPct val="0"/>
              </a:spcBef>
            </a:pPr>
            <a:r>
              <a:rPr lang="en-US" altLang="zh-TW" sz="1800" b="1" dirty="0" smtClean="0">
                <a:ea typeface="標楷體" panose="03000509000000000000" pitchFamily="65" charset="-120"/>
              </a:rPr>
              <a:t>1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、天下編輯，</a:t>
            </a:r>
            <a:r>
              <a:rPr lang="en-US" altLang="zh-TW" sz="1800" b="1" dirty="0" smtClean="0">
                <a:ea typeface="標楷體" panose="03000509000000000000" pitchFamily="65" charset="-120"/>
              </a:rPr>
              <a:t>《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發現臺灣</a:t>
            </a:r>
            <a:r>
              <a:rPr lang="en-US" altLang="zh-TW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上、下</a:t>
            </a:r>
            <a:r>
              <a:rPr lang="en-US" altLang="zh-TW" sz="1800" b="1" dirty="0" smtClean="0">
                <a:ea typeface="標楷體" panose="03000509000000000000" pitchFamily="65" charset="-120"/>
              </a:rPr>
              <a:t>》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（臺北市：天下，</a:t>
            </a:r>
            <a:r>
              <a:rPr lang="en-US" altLang="zh-TW" sz="1800" b="1" dirty="0" smtClean="0">
                <a:ea typeface="標楷體" panose="03000509000000000000" pitchFamily="65" charset="-120"/>
              </a:rPr>
              <a:t>1992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）。</a:t>
            </a:r>
          </a:p>
          <a:p>
            <a:pPr marL="360363" indent="-360363" algn="l" eaLnBrk="1" hangingPunct="1">
              <a:lnSpc>
                <a:spcPts val="2300"/>
              </a:lnSpc>
              <a:spcBef>
                <a:spcPct val="0"/>
              </a:spcBef>
            </a:pPr>
            <a:r>
              <a:rPr lang="en-US" altLang="zh-TW" sz="1800" b="1" dirty="0" smtClean="0">
                <a:ea typeface="標楷體" panose="03000509000000000000" pitchFamily="65" charset="-120"/>
              </a:rPr>
              <a:t>2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、張勝彥等，</a:t>
            </a:r>
            <a:r>
              <a:rPr lang="en-US" altLang="zh-TW" sz="1800" b="1" dirty="0" smtClean="0">
                <a:ea typeface="標楷體" panose="03000509000000000000" pitchFamily="65" charset="-120"/>
              </a:rPr>
              <a:t>《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臺灣開發史</a:t>
            </a:r>
            <a:r>
              <a:rPr lang="en-US" altLang="zh-TW" sz="1800" b="1" dirty="0" smtClean="0">
                <a:ea typeface="標楷體" panose="03000509000000000000" pitchFamily="65" charset="-120"/>
              </a:rPr>
              <a:t>》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（臺北縣：空大，</a:t>
            </a:r>
            <a:r>
              <a:rPr lang="en-US" altLang="zh-TW" sz="1800" b="1" dirty="0" smtClean="0">
                <a:ea typeface="標楷體" panose="03000509000000000000" pitchFamily="65" charset="-120"/>
              </a:rPr>
              <a:t>1996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）。</a:t>
            </a:r>
          </a:p>
          <a:p>
            <a:pPr marL="360363" indent="-360363" algn="l" eaLnBrk="1" hangingPunct="1">
              <a:lnSpc>
                <a:spcPts val="2300"/>
              </a:lnSpc>
              <a:spcBef>
                <a:spcPct val="0"/>
              </a:spcBef>
            </a:pPr>
            <a:r>
              <a:rPr lang="en-US" altLang="zh-TW" sz="1800" b="1" dirty="0" smtClean="0">
                <a:ea typeface="標楷體" panose="03000509000000000000" pitchFamily="65" charset="-120"/>
              </a:rPr>
              <a:t>3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、背包客棧，網址：</a:t>
            </a:r>
            <a:r>
              <a:rPr lang="en-US" altLang="zh-TW" sz="1800" b="1" dirty="0" smtClean="0">
                <a:ea typeface="標楷體" panose="03000509000000000000" pitchFamily="65" charset="-120"/>
                <a:hlinkClick r:id="rId2"/>
              </a:rPr>
              <a:t>http://www.backpackers.com.tw/forum/</a:t>
            </a:r>
            <a:r>
              <a:rPr lang="en-US" altLang="zh-TW" sz="1800" dirty="0" smtClean="0">
                <a:ea typeface="標楷體" panose="03000509000000000000" pitchFamily="65" charset="-120"/>
              </a:rPr>
              <a:t> </a:t>
            </a:r>
            <a:r>
              <a:rPr lang="zh-TW" altLang="en-US" sz="1800" dirty="0" smtClean="0">
                <a:ea typeface="標楷體" panose="03000509000000000000" pitchFamily="65" charset="-120"/>
              </a:rPr>
              <a:t>。</a:t>
            </a:r>
          </a:p>
          <a:p>
            <a:pPr marL="360363" indent="-360363" algn="l" eaLnBrk="1" hangingPunct="1">
              <a:lnSpc>
                <a:spcPts val="2300"/>
              </a:lnSpc>
              <a:spcBef>
                <a:spcPct val="0"/>
              </a:spcBef>
            </a:pPr>
            <a:r>
              <a:rPr lang="en-US" altLang="zh-TW" sz="1800" b="1" dirty="0" smtClean="0">
                <a:ea typeface="標楷體" panose="03000509000000000000" pitchFamily="65" charset="-120"/>
              </a:rPr>
              <a:t>4</a:t>
            </a:r>
            <a:r>
              <a:rPr lang="zh-TW" altLang="en-US" sz="1800" dirty="0" smtClean="0">
                <a:ea typeface="標楷體" panose="03000509000000000000" pitchFamily="65" charset="-120"/>
              </a:rPr>
              <a:t>、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維基百科，網址：</a:t>
            </a:r>
            <a:r>
              <a:rPr lang="en-US" altLang="zh-TW" sz="1800" b="1" dirty="0" smtClean="0">
                <a:ea typeface="標楷體" panose="03000509000000000000" pitchFamily="65" charset="-120"/>
                <a:hlinkClick r:id="rId3"/>
              </a:rPr>
              <a:t>http://zh.wikipedia.org/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。</a:t>
            </a:r>
          </a:p>
          <a:p>
            <a:pPr marL="412750" indent="-412750" algn="l" eaLnBrk="1" hangingPunct="1">
              <a:lnSpc>
                <a:spcPts val="2300"/>
              </a:lnSpc>
              <a:spcBef>
                <a:spcPct val="0"/>
              </a:spcBef>
            </a:pPr>
            <a:r>
              <a:rPr lang="en-US" altLang="zh-TW" sz="1800" b="1" dirty="0" smtClean="0">
                <a:ea typeface="標楷體" panose="03000509000000000000" pitchFamily="65" charset="-120"/>
              </a:rPr>
              <a:t>5</a:t>
            </a:r>
            <a:r>
              <a:rPr lang="zh-TW" altLang="en-US" sz="1800" b="1" dirty="0">
                <a:ea typeface="標楷體" panose="03000509000000000000" pitchFamily="65" charset="-120"/>
              </a:rPr>
              <a:t>、臺灣總督府蕃務本署編 ，</a:t>
            </a:r>
            <a:r>
              <a:rPr lang="en-US" altLang="zh-TW" sz="1800" b="1" dirty="0">
                <a:ea typeface="標楷體" panose="03000509000000000000" pitchFamily="65" charset="-120"/>
              </a:rPr>
              <a:t>《</a:t>
            </a:r>
            <a:r>
              <a:rPr lang="zh-TW" altLang="en-US" sz="1800" b="1" dirty="0">
                <a:ea typeface="標楷體" panose="03000509000000000000" pitchFamily="65" charset="-120"/>
              </a:rPr>
              <a:t>理蕃概要 </a:t>
            </a:r>
            <a:r>
              <a:rPr lang="en-US" altLang="zh-TW" sz="1800" b="1" dirty="0">
                <a:ea typeface="標楷體" panose="03000509000000000000" pitchFamily="65" charset="-120"/>
              </a:rPr>
              <a:t>》</a:t>
            </a:r>
            <a:r>
              <a:rPr lang="zh-TW" altLang="en-US" sz="1800" b="1" dirty="0">
                <a:ea typeface="標楷體" panose="03000509000000000000" pitchFamily="65" charset="-120"/>
              </a:rPr>
              <a:t>（東京市：臺灣總督府民政部蕃務本署，大正</a:t>
            </a:r>
            <a:r>
              <a:rPr lang="en-US" altLang="zh-TW" sz="1800" b="1" dirty="0">
                <a:ea typeface="標楷體" panose="03000509000000000000" pitchFamily="65" charset="-120"/>
              </a:rPr>
              <a:t>2 [1913] 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）。臺中</a:t>
            </a:r>
            <a:r>
              <a:rPr lang="zh-TW" altLang="en-US" sz="1800" b="1" dirty="0">
                <a:ea typeface="標楷體" panose="03000509000000000000" pitchFamily="65" charset="-120"/>
              </a:rPr>
              <a:t>圖書館典藏。</a:t>
            </a:r>
          </a:p>
          <a:p>
            <a:pPr marL="412750" indent="-412750" algn="l" eaLnBrk="1" hangingPunct="1">
              <a:lnSpc>
                <a:spcPts val="2300"/>
              </a:lnSpc>
              <a:spcBef>
                <a:spcPct val="0"/>
              </a:spcBef>
            </a:pPr>
            <a:r>
              <a:rPr lang="en-US" altLang="zh-TW" sz="1800" b="1" dirty="0">
                <a:ea typeface="標楷體" panose="03000509000000000000" pitchFamily="65" charset="-120"/>
              </a:rPr>
              <a:t>6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、臺灣</a:t>
            </a:r>
            <a:r>
              <a:rPr lang="zh-TW" altLang="en-US" sz="1800" b="1" dirty="0">
                <a:ea typeface="標楷體" panose="03000509000000000000" pitchFamily="65" charset="-120"/>
              </a:rPr>
              <a:t>總督府警務局理蕃課，</a:t>
            </a:r>
            <a:r>
              <a:rPr lang="en-US" altLang="zh-TW" sz="1800" b="1" dirty="0">
                <a:ea typeface="標楷體" panose="03000509000000000000" pitchFamily="65" charset="-120"/>
              </a:rPr>
              <a:t>《</a:t>
            </a:r>
            <a:r>
              <a:rPr lang="zh-TW" altLang="en-US" sz="1800" b="1" dirty="0">
                <a:ea typeface="標楷體" panose="03000509000000000000" pitchFamily="65" charset="-120"/>
              </a:rPr>
              <a:t>蕃地事情</a:t>
            </a:r>
            <a:r>
              <a:rPr lang="en-US" altLang="zh-TW" sz="1800" b="1" dirty="0">
                <a:ea typeface="標楷體" panose="03000509000000000000" pitchFamily="65" charset="-120"/>
              </a:rPr>
              <a:t>》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（臺北市</a:t>
            </a:r>
            <a:r>
              <a:rPr lang="zh-TW" altLang="en-US" sz="1800" b="1" dirty="0">
                <a:ea typeface="標楷體" panose="03000509000000000000" pitchFamily="65" charset="-120"/>
              </a:rPr>
              <a:t>：總督府警務局理蕃課，</a:t>
            </a:r>
            <a:r>
              <a:rPr lang="en-US" altLang="zh-TW" sz="1800" b="1" dirty="0">
                <a:ea typeface="標楷體" panose="03000509000000000000" pitchFamily="65" charset="-120"/>
              </a:rPr>
              <a:t>1933)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。臺中</a:t>
            </a:r>
            <a:r>
              <a:rPr lang="zh-TW" altLang="en-US" sz="1800" b="1" dirty="0">
                <a:ea typeface="標楷體" panose="03000509000000000000" pitchFamily="65" charset="-120"/>
              </a:rPr>
              <a:t>圖書館典藏。</a:t>
            </a:r>
          </a:p>
          <a:p>
            <a:pPr marL="412750" indent="-412750" algn="l" eaLnBrk="1" hangingPunct="1">
              <a:lnSpc>
                <a:spcPts val="2300"/>
              </a:lnSpc>
              <a:spcBef>
                <a:spcPct val="0"/>
              </a:spcBef>
            </a:pPr>
            <a:r>
              <a:rPr lang="en-US" altLang="zh-TW" sz="1800" b="1" dirty="0">
                <a:ea typeface="標楷體" panose="03000509000000000000" pitchFamily="65" charset="-120"/>
              </a:rPr>
              <a:t>7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、數位</a:t>
            </a:r>
            <a:r>
              <a:rPr lang="zh-TW" altLang="en-US" sz="1800" b="1" dirty="0">
                <a:ea typeface="標楷體" panose="03000509000000000000" pitchFamily="65" charset="-120"/>
              </a:rPr>
              <a:t>典藏與數位學習聯合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目錄</a:t>
            </a:r>
            <a:r>
              <a:rPr lang="en-US" altLang="zh-TW" sz="1600" b="1" dirty="0" smtClean="0">
                <a:ea typeface="標楷體" panose="03000509000000000000" pitchFamily="65" charset="-120"/>
                <a:hlinkClick r:id="rId4"/>
              </a:rPr>
              <a:t>http</a:t>
            </a:r>
            <a:r>
              <a:rPr lang="en-US" altLang="zh-TW" sz="1600" b="1" dirty="0">
                <a:ea typeface="標楷體" panose="03000509000000000000" pitchFamily="65" charset="-120"/>
                <a:hlinkClick r:id="rId4"/>
              </a:rPr>
              <a:t>://catalog.digitalarchives.tw/item/00/5e/3c/a9.html</a:t>
            </a:r>
            <a:r>
              <a:rPr lang="en-US" altLang="zh-TW" sz="1600" b="1" dirty="0">
                <a:ea typeface="標楷體" panose="03000509000000000000" pitchFamily="65" charset="-120"/>
              </a:rPr>
              <a:t> </a:t>
            </a:r>
          </a:p>
          <a:p>
            <a:pPr marL="360363" indent="-360363" algn="l" eaLnBrk="1" hangingPunct="1">
              <a:lnSpc>
                <a:spcPts val="2300"/>
              </a:lnSpc>
              <a:spcBef>
                <a:spcPct val="0"/>
              </a:spcBef>
            </a:pPr>
            <a:r>
              <a:rPr lang="en-US" altLang="zh-TW" sz="1800" b="1" dirty="0" smtClean="0">
                <a:ea typeface="標楷體" panose="03000509000000000000" pitchFamily="65" charset="-120"/>
              </a:rPr>
              <a:t>8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、國立臺灣博物館，網址：</a:t>
            </a:r>
            <a:r>
              <a:rPr lang="en-US" altLang="zh-TW" sz="1800" b="1" dirty="0" smtClean="0">
                <a:ea typeface="標楷體" panose="03000509000000000000" pitchFamily="65" charset="-120"/>
                <a:hlinkClick r:id="rId5"/>
              </a:rPr>
              <a:t>http://formosa.ntm.gov.tw/maps/page01.html</a:t>
            </a:r>
            <a:r>
              <a:rPr lang="en-US" altLang="zh-TW" sz="1800" dirty="0" smtClean="0">
                <a:ea typeface="標楷體" panose="03000509000000000000" pitchFamily="65" charset="-120"/>
              </a:rPr>
              <a:t> </a:t>
            </a:r>
          </a:p>
          <a:p>
            <a:pPr marL="360363" indent="-360363" algn="l" eaLnBrk="1" hangingPunct="1">
              <a:lnSpc>
                <a:spcPts val="2300"/>
              </a:lnSpc>
              <a:spcBef>
                <a:spcPct val="0"/>
              </a:spcBef>
            </a:pPr>
            <a:r>
              <a:rPr lang="en-US" altLang="zh-TW" sz="1800" b="1" dirty="0" smtClean="0">
                <a:ea typeface="標楷體" panose="03000509000000000000" pitchFamily="65" charset="-120"/>
              </a:rPr>
              <a:t>9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、日治時期臺灣郵政史</a:t>
            </a:r>
            <a:r>
              <a:rPr lang="en-US" altLang="zh-TW" sz="1800" b="1" dirty="0" smtClean="0">
                <a:ea typeface="標楷體" panose="03000509000000000000" pitchFamily="65" charset="-120"/>
              </a:rPr>
              <a:t>-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新浪部落 </a:t>
            </a:r>
            <a:r>
              <a:rPr lang="en-US" altLang="zh-TW" sz="1800" b="1" dirty="0" smtClean="0">
                <a:ea typeface="標楷體" panose="03000509000000000000" pitchFamily="65" charset="-120"/>
                <a:hlinkClick r:id="rId6"/>
              </a:rPr>
              <a:t>http://blog.sina.com.tw/stampinged/article.php?entryid=583329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。</a:t>
            </a:r>
          </a:p>
          <a:p>
            <a:pPr marL="360363" indent="-360363" algn="l" eaLnBrk="1" hangingPunct="1">
              <a:lnSpc>
                <a:spcPts val="2300"/>
              </a:lnSpc>
              <a:spcBef>
                <a:spcPct val="0"/>
              </a:spcBef>
            </a:pPr>
            <a:r>
              <a:rPr lang="en-US" altLang="zh-TW" sz="1800" b="1" dirty="0" smtClean="0">
                <a:ea typeface="標楷體" panose="03000509000000000000" pitchFamily="65" charset="-120"/>
              </a:rPr>
              <a:t>10</a:t>
            </a:r>
            <a:r>
              <a:rPr lang="zh-TW" altLang="en-US" sz="1800" b="1" dirty="0" smtClean="0">
                <a:latin typeface="+mj-lt"/>
                <a:ea typeface="標楷體" panose="03000509000000000000" pitchFamily="65" charset="-120"/>
              </a:rPr>
              <a:t>、蕭景文，</a:t>
            </a:r>
            <a:r>
              <a:rPr lang="en-US" altLang="zh-TW" sz="1800" b="1" dirty="0" smtClean="0">
                <a:latin typeface="+mj-lt"/>
                <a:ea typeface="標楷體" panose="03000509000000000000" pitchFamily="65" charset="-120"/>
              </a:rPr>
              <a:t>《</a:t>
            </a:r>
            <a:r>
              <a:rPr lang="zh-TW" altLang="en-US" sz="1800" b="1" dirty="0" smtClean="0">
                <a:latin typeface="+mj-lt"/>
                <a:ea typeface="標楷體" panose="03000509000000000000" pitchFamily="65" charset="-120"/>
              </a:rPr>
              <a:t>噍吧哖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en-US" altLang="zh-TW" sz="1800" b="1" dirty="0"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en-US" sz="1800" b="1" dirty="0" smtClean="0">
                <a:latin typeface="+mj-lt"/>
                <a:ea typeface="標楷體" panose="03000509000000000000" pitchFamily="65" charset="-120"/>
              </a:rPr>
              <a:t>一九一五</a:t>
            </a:r>
            <a:r>
              <a:rPr lang="en-US" altLang="zh-TW" sz="1800" b="1" dirty="0" smtClean="0">
                <a:latin typeface="+mj-lt"/>
                <a:ea typeface="標楷體" panose="03000509000000000000" pitchFamily="65" charset="-120"/>
              </a:rPr>
              <a:t>》</a:t>
            </a:r>
            <a:r>
              <a:rPr lang="zh-TW" altLang="en-US" sz="1800" b="1" dirty="0" smtClean="0">
                <a:latin typeface="+mj-lt"/>
                <a:ea typeface="標楷體" panose="03000509000000000000" pitchFamily="65" charset="-120"/>
              </a:rPr>
              <a:t>（臺南市：南市文化局，</a:t>
            </a:r>
            <a:r>
              <a:rPr lang="en-US" altLang="zh-TW" sz="1800" b="1" dirty="0" smtClean="0">
                <a:latin typeface="+mj-lt"/>
                <a:ea typeface="標楷體" panose="03000509000000000000" pitchFamily="65" charset="-120"/>
              </a:rPr>
              <a:t>2015</a:t>
            </a:r>
            <a:r>
              <a:rPr lang="zh-TW" altLang="en-US" sz="1800" b="1" dirty="0" smtClean="0">
                <a:latin typeface="+mj-lt"/>
                <a:ea typeface="標楷體" panose="03000509000000000000" pitchFamily="65" charset="-120"/>
              </a:rPr>
              <a:t>）</a:t>
            </a:r>
            <a:r>
              <a:rPr lang="zh-TW" altLang="en-US" sz="1800" dirty="0" smtClean="0">
                <a:latin typeface="+mj-lt"/>
                <a:ea typeface="標楷體" panose="03000509000000000000" pitchFamily="65" charset="-120"/>
              </a:rPr>
              <a:t>。</a:t>
            </a:r>
            <a:endParaRPr lang="en-US" altLang="zh-TW" sz="1800" dirty="0" smtClean="0">
              <a:latin typeface="+mj-lt"/>
              <a:ea typeface="標楷體" panose="03000509000000000000" pitchFamily="65" charset="-120"/>
            </a:endParaRPr>
          </a:p>
          <a:p>
            <a:pPr marL="360363" indent="-360363" algn="l" eaLnBrk="1" hangingPunct="1">
              <a:lnSpc>
                <a:spcPts val="2300"/>
              </a:lnSpc>
              <a:spcBef>
                <a:spcPct val="0"/>
              </a:spcBef>
            </a:pPr>
            <a:r>
              <a:rPr lang="en-US" altLang="zh-TW" sz="1800" b="1" dirty="0" smtClean="0">
                <a:latin typeface="+mj-lt"/>
                <a:ea typeface="標楷體" panose="03000509000000000000" pitchFamily="65" charset="-120"/>
              </a:rPr>
              <a:t>11</a:t>
            </a:r>
            <a:r>
              <a:rPr lang="zh-TW" altLang="en-US" sz="1800" b="1" dirty="0" smtClean="0">
                <a:latin typeface="+mj-lt"/>
                <a:ea typeface="標楷體" panose="03000509000000000000" pitchFamily="65" charset="-120"/>
              </a:rPr>
              <a:t>、鄧相揚，</a:t>
            </a:r>
            <a:r>
              <a:rPr lang="en-US" altLang="zh-TW" sz="1800" b="1" dirty="0" smtClean="0">
                <a:latin typeface="+mj-lt"/>
                <a:ea typeface="標楷體" panose="03000509000000000000" pitchFamily="65" charset="-120"/>
              </a:rPr>
              <a:t>《</a:t>
            </a:r>
            <a:r>
              <a:rPr lang="zh-TW" altLang="en-US" sz="1800" b="1" dirty="0" smtClean="0">
                <a:latin typeface="+mj-lt"/>
                <a:ea typeface="標楷體" panose="03000509000000000000" pitchFamily="65" charset="-120"/>
              </a:rPr>
              <a:t>霧社事件</a:t>
            </a:r>
            <a:r>
              <a:rPr lang="en-US" altLang="zh-TW" sz="1800" b="1" dirty="0" smtClean="0">
                <a:latin typeface="+mj-lt"/>
                <a:ea typeface="標楷體" panose="03000509000000000000" pitchFamily="65" charset="-120"/>
              </a:rPr>
              <a:t>》</a:t>
            </a:r>
            <a:r>
              <a:rPr lang="zh-TW" altLang="en-US" sz="1800" b="1" dirty="0" smtClean="0">
                <a:latin typeface="+mj-lt"/>
                <a:ea typeface="標楷體" panose="03000509000000000000" pitchFamily="65" charset="-120"/>
              </a:rPr>
              <a:t>（臺北市：玉山社，</a:t>
            </a:r>
            <a:r>
              <a:rPr lang="en-US" altLang="zh-TW" sz="1800" b="1" dirty="0" smtClean="0">
                <a:latin typeface="+mj-lt"/>
                <a:ea typeface="標楷體" panose="03000509000000000000" pitchFamily="65" charset="-120"/>
              </a:rPr>
              <a:t>1998</a:t>
            </a:r>
            <a:r>
              <a:rPr lang="zh-TW" altLang="en-US" sz="1800" b="1" dirty="0" smtClean="0">
                <a:latin typeface="+mj-lt"/>
                <a:ea typeface="標楷體" panose="03000509000000000000" pitchFamily="65" charset="-120"/>
              </a:rPr>
              <a:t>）。</a:t>
            </a:r>
            <a:endParaRPr lang="en-US" altLang="zh-TW" sz="1800" b="1" dirty="0" smtClean="0">
              <a:latin typeface="+mj-lt"/>
              <a:ea typeface="標楷體" panose="03000509000000000000" pitchFamily="65" charset="-120"/>
            </a:endParaRPr>
          </a:p>
          <a:p>
            <a:pPr marL="360363" indent="-360363" algn="l" eaLnBrk="1" hangingPunct="1">
              <a:lnSpc>
                <a:spcPts val="2300"/>
              </a:lnSpc>
              <a:spcBef>
                <a:spcPct val="0"/>
              </a:spcBef>
            </a:pPr>
            <a:r>
              <a:rPr lang="en-US" altLang="zh-TW" sz="1800" b="1" dirty="0" smtClean="0">
                <a:latin typeface="+mj-lt"/>
                <a:ea typeface="標楷體" panose="03000509000000000000" pitchFamily="65" charset="-120"/>
              </a:rPr>
              <a:t>12</a:t>
            </a:r>
            <a:r>
              <a:rPr lang="zh-TW" altLang="en-US" sz="1800" b="1" dirty="0" smtClean="0">
                <a:latin typeface="+mj-lt"/>
                <a:ea typeface="標楷體" panose="03000509000000000000" pitchFamily="65" charset="-120"/>
              </a:rPr>
              <a:t>、</a:t>
            </a:r>
            <a:r>
              <a:rPr lang="zh-TW" altLang="en-US" sz="1800" b="1" dirty="0">
                <a:latin typeface="+mj-lt"/>
                <a:ea typeface="標楷體" panose="03000509000000000000" pitchFamily="65" charset="-120"/>
                <a:cs typeface="Arial Unicode MS" panose="020B0604020202020204" pitchFamily="34" charset="-120"/>
              </a:rPr>
              <a:t>李筱峰，</a:t>
            </a:r>
            <a:r>
              <a:rPr lang="en-US" altLang="zh-TW" sz="1800" b="1" dirty="0">
                <a:latin typeface="+mj-lt"/>
                <a:ea typeface="標楷體" panose="03000509000000000000" pitchFamily="65" charset="-120"/>
                <a:cs typeface="Arial Unicode MS" panose="020B0604020202020204" pitchFamily="34" charset="-120"/>
              </a:rPr>
              <a:t>《</a:t>
            </a:r>
            <a:r>
              <a:rPr lang="zh-TW" altLang="en-US" sz="1800" b="1" dirty="0">
                <a:latin typeface="+mj-lt"/>
                <a:ea typeface="標楷體" panose="03000509000000000000" pitchFamily="65" charset="-120"/>
                <a:cs typeface="Arial Unicode MS" panose="020B0604020202020204" pitchFamily="34" charset="-120"/>
              </a:rPr>
              <a:t>臺灣史</a:t>
            </a:r>
            <a:r>
              <a:rPr lang="en-US" altLang="zh-TW" sz="1800" b="1" dirty="0">
                <a:latin typeface="+mj-lt"/>
                <a:ea typeface="標楷體" panose="03000509000000000000" pitchFamily="65" charset="-120"/>
                <a:cs typeface="Arial Unicode MS" panose="020B0604020202020204" pitchFamily="34" charset="-120"/>
              </a:rPr>
              <a:t>100</a:t>
            </a:r>
            <a:r>
              <a:rPr lang="zh-TW" altLang="en-US" sz="1800" b="1" dirty="0">
                <a:latin typeface="+mj-lt"/>
                <a:ea typeface="標楷體" panose="03000509000000000000" pitchFamily="65" charset="-120"/>
                <a:cs typeface="Arial Unicode MS" panose="020B0604020202020204" pitchFamily="34" charset="-120"/>
              </a:rPr>
              <a:t>件大事</a:t>
            </a:r>
            <a:r>
              <a:rPr lang="en-US" altLang="zh-TW" sz="1800" b="1" dirty="0">
                <a:latin typeface="+mj-lt"/>
                <a:ea typeface="標楷體" panose="03000509000000000000" pitchFamily="65" charset="-120"/>
                <a:cs typeface="Arial Unicode MS" panose="020B0604020202020204" pitchFamily="34" charset="-120"/>
              </a:rPr>
              <a:t>•</a:t>
            </a:r>
            <a:r>
              <a:rPr lang="zh-TW" altLang="en-US" sz="1800" b="1" dirty="0">
                <a:latin typeface="+mj-lt"/>
                <a:ea typeface="標楷體" panose="03000509000000000000" pitchFamily="65" charset="-120"/>
                <a:cs typeface="Arial Unicode MS" panose="020B0604020202020204" pitchFamily="34" charset="-120"/>
              </a:rPr>
              <a:t>上</a:t>
            </a:r>
            <a:r>
              <a:rPr lang="en-US" altLang="zh-TW" sz="1800" b="1" dirty="0">
                <a:latin typeface="+mj-lt"/>
                <a:ea typeface="標楷體" panose="03000509000000000000" pitchFamily="65" charset="-120"/>
                <a:cs typeface="Arial Unicode MS" panose="020B0604020202020204" pitchFamily="34" charset="-120"/>
              </a:rPr>
              <a:t>》</a:t>
            </a:r>
            <a:r>
              <a:rPr lang="zh-TW" altLang="en-US" sz="1800" b="1" dirty="0">
                <a:latin typeface="+mj-lt"/>
                <a:ea typeface="標楷體" panose="03000509000000000000" pitchFamily="65" charset="-120"/>
                <a:cs typeface="Arial Unicode MS" panose="020B0604020202020204" pitchFamily="34" charset="-120"/>
              </a:rPr>
              <a:t>（臺北市：玉山社，</a:t>
            </a:r>
            <a:r>
              <a:rPr lang="en-US" altLang="zh-TW" sz="1800" b="1" dirty="0">
                <a:latin typeface="+mj-lt"/>
                <a:ea typeface="標楷體" panose="03000509000000000000" pitchFamily="65" charset="-120"/>
                <a:cs typeface="Arial Unicode MS" panose="020B0604020202020204" pitchFamily="34" charset="-120"/>
              </a:rPr>
              <a:t>1999</a:t>
            </a:r>
            <a:r>
              <a:rPr lang="zh-TW" altLang="en-US" sz="1800" b="1" dirty="0" smtClean="0">
                <a:latin typeface="+mj-lt"/>
                <a:ea typeface="標楷體" panose="03000509000000000000" pitchFamily="65" charset="-120"/>
                <a:cs typeface="Arial Unicode MS" panose="020B0604020202020204" pitchFamily="34" charset="-120"/>
              </a:rPr>
              <a:t>）。</a:t>
            </a:r>
            <a:endParaRPr lang="en-US" altLang="zh-TW" sz="1800" b="1" dirty="0" smtClean="0">
              <a:latin typeface="+mj-lt"/>
              <a:ea typeface="標楷體" panose="03000509000000000000" pitchFamily="65" charset="-120"/>
              <a:cs typeface="Arial Unicode MS" panose="020B0604020202020204" pitchFamily="34" charset="-120"/>
            </a:endParaRPr>
          </a:p>
          <a:p>
            <a:pPr marL="360363" indent="-360363" algn="l" eaLnBrk="1" hangingPunct="1">
              <a:lnSpc>
                <a:spcPts val="2300"/>
              </a:lnSpc>
              <a:spcBef>
                <a:spcPct val="0"/>
              </a:spcBef>
            </a:pPr>
            <a:r>
              <a:rPr lang="en-US" altLang="zh-TW" sz="1800" b="1" dirty="0" smtClean="0">
                <a:latin typeface="+mj-lt"/>
                <a:ea typeface="標楷體" panose="03000509000000000000" pitchFamily="65" charset="-120"/>
                <a:cs typeface="Arial Unicode MS" panose="020B0604020202020204" pitchFamily="34" charset="-120"/>
              </a:rPr>
              <a:t>13</a:t>
            </a:r>
            <a:r>
              <a:rPr lang="zh-TW" altLang="en-US" sz="1800" b="1" dirty="0" smtClean="0">
                <a:latin typeface="+mj-lt"/>
                <a:ea typeface="標楷體" panose="03000509000000000000" pitchFamily="65" charset="-120"/>
                <a:cs typeface="Arial Unicode MS" panose="020B0604020202020204" pitchFamily="34" charset="-120"/>
              </a:rPr>
              <a:t>、中研院臺史所檔案館，</a:t>
            </a:r>
            <a:r>
              <a:rPr lang="en-US" altLang="zh-TW" sz="1800" b="1" dirty="0">
                <a:latin typeface="+mj-lt"/>
                <a:ea typeface="標楷體" panose="03000509000000000000" pitchFamily="65" charset="-120"/>
                <a:cs typeface="Arial Unicode MS" panose="020B0604020202020204" pitchFamily="34" charset="-120"/>
                <a:hlinkClick r:id="rId7"/>
              </a:rPr>
              <a:t>http://</a:t>
            </a:r>
            <a:r>
              <a:rPr lang="en-US" altLang="zh-TW" sz="1800" b="1" dirty="0" smtClean="0">
                <a:latin typeface="+mj-lt"/>
                <a:ea typeface="標楷體" panose="03000509000000000000" pitchFamily="65" charset="-120"/>
                <a:cs typeface="Arial Unicode MS" panose="020B0604020202020204" pitchFamily="34" charset="-120"/>
                <a:hlinkClick r:id="rId7"/>
              </a:rPr>
              <a:t>goo.gl/ECKNPj</a:t>
            </a:r>
            <a:r>
              <a:rPr lang="zh-TW" altLang="en-US" sz="1800" b="1" dirty="0" smtClean="0">
                <a:latin typeface="+mj-lt"/>
                <a:ea typeface="標楷體" panose="03000509000000000000" pitchFamily="65" charset="-120"/>
                <a:cs typeface="Arial Unicode MS" panose="020B0604020202020204" pitchFamily="34" charset="-120"/>
              </a:rPr>
              <a:t>。</a:t>
            </a:r>
            <a:endParaRPr lang="en-US" altLang="zh-TW" sz="1800" b="1" dirty="0">
              <a:latin typeface="+mj-lt"/>
              <a:ea typeface="標楷體" panose="03000509000000000000" pitchFamily="65" charset="-120"/>
              <a:cs typeface="Arial Unicode MS" panose="020B0604020202020204" pitchFamily="34" charset="-120"/>
            </a:endParaRPr>
          </a:p>
          <a:p>
            <a:pPr marL="360363" indent="-360363" algn="l" eaLnBrk="1" hangingPunct="1">
              <a:lnSpc>
                <a:spcPts val="2300"/>
              </a:lnSpc>
              <a:spcBef>
                <a:spcPct val="0"/>
              </a:spcBef>
            </a:pPr>
            <a:endParaRPr lang="zh-TW" altLang="en-US" sz="1800" b="1" dirty="0" smtClean="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482FAA2-520C-423B-B723-A4C2E1EFCF0C}" type="slidenum">
              <a:rPr lang="en-US" altLang="zh-TW"/>
              <a:pPr/>
              <a:t>10</a:t>
            </a:fld>
            <a:endParaRPr lang="en-US" altLang="zh-TW"/>
          </a:p>
        </p:txBody>
      </p:sp>
      <p:pic>
        <p:nvPicPr>
          <p:cNvPr id="14339" name="Picture 5" descr="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0" y="6308725"/>
            <a:ext cx="9144000" cy="540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 b="1">
                <a:latin typeface="標楷體" panose="03000509000000000000" pitchFamily="65" charset="-120"/>
                <a:ea typeface="標楷體" panose="03000509000000000000" pitchFamily="65" charset="-120"/>
              </a:rPr>
              <a:t>1895.4.17</a:t>
            </a: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中日雙方在春帆樓簽訂馬關條約。      圖</a:t>
            </a:r>
            <a:r>
              <a:rPr lang="en-US" altLang="zh-TW" sz="2400" b="1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翰林出版社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215516" y="216956"/>
            <a:ext cx="8712968" cy="6424048"/>
          </a:xfrm>
          <a:prstGeom prst="rect">
            <a:avLst/>
          </a:prstGeom>
          <a:solidFill>
            <a:srgbClr val="CCFFFF"/>
          </a:solidFill>
          <a:ln w="508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72000" bIns="7200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zh-TW" altLang="en-US" sz="3200" b="1" dirty="0" smtClean="0">
                <a:ea typeface="標楷體" panose="03000509000000000000" pitchFamily="65" charset="-120"/>
              </a:rPr>
              <a:t>日方的談判策略</a:t>
            </a:r>
            <a:endParaRPr lang="en-US" altLang="zh-TW" sz="3200" b="1" dirty="0" smtClean="0">
              <a:ea typeface="標楷體" panose="03000509000000000000" pitchFamily="65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zh-TW" altLang="en-US" sz="2400" b="1" dirty="0" smtClean="0">
                <a:ea typeface="標楷體" panose="03000509000000000000" pitchFamily="65" charset="-120"/>
              </a:rPr>
              <a:t>其實</a:t>
            </a:r>
            <a:r>
              <a:rPr lang="en-US" altLang="zh-TW" sz="2400" b="1" dirty="0" smtClean="0">
                <a:ea typeface="標楷體" panose="03000509000000000000" pitchFamily="65" charset="-120"/>
              </a:rPr>
              <a:t>1894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年</a:t>
            </a:r>
            <a:r>
              <a:rPr lang="en-US" altLang="zh-TW" sz="2400" b="1" dirty="0" smtClean="0">
                <a:ea typeface="標楷體" panose="03000509000000000000" pitchFamily="65" charset="-120"/>
              </a:rPr>
              <a:t>11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月底甲午戰爭就已結束，但日方拒絕和談。隔年一月底又再次拒絕清朝和談，就是希望清朝派李鴻章出面！</a:t>
            </a:r>
            <a:endParaRPr lang="en-US" altLang="zh-TW" sz="2400" b="1" dirty="0" smtClean="0">
              <a:ea typeface="標楷體" panose="03000509000000000000" pitchFamily="65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TW" sz="2400" b="1" dirty="0" smtClean="0">
                <a:ea typeface="標楷體" panose="03000509000000000000" pitchFamily="65" charset="-120"/>
              </a:rPr>
              <a:t>1895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年</a:t>
            </a:r>
            <a:r>
              <a:rPr lang="en-US" altLang="zh-TW" sz="2400" b="1" dirty="0" smtClean="0">
                <a:ea typeface="標楷體" panose="03000509000000000000" pitchFamily="65" charset="-120"/>
              </a:rPr>
              <a:t>3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月</a:t>
            </a:r>
            <a:r>
              <a:rPr lang="en-US" altLang="zh-TW" sz="2400" b="1" dirty="0" smtClean="0">
                <a:ea typeface="標楷體" panose="03000509000000000000" pitchFamily="65" charset="-120"/>
              </a:rPr>
              <a:t>19</a:t>
            </a:r>
            <a:r>
              <a:rPr lang="zh-TW" altLang="en-US" sz="2400" b="1" dirty="0">
                <a:ea typeface="標楷體" panose="03000509000000000000" pitchFamily="65" charset="-120"/>
              </a:rPr>
              <a:t>日，當時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已經</a:t>
            </a:r>
            <a:r>
              <a:rPr lang="en-US" altLang="zh-TW" sz="2400" b="1" dirty="0" smtClean="0">
                <a:ea typeface="標楷體" panose="03000509000000000000" pitchFamily="65" charset="-120"/>
              </a:rPr>
              <a:t>70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歲的李鴻章抵達馬關與日方談判，</a:t>
            </a:r>
            <a:r>
              <a:rPr lang="en-US" altLang="zh-TW" sz="2400" b="1" dirty="0" smtClean="0">
                <a:ea typeface="標楷體" panose="03000509000000000000" pitchFamily="65" charset="-120"/>
              </a:rPr>
              <a:t>3</a:t>
            </a:r>
            <a:r>
              <a:rPr lang="zh-TW" altLang="en-US" sz="2400" b="1" dirty="0">
                <a:ea typeface="標楷體" panose="03000509000000000000" pitchFamily="65" charset="-120"/>
              </a:rPr>
              <a:t>月</a:t>
            </a:r>
            <a:r>
              <a:rPr lang="en-US" altLang="zh-TW" sz="2400" b="1" dirty="0">
                <a:ea typeface="標楷體" panose="03000509000000000000" pitchFamily="65" charset="-120"/>
              </a:rPr>
              <a:t>20</a:t>
            </a:r>
            <a:r>
              <a:rPr lang="zh-TW" altLang="en-US" sz="2400" b="1" dirty="0">
                <a:ea typeface="標楷體" panose="03000509000000000000" pitchFamily="65" charset="-120"/>
              </a:rPr>
              <a:t>日會談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開始。隔天，伊藤故意提出</a:t>
            </a:r>
            <a:r>
              <a:rPr lang="zh-TW" altLang="en-US" sz="2400" b="1" dirty="0">
                <a:ea typeface="標楷體" panose="03000509000000000000" pitchFamily="65" charset="-120"/>
              </a:rPr>
              <a:t>即苛刻的停戰條件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，並且限定</a:t>
            </a:r>
            <a:r>
              <a:rPr lang="en-US" altLang="zh-TW" sz="2400" b="1" dirty="0" smtClean="0">
                <a:ea typeface="標楷體" panose="03000509000000000000" pitchFamily="65" charset="-120"/>
              </a:rPr>
              <a:t>3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天內答覆，其目的是採取拖延戰術，以爭取時間派兵</a:t>
            </a:r>
            <a:r>
              <a:rPr lang="zh-TW" altLang="en-US" sz="2400" b="1" dirty="0">
                <a:ea typeface="標楷體" panose="03000509000000000000" pitchFamily="65" charset="-120"/>
              </a:rPr>
              <a:t>攻佔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澎湖（</a:t>
            </a:r>
            <a:r>
              <a:rPr lang="en-US" altLang="zh-TW" sz="2400" b="1" dirty="0" smtClean="0">
                <a:ea typeface="標楷體" panose="03000509000000000000" pitchFamily="65" charset="-120"/>
              </a:rPr>
              <a:t>3/23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～</a:t>
            </a:r>
            <a:r>
              <a:rPr lang="en-US" altLang="zh-TW" sz="2400" b="1" dirty="0" smtClean="0">
                <a:ea typeface="標楷體" panose="03000509000000000000" pitchFamily="65" charset="-120"/>
              </a:rPr>
              <a:t>3/25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，三天即攻佔）以利談判。</a:t>
            </a:r>
            <a:endParaRPr lang="en-US" altLang="zh-TW" sz="2400" b="1" dirty="0" smtClean="0">
              <a:ea typeface="標楷體" panose="03000509000000000000" pitchFamily="65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zh-TW" altLang="en-US" sz="2400" b="1" dirty="0" smtClean="0">
                <a:ea typeface="標楷體" panose="03000509000000000000" pitchFamily="65" charset="-120"/>
              </a:rPr>
              <a:t>想不到</a:t>
            </a:r>
            <a:r>
              <a:rPr lang="en-US" altLang="zh-TW" sz="2400" b="1" dirty="0" smtClean="0">
                <a:ea typeface="標楷體" panose="03000509000000000000" pitchFamily="65" charset="-120"/>
              </a:rPr>
              <a:t>3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月</a:t>
            </a:r>
            <a:r>
              <a:rPr lang="en-US" altLang="zh-TW" sz="2400" b="1" dirty="0" smtClean="0">
                <a:ea typeface="標楷體" panose="03000509000000000000" pitchFamily="65" charset="-120"/>
              </a:rPr>
              <a:t>24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日李鴻章卻意外遭遇日本好戰份子槍擊中彈，伊藤擔心世界輿論</a:t>
            </a:r>
            <a:r>
              <a:rPr lang="zh-TW" altLang="en-US" sz="2400" b="1" dirty="0">
                <a:ea typeface="標楷體" panose="03000509000000000000" pitchFamily="65" charset="-120"/>
              </a:rPr>
              <a:t>壓力與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干涉，</a:t>
            </a:r>
            <a:r>
              <a:rPr lang="zh-TW" altLang="en-US" sz="2400" b="1" dirty="0">
                <a:ea typeface="標楷體" panose="03000509000000000000" pitchFamily="65" charset="-120"/>
              </a:rPr>
              <a:t>日本隨即提出媾和條件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。但堅持要求割讓臺、</a:t>
            </a:r>
            <a:r>
              <a:rPr lang="zh-TW" altLang="en-US" sz="2400" b="1" dirty="0">
                <a:ea typeface="標楷體" panose="03000509000000000000" pitchFamily="65" charset="-120"/>
              </a:rPr>
              <a:t>澎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ea typeface="標楷體" panose="03000509000000000000" pitchFamily="65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zh-TW" altLang="en-US" sz="2400" b="1" dirty="0" smtClean="0">
                <a:ea typeface="標楷體" panose="03000509000000000000" pitchFamily="65" charset="-120"/>
              </a:rPr>
              <a:t>李鴻章：</a:t>
            </a:r>
            <a:r>
              <a:rPr lang="zh-TW" altLang="en-US" sz="2400" b="1" dirty="0">
                <a:ea typeface="標楷體" panose="03000509000000000000" pitchFamily="65" charset="-120"/>
              </a:rPr>
              <a:t>日本未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佔臺灣、臺灣</a:t>
            </a:r>
            <a:r>
              <a:rPr lang="zh-TW" altLang="en-US" sz="2400" b="1" dirty="0">
                <a:ea typeface="標楷體" panose="03000509000000000000" pitchFamily="65" charset="-120"/>
              </a:rPr>
              <a:t>難治理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反對、吸食鴉片風氣盛</a:t>
            </a:r>
            <a:r>
              <a:rPr lang="en-US" altLang="zh-TW" sz="2400" b="1" dirty="0" smtClean="0">
                <a:ea typeface="標楷體" panose="03000509000000000000" pitchFamily="65" charset="-120"/>
              </a:rPr>
              <a:t>…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2400" b="1" dirty="0" smtClean="0">
                <a:ea typeface="標楷體" panose="03000509000000000000" pitchFamily="65" charset="-120"/>
              </a:rPr>
              <a:t>伊    藤：北京都可攻下、不必為日本操心，必將鴉片戒掉</a:t>
            </a:r>
            <a:r>
              <a:rPr lang="en-US" altLang="zh-TW" sz="2400" b="1" dirty="0" smtClean="0">
                <a:ea typeface="標楷體" panose="03000509000000000000" pitchFamily="65" charset="-120"/>
              </a:rPr>
              <a:t>……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2400" b="1" dirty="0" smtClean="0">
                <a:ea typeface="標楷體" panose="03000509000000000000" pitchFamily="65" charset="-120"/>
              </a:rPr>
              <a:t>李鴻章：臺灣</a:t>
            </a:r>
            <a:r>
              <a:rPr lang="zh-TW" altLang="en-US" sz="2400" b="1" dirty="0">
                <a:ea typeface="標楷體" panose="03000509000000000000" pitchFamily="65" charset="-120"/>
              </a:rPr>
              <a:t>已是口中之物，何必著急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？</a:t>
            </a:r>
            <a:endParaRPr lang="en-US" altLang="zh-TW" sz="2400" b="1" dirty="0" smtClean="0">
              <a:ea typeface="標楷體" panose="03000509000000000000" pitchFamily="65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zh-TW" altLang="en-US" sz="2400" b="1" dirty="0" smtClean="0">
                <a:ea typeface="標楷體" panose="03000509000000000000" pitchFamily="65" charset="-120"/>
              </a:rPr>
              <a:t>伊    藤：臺灣</a:t>
            </a:r>
            <a:r>
              <a:rPr lang="zh-TW" altLang="en-US" sz="2400" b="1" dirty="0">
                <a:ea typeface="標楷體" panose="03000509000000000000" pitchFamily="65" charset="-120"/>
              </a:rPr>
              <a:t>尚未下咽，飢甚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！</a:t>
            </a:r>
            <a:endParaRPr lang="en-US" altLang="zh-TW" sz="2400" b="1" dirty="0" smtClean="0">
              <a:ea typeface="標楷體" panose="03000509000000000000" pitchFamily="65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zh-TW" altLang="en-US" sz="24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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日方不但全程掌握</a:t>
            </a:r>
            <a:r>
              <a:rPr lang="zh-TW" altLang="en-US" sz="2400" b="1" dirty="0">
                <a:ea typeface="標楷體" panose="03000509000000000000" pitchFamily="65" charset="-120"/>
              </a:rPr>
              <a:t>主導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權，而且完全摸清楚清朝的談判底線！</a:t>
            </a:r>
            <a:endParaRPr lang="zh-TW" altLang="en-US" sz="2400" b="1" dirty="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4" grpId="0" animBg="1"/>
      <p:bldP spid="10138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3E63EBC-E33D-425E-A54C-BA9156F29B48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9388" y="1413247"/>
            <a:ext cx="8569325" cy="2663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3000" b="1" dirty="0" smtClean="0">
                <a:ea typeface="標楷體" panose="03000509000000000000" pitchFamily="65" charset="-120"/>
              </a:rPr>
              <a:t>1</a:t>
            </a:r>
            <a:r>
              <a:rPr lang="zh-TW" altLang="en-US" sz="3000" b="1" dirty="0" smtClean="0">
                <a:ea typeface="標楷體" panose="03000509000000000000" pitchFamily="65" charset="-120"/>
              </a:rPr>
              <a:t>、</a:t>
            </a:r>
            <a:r>
              <a:rPr lang="en-US" altLang="zh-TW" sz="3000" b="1" dirty="0" smtClean="0">
                <a:ea typeface="標楷體" panose="03000509000000000000" pitchFamily="65" charset="-120"/>
              </a:rPr>
              <a:t>1894</a:t>
            </a:r>
            <a:r>
              <a:rPr lang="zh-TW" altLang="en-US" sz="3000" b="1" dirty="0" smtClean="0">
                <a:ea typeface="標楷體" panose="03000509000000000000" pitchFamily="65" charset="-120"/>
              </a:rPr>
              <a:t>年   甲午戰爭</a:t>
            </a:r>
          </a:p>
          <a:p>
            <a:pPr eaLnBrk="1" hangingPunct="1">
              <a:buFontTx/>
              <a:buNone/>
            </a:pPr>
            <a:endParaRPr lang="zh-TW" altLang="en-US" sz="3000" b="1" dirty="0" smtClean="0"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3000" b="1" dirty="0" smtClean="0">
                <a:ea typeface="標楷體" panose="03000509000000000000" pitchFamily="65" charset="-120"/>
              </a:rPr>
              <a:t>2</a:t>
            </a:r>
            <a:r>
              <a:rPr lang="zh-TW" altLang="en-US" sz="3000" b="1" dirty="0" smtClean="0">
                <a:ea typeface="標楷體" panose="03000509000000000000" pitchFamily="65" charset="-120"/>
              </a:rPr>
              <a:t>、內容：</a:t>
            </a:r>
          </a:p>
          <a:p>
            <a:pPr eaLnBrk="1" hangingPunct="1">
              <a:buFontTx/>
              <a:buNone/>
            </a:pPr>
            <a:r>
              <a:rPr lang="zh-TW" altLang="en-US" sz="3000" b="1" dirty="0" smtClean="0">
                <a:ea typeface="標楷體" panose="03000509000000000000" pitchFamily="65" charset="-120"/>
              </a:rPr>
              <a:t>      </a:t>
            </a:r>
            <a:r>
              <a:rPr lang="zh-TW" altLang="en-US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割讓臺灣、澎湖（成為殖民地）</a:t>
            </a:r>
          </a:p>
          <a:p>
            <a:pPr eaLnBrk="1" hangingPunct="1">
              <a:buFontTx/>
              <a:buNone/>
            </a:pPr>
            <a:r>
              <a:rPr lang="zh-TW" altLang="en-US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      賠</a:t>
            </a:r>
            <a:r>
              <a:rPr lang="en-US" altLang="zh-TW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2.3</a:t>
            </a:r>
            <a:r>
              <a:rPr lang="zh-TW" altLang="en-US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億兩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4135438" y="1243608"/>
            <a:ext cx="143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FF0000"/>
                </a:solidFill>
                <a:ea typeface="標楷體" panose="03000509000000000000" pitchFamily="65" charset="-120"/>
              </a:rPr>
              <a:t>伊藤博文</a:t>
            </a:r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4236847" y="1675656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 dirty="0">
                <a:solidFill>
                  <a:schemeClr val="tx2"/>
                </a:solidFill>
                <a:ea typeface="標楷體" panose="03000509000000000000" pitchFamily="65" charset="-120"/>
              </a:rPr>
              <a:t>李鴻章</a:t>
            </a: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5571181" y="1067768"/>
            <a:ext cx="2376488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 dirty="0">
                <a:ea typeface="標楷體" panose="03000509000000000000" pitchFamily="65" charset="-120"/>
              </a:rPr>
              <a:t>1895</a:t>
            </a:r>
            <a:r>
              <a:rPr lang="zh-TW" altLang="en-US" sz="2800" b="1" dirty="0">
                <a:ea typeface="標楷體" panose="03000509000000000000" pitchFamily="65" charset="-120"/>
              </a:rPr>
              <a:t>年</a:t>
            </a:r>
          </a:p>
          <a:p>
            <a:pPr algn="ctr" eaLnBrk="1" hangingPunct="1"/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b="1" dirty="0">
                <a:ea typeface="標楷體" panose="03000509000000000000" pitchFamily="65" charset="-120"/>
              </a:rPr>
              <a:t>馬關條約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en-US" altLang="zh-TW" sz="2800" b="1" dirty="0">
              <a:ea typeface="標楷體" panose="03000509000000000000" pitchFamily="65" charset="-120"/>
            </a:endParaRPr>
          </a:p>
          <a:p>
            <a:pPr algn="ctr" eaLnBrk="1" hangingPunct="1"/>
            <a:r>
              <a:rPr lang="en-US" altLang="zh-TW" sz="2800" b="1" dirty="0"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ea typeface="標楷體" panose="03000509000000000000" pitchFamily="65" charset="-120"/>
              </a:rPr>
              <a:t>春帆樓</a:t>
            </a:r>
            <a:r>
              <a:rPr lang="en-US" altLang="zh-TW" sz="2800" b="1" dirty="0"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179388" y="4157663"/>
            <a:ext cx="8785225" cy="2511425"/>
          </a:xfrm>
          <a:prstGeom prst="rect">
            <a:avLst/>
          </a:prstGeom>
          <a:solidFill>
            <a:srgbClr val="FFCC99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41338" indent="-5413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600" b="1" dirty="0">
                <a:ea typeface="標楷體" panose="03000509000000000000" pitchFamily="65" charset="-120"/>
              </a:rPr>
              <a:t>1</a:t>
            </a:r>
            <a:r>
              <a:rPr lang="zh-TW" altLang="en-US" sz="2600" b="1" dirty="0">
                <a:ea typeface="標楷體" panose="03000509000000000000" pitchFamily="65" charset="-120"/>
              </a:rPr>
              <a:t>、</a:t>
            </a:r>
            <a:r>
              <a:rPr lang="zh-TW" altLang="en-US" sz="2600" b="1" dirty="0">
                <a:ea typeface="標楷體" panose="03000509000000000000" pitchFamily="65" charset="-120"/>
                <a:sym typeface="Wingdings 2" panose="05020102010507070707" pitchFamily="18" charset="2"/>
              </a:rPr>
              <a:t>當時最好的戰艦一艘也才</a:t>
            </a:r>
            <a:r>
              <a:rPr lang="en-US" altLang="zh-TW" sz="2600" b="1" dirty="0">
                <a:ea typeface="標楷體" panose="03000509000000000000" pitchFamily="65" charset="-120"/>
                <a:sym typeface="Wingdings 2" panose="05020102010507070707" pitchFamily="18" charset="2"/>
              </a:rPr>
              <a:t>100</a:t>
            </a:r>
            <a:r>
              <a:rPr lang="zh-TW" altLang="en-US" sz="2600" b="1" dirty="0">
                <a:ea typeface="標楷體" panose="03000509000000000000" pitchFamily="65" charset="-120"/>
                <a:sym typeface="Wingdings 2" panose="05020102010507070707" pitchFamily="18" charset="2"/>
              </a:rPr>
              <a:t>萬兩，清朝建軍才花</a:t>
            </a:r>
            <a:r>
              <a:rPr lang="en-US" altLang="zh-TW" sz="2600" b="1" dirty="0">
                <a:ea typeface="標楷體" panose="03000509000000000000" pitchFamily="65" charset="-120"/>
                <a:sym typeface="Wingdings 2" panose="05020102010507070707" pitchFamily="18" charset="2"/>
              </a:rPr>
              <a:t>2000 </a:t>
            </a:r>
            <a:r>
              <a:rPr lang="zh-TW" altLang="en-US" sz="2600" b="1" dirty="0">
                <a:ea typeface="標楷體" panose="03000509000000000000" pitchFamily="65" charset="-120"/>
                <a:sym typeface="Wingdings 2" panose="05020102010507070707" pitchFamily="18" charset="2"/>
              </a:rPr>
              <a:t>萬兩。</a:t>
            </a:r>
          </a:p>
          <a:p>
            <a:pPr eaLnBrk="1" hangingPunct="1"/>
            <a:r>
              <a:rPr lang="en-US" altLang="zh-TW" sz="2600" b="1" dirty="0">
                <a:ea typeface="標楷體" panose="03000509000000000000" pitchFamily="65" charset="-120"/>
                <a:sym typeface="Wingdings 2" panose="05020102010507070707" pitchFamily="18" charset="2"/>
              </a:rPr>
              <a:t>2</a:t>
            </a:r>
            <a:r>
              <a:rPr lang="zh-TW" altLang="en-US" sz="2600" b="1" dirty="0">
                <a:ea typeface="標楷體" panose="03000509000000000000" pitchFamily="65" charset="-120"/>
                <a:sym typeface="Wingdings 2" panose="05020102010507070707" pitchFamily="18" charset="2"/>
              </a:rPr>
              <a:t>、</a:t>
            </a:r>
            <a:r>
              <a:rPr lang="en-US" altLang="zh-TW" sz="2600" b="1" dirty="0">
                <a:ea typeface="標楷體" panose="03000509000000000000" pitchFamily="65" charset="-120"/>
                <a:sym typeface="Wingdings 2" panose="05020102010507070707" pitchFamily="18" charset="2"/>
              </a:rPr>
              <a:t>2.3</a:t>
            </a:r>
            <a:r>
              <a:rPr lang="zh-TW" altLang="en-US" sz="2600" b="1" dirty="0">
                <a:ea typeface="標楷體" panose="03000509000000000000" pitchFamily="65" charset="-120"/>
                <a:sym typeface="Wingdings 2" panose="05020102010507070707" pitchFamily="18" charset="2"/>
              </a:rPr>
              <a:t>億兩的賠款是清朝當時全年收入的三倍！相當日本當時四年政府收入總和。清朝為了付錢只能向外國舉債，財政面臨破產！日本得了這筆錢，用來發展軍事工業，</a:t>
            </a:r>
            <a:r>
              <a:rPr lang="zh-TW" altLang="en-US" sz="26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國力更為</a:t>
            </a:r>
            <a:r>
              <a:rPr lang="zh-TW" altLang="en-US" sz="2600" b="1" dirty="0">
                <a:ea typeface="標楷體" panose="03000509000000000000" pitchFamily="65" charset="-120"/>
                <a:sym typeface="Wingdings 2" panose="05020102010507070707" pitchFamily="18" charset="2"/>
              </a:rPr>
              <a:t>強盛！</a:t>
            </a:r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>
            <a:off x="4067175" y="1700808"/>
            <a:ext cx="158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71997" y="221739"/>
            <a:ext cx="7056387" cy="830997"/>
          </a:xfrm>
          <a:prstGeom prst="rect">
            <a:avLst/>
          </a:prstGeom>
          <a:solidFill>
            <a:srgbClr val="CC99FF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4800" b="1" dirty="0" smtClean="0">
                <a:solidFill>
                  <a:schemeClr val="tx2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一、</a:t>
            </a:r>
            <a:r>
              <a:rPr lang="zh-TW" altLang="en-US" sz="4800" b="1" dirty="0" smtClean="0">
                <a:solidFill>
                  <a:schemeClr val="tx2"/>
                </a:solidFill>
                <a:ea typeface="標楷體" panose="03000509000000000000" pitchFamily="65" charset="-120"/>
              </a:rPr>
              <a:t>甲午戰爭與馬關條約</a:t>
            </a:r>
            <a:endParaRPr lang="zh-TW" altLang="en-US" sz="4800" b="1" dirty="0">
              <a:solidFill>
                <a:schemeClr val="tx2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CFBEC4A-DD75-46ED-8F7C-B54BFCA9D2CD}" type="slidenum">
              <a:rPr lang="en-US" altLang="zh-TW"/>
              <a:pPr/>
              <a:t>12</a:t>
            </a:fld>
            <a:endParaRPr lang="en-US" altLang="zh-TW"/>
          </a:p>
        </p:txBody>
      </p:sp>
      <p:pic>
        <p:nvPicPr>
          <p:cNvPr id="16387" name="Picture 4" descr="台灣民主國國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19213" y="404664"/>
            <a:ext cx="6300787" cy="830997"/>
          </a:xfrm>
          <a:prstGeom prst="rect">
            <a:avLst/>
          </a:prstGeom>
          <a:solidFill>
            <a:srgbClr val="CC99FF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4800" b="1" dirty="0" smtClean="0">
                <a:solidFill>
                  <a:schemeClr val="tx2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二、臺灣民主國的成立</a:t>
            </a:r>
            <a:endParaRPr lang="zh-TW" altLang="en-US" sz="4800" b="1" dirty="0">
              <a:solidFill>
                <a:schemeClr val="tx2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D3DF2B2-FA39-49AA-8DB5-5D925E1B0139}" type="slidenum">
              <a:rPr lang="en-US" altLang="zh-TW"/>
              <a:pPr/>
              <a:t>13</a:t>
            </a:fld>
            <a:endParaRPr lang="en-US" altLang="zh-TW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341910"/>
            <a:ext cx="2422788" cy="2954197"/>
          </a:xfrm>
          <a:prstGeom prst="roundRect">
            <a:avLst>
              <a:gd name="adj" fmla="val 71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467544" y="336549"/>
            <a:ext cx="5184576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3200" b="1" dirty="0">
                <a:ea typeface="標楷體" panose="03000509000000000000" pitchFamily="65" charset="-120"/>
              </a:rPr>
              <a:t>馬關條約簽訂後，得知消息的</a:t>
            </a:r>
            <a:r>
              <a:rPr lang="zh-TW" altLang="en-US" sz="3200" b="1" dirty="0" smtClean="0">
                <a:ea typeface="標楷體" panose="03000509000000000000" pitchFamily="65" charset="-120"/>
              </a:rPr>
              <a:t>林維源（下圖）立刻</a:t>
            </a:r>
            <a:r>
              <a:rPr lang="zh-TW" altLang="en-US" sz="3200" b="1" dirty="0">
                <a:ea typeface="標楷體" panose="03000509000000000000" pitchFamily="65" charset="-120"/>
              </a:rPr>
              <a:t>前往晉見。據說當時的臺灣巡撫唐景</a:t>
            </a:r>
            <a:r>
              <a:rPr lang="zh-TW" altLang="en-US" sz="3200" b="1" dirty="0" smtClean="0">
                <a:ea typeface="標楷體" panose="03000509000000000000" pitchFamily="65" charset="-120"/>
              </a:rPr>
              <a:t>崧（上圖）一</a:t>
            </a:r>
            <a:r>
              <a:rPr lang="zh-TW" altLang="en-US" sz="3200" b="1" dirty="0">
                <a:ea typeface="標楷體" panose="03000509000000000000" pitchFamily="65" charset="-120"/>
              </a:rPr>
              <a:t>看到電文當場就暈了過去！</a:t>
            </a:r>
          </a:p>
          <a:p>
            <a:pPr eaLnBrk="1" hangingPunct="1">
              <a:spcBef>
                <a:spcPct val="20000"/>
              </a:spcBef>
            </a:pPr>
            <a:r>
              <a:rPr lang="zh-TW" altLang="en-US" sz="3200" b="1" dirty="0">
                <a:ea typeface="標楷體" panose="03000509000000000000" pitchFamily="65" charset="-120"/>
              </a:rPr>
              <a:t>街道上，居民鳴鼓罷市，要求廢止條約</a:t>
            </a:r>
            <a:r>
              <a:rPr lang="zh-TW" altLang="en-US" sz="3200" b="1" dirty="0" smtClean="0">
                <a:ea typeface="標楷體" panose="03000509000000000000" pitchFamily="65" charset="-120"/>
              </a:rPr>
              <a:t>。部分</a:t>
            </a:r>
            <a:r>
              <a:rPr lang="zh-TW" altLang="en-US" sz="3200" b="1" dirty="0">
                <a:ea typeface="標楷體" panose="03000509000000000000" pitchFamily="65" charset="-120"/>
              </a:rPr>
              <a:t>留臺仕紳與抗日人士要求唐景崧不可內渡，宣布臺灣自立，並尋求國外援助</a:t>
            </a:r>
            <a:r>
              <a:rPr lang="zh-TW" altLang="en-US" sz="3200" b="1" dirty="0" smtClean="0">
                <a:ea typeface="標楷體" panose="03000509000000000000" pitchFamily="65" charset="-120"/>
              </a:rPr>
              <a:t>。於是</a:t>
            </a:r>
            <a:r>
              <a:rPr lang="zh-TW" altLang="en-US" sz="3200" b="1" dirty="0">
                <a:ea typeface="標楷體" panose="03000509000000000000" pitchFamily="65" charset="-120"/>
              </a:rPr>
              <a:t>臺灣民主國成立，年號</a:t>
            </a:r>
            <a:r>
              <a:rPr lang="zh-TW" altLang="en-US" sz="3200" b="1" dirty="0">
                <a:solidFill>
                  <a:srgbClr val="FF0000"/>
                </a:solidFill>
                <a:ea typeface="標楷體" panose="03000509000000000000" pitchFamily="65" charset="-120"/>
              </a:rPr>
              <a:t>「永清</a:t>
            </a:r>
            <a:r>
              <a:rPr lang="zh-TW" altLang="en-US" sz="32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」</a:t>
            </a:r>
            <a:r>
              <a:rPr lang="zh-TW" altLang="en-US" sz="3200" b="1" dirty="0" smtClean="0"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zh-TW" altLang="en-US" sz="2800" b="1" dirty="0" smtClean="0">
                <a:ea typeface="標楷體" panose="03000509000000000000" pitchFamily="65" charset="-120"/>
              </a:rPr>
              <a:t>上圖</a:t>
            </a:r>
            <a:r>
              <a:rPr lang="en-US" altLang="zh-TW" sz="2800" b="1" dirty="0">
                <a:ea typeface="標楷體" panose="03000509000000000000" pitchFamily="65" charset="-120"/>
              </a:rPr>
              <a:t>-</a:t>
            </a:r>
            <a:r>
              <a:rPr lang="zh-TW" altLang="en-US" sz="2800" b="1" dirty="0">
                <a:ea typeface="標楷體" panose="03000509000000000000" pitchFamily="65" charset="-120"/>
              </a:rPr>
              <a:t>維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基、下圖</a:t>
            </a:r>
            <a:r>
              <a:rPr lang="en-US" altLang="zh-TW" sz="2800" b="1" dirty="0" smtClean="0">
                <a:ea typeface="標楷體" panose="03000509000000000000" pitchFamily="65" charset="-120"/>
              </a:rPr>
              <a:t>-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臺灣通識網</a:t>
            </a:r>
            <a:endParaRPr lang="zh-TW" altLang="en-US" sz="2800" b="1" dirty="0"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0813" y="3430886"/>
            <a:ext cx="2526143" cy="3294196"/>
          </a:xfrm>
          <a:prstGeom prst="roundRect">
            <a:avLst>
              <a:gd name="adj" fmla="val 1000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爆炸 1 2"/>
          <p:cNvSpPr/>
          <p:nvPr/>
        </p:nvSpPr>
        <p:spPr>
          <a:xfrm>
            <a:off x="729145" y="3430886"/>
            <a:ext cx="3312368" cy="2446386"/>
          </a:xfrm>
          <a:prstGeom prst="irregularSeal1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300"/>
              </a:lnSpc>
            </a:pPr>
            <a:r>
              <a:rPr lang="en-US" altLang="zh-TW" sz="32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1662</a:t>
            </a:r>
            <a:r>
              <a:rPr lang="zh-TW" altLang="en-US" sz="32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en-US" altLang="zh-TW" sz="32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3300"/>
              </a:lnSpc>
            </a:pPr>
            <a:r>
              <a:rPr lang="zh-TW" altLang="en-US" sz="32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反清復明</a:t>
            </a:r>
            <a:endParaRPr lang="zh-TW" altLang="en-US" sz="3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90D2728-FA62-42B9-A946-0A14977CF1F3}" type="slidenum">
              <a:rPr lang="en-US" altLang="zh-TW"/>
              <a:pPr/>
              <a:t>14</a:t>
            </a:fld>
            <a:endParaRPr lang="en-US" altLang="zh-TW"/>
          </a:p>
        </p:txBody>
      </p:sp>
      <p:pic>
        <p:nvPicPr>
          <p:cNvPr id="19459" name="Picture 5" descr="File:丘逢甲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04813"/>
            <a:ext cx="3116263" cy="4552950"/>
          </a:xfrm>
          <a:prstGeom prst="roundRect">
            <a:avLst>
              <a:gd name="adj" fmla="val 635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AACSB國際商管教育認證 逢甲大學中臺灣唯一通過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900" y="404813"/>
            <a:ext cx="5485135" cy="3724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215900" y="4292600"/>
            <a:ext cx="8459788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逢甲大學起源是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1950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年代臺灣中部</a:t>
            </a:r>
          </a:p>
          <a:p>
            <a:pPr eaLnBrk="1" hangingPunct="1"/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地方仕紳與丘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念臺、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楊亮功為紀念</a:t>
            </a:r>
          </a:p>
          <a:p>
            <a:pPr eaLnBrk="1" hangingPunct="1"/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丘逢甲而創建的學校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。丘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逢甲是光緒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年的進士，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1895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年時為臺灣民主國副總統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           圖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逢甲大學、維基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73125" y="5940079"/>
            <a:ext cx="8767763" cy="76944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宰相有權能割地，孤臣無力可回天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D7FA8-5F11-4DC3-B9B5-34199B009BEF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3" name="圓角矩形 2"/>
          <p:cNvSpPr/>
          <p:nvPr/>
        </p:nvSpPr>
        <p:spPr>
          <a:xfrm>
            <a:off x="1835696" y="404664"/>
            <a:ext cx="5256584" cy="715089"/>
          </a:xfrm>
          <a:prstGeom prst="roundRect">
            <a:avLst/>
          </a:prstGeom>
          <a:solidFill>
            <a:srgbClr val="0070C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臺灣民主國自主</a:t>
            </a:r>
            <a:r>
              <a:rPr lang="zh-TW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宣言</a:t>
            </a:r>
            <a:endParaRPr lang="zh-TW" altLang="en-US" sz="3600" b="1" dirty="0">
              <a:solidFill>
                <a:schemeClr val="bg1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1268760"/>
            <a:ext cx="81472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日本欺凌中國，要求割讓我國土台灣，臺民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曾派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代表入京請願，未獲挽留。吾人聞知倭奴不日將至，吾人如屈從，則吾土吾家皆將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淪於夷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狄，如吾人抗拒，以實力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較弱，恐難持久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。屢與列強磋商，儉謂臺民自先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自立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，然後可予援助。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吾臺民，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誓不服倭，與其事敵，寧願戰死。爰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經會議決定，臺灣全島自立，改建民主之國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，官吏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皆由民選，一切政務秉公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處置。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但為禦敵及推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行政事，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必須有一元首，俾便統率，以維持秩序而保安寧。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巡撫兼署台灣防務唐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景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崧夙為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萬民所敬仰，故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由會議公推為民主國總統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  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1895.5.23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59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6C71B81-33E5-409C-9488-CB9E54AD5CC1}" type="slidenum">
              <a:rPr lang="en-US" altLang="zh-TW"/>
              <a:pPr/>
              <a:t>16</a:t>
            </a:fld>
            <a:endParaRPr lang="en-US" altLang="zh-TW"/>
          </a:p>
        </p:txBody>
      </p:sp>
      <p:pic>
        <p:nvPicPr>
          <p:cNvPr id="20483" name="Picture 4" descr="台灣民主國-印-維基百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848" y="201766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台灣民主國國旗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4752527" cy="4084942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5238328" y="3507863"/>
            <a:ext cx="3289269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zh-TW" altLang="en-US" sz="24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臺灣民主國的國旗</a:t>
            </a:r>
            <a:r>
              <a:rPr lang="en-US" altLang="zh-TW" sz="24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—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藍</a:t>
            </a:r>
            <a:r>
              <a:rPr lang="zh-TW" altLang="en-US" sz="2400" b="1" dirty="0">
                <a:solidFill>
                  <a:schemeClr val="bg1"/>
                </a:solidFill>
                <a:ea typeface="標楷體" panose="03000509000000000000" pitchFamily="65" charset="-120"/>
              </a:rPr>
              <a:t>地黃虎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旗與玉璽</a:t>
            </a:r>
            <a:r>
              <a:rPr lang="en-US" altLang="zh-TW" sz="2400" b="1" dirty="0">
                <a:solidFill>
                  <a:schemeClr val="bg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維基</a:t>
            </a:r>
            <a:endParaRPr lang="zh-TW" altLang="en-US" sz="24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42441" y="4340390"/>
            <a:ext cx="8856000" cy="2492990"/>
          </a:xfrm>
          <a:prstGeom prst="rect">
            <a:avLst/>
          </a:prstGeom>
          <a:solidFill>
            <a:srgbClr val="C9F1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黃虎旗一共製作三面（分別懸掛於臺北、淡水與基隆。是正反兩面的旗子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2600" b="1" dirty="0" smtClean="0">
                <a:latin typeface="+mj-lt"/>
                <a:ea typeface="標楷體" panose="03000509000000000000" pitchFamily="65" charset="-120"/>
              </a:rPr>
              <a:t>305x283cm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），但這三面旗都已不知去向。現存的黃虎旗為</a:t>
            </a:r>
            <a:r>
              <a:rPr lang="en-US" altLang="zh-TW" sz="2600" b="1" dirty="0" smtClean="0">
                <a:latin typeface="+mj-lt"/>
                <a:ea typeface="標楷體" panose="03000509000000000000" pitchFamily="65" charset="-120"/>
              </a:rPr>
              <a:t>1909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高橋雲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亭根據收藏在日本皇宮「振天府」中的基隆旗描摹（右下圖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臺博館藏）。據說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摹本「與本品分毫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無異，見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者不辨其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真偽」。至於一般習見的黃虎旗為</a:t>
            </a:r>
            <a:r>
              <a:rPr lang="en-US" altLang="zh-TW" sz="2600" b="1" dirty="0" smtClean="0">
                <a:latin typeface="+mj-lt"/>
                <a:ea typeface="標楷體" panose="03000509000000000000" pitchFamily="65" charset="-120"/>
              </a:rPr>
              <a:t>1953</a:t>
            </a:r>
            <a:r>
              <a:rPr lang="zh-TW" altLang="en-US" sz="2600" b="1" dirty="0" smtClean="0">
                <a:latin typeface="+mj-lt"/>
                <a:ea typeface="標楷體" panose="03000509000000000000" pitchFamily="65" charset="-120"/>
              </a:rPr>
              <a:t>年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林玉山據高橋本描摹的作品，也在臺博館典藏。</a:t>
            </a:r>
            <a:endParaRPr lang="zh-TW" altLang="en-US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臺灣民主國藍地黃虎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074" y="2889872"/>
            <a:ext cx="4644367" cy="383160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70D47CA-0946-4515-B831-B62B4D7E8F63}" type="slidenum">
              <a:rPr lang="en-US" altLang="zh-TW"/>
              <a:pPr/>
              <a:t>17</a:t>
            </a:fld>
            <a:endParaRPr lang="en-US" altLang="zh-TW"/>
          </a:p>
        </p:txBody>
      </p:sp>
      <p:pic>
        <p:nvPicPr>
          <p:cNvPr id="21507" name="Picture 5" descr="0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78501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0" y="5332413"/>
            <a:ext cx="9144000" cy="15525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位於新北市的鹽寮是</a:t>
            </a:r>
            <a:r>
              <a:rPr lang="en-US" altLang="zh-TW" sz="2400" b="1">
                <a:latin typeface="標楷體" panose="03000509000000000000" pitchFamily="65" charset="-120"/>
                <a:ea typeface="標楷體" panose="03000509000000000000" pitchFamily="65" charset="-120"/>
              </a:rPr>
              <a:t>1895</a:t>
            </a: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年北白川宮能久親王所率領的接收臺灣部隊首先登陸的地點，日治時期在此興建「北白川宮征討紀念碑」。此碑在臺灣光復後遭民眾搗毀，之後為紀念臺灣民主國抵抗日本之歷史，在</a:t>
            </a:r>
            <a:r>
              <a:rPr lang="en-US" altLang="zh-TW" sz="2400" b="1">
                <a:latin typeface="標楷體" panose="03000509000000000000" pitchFamily="65" charset="-120"/>
                <a:ea typeface="標楷體" panose="03000509000000000000" pitchFamily="65" charset="-120"/>
              </a:rPr>
              <a:t>1975</a:t>
            </a: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年改建為「鹽寮抗日紀念碑」。  圖</a:t>
            </a:r>
            <a:r>
              <a:rPr lang="en-US" altLang="zh-TW" sz="2400" b="1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翰林出版社</a:t>
            </a:r>
          </a:p>
        </p:txBody>
      </p:sp>
      <p:pic>
        <p:nvPicPr>
          <p:cNvPr id="111623" name="Picture 7" descr="鹽寮抗日紀念碑-維基"/>
          <p:cNvPicPr>
            <a:picLocks noChangeAspect="1" noChangeArrowheads="1"/>
          </p:cNvPicPr>
          <p:nvPr/>
        </p:nvPicPr>
        <p:blipFill>
          <a:blip r:embed="rId3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900" y="0"/>
            <a:ext cx="397510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7750175" y="150813"/>
            <a:ext cx="1214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ea typeface="標楷體" panose="03000509000000000000" pitchFamily="65" charset="-120"/>
              </a:rPr>
              <a:t>圖：維基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D7FA8-5F11-4DC3-B9B5-34199B009BEF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27686" y="4136723"/>
            <a:ext cx="8893175" cy="267765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 b="1" dirty="0" smtClean="0">
                <a:ea typeface="標楷體" panose="03000509000000000000" pitchFamily="65" charset="-120"/>
              </a:rPr>
              <a:t>5</a:t>
            </a:r>
            <a:r>
              <a:rPr lang="zh-TW" altLang="en-US" sz="2400" b="1" dirty="0">
                <a:ea typeface="標楷體" panose="03000509000000000000" pitchFamily="65" charset="-120"/>
              </a:rPr>
              <a:t>月</a:t>
            </a:r>
            <a:r>
              <a:rPr lang="en-US" altLang="zh-TW" sz="2400" b="1" dirty="0">
                <a:ea typeface="標楷體" panose="03000509000000000000" pitchFamily="65" charset="-120"/>
              </a:rPr>
              <a:t>25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日，唐總統身著清朝官服接下民主國印璽，遙向清國行九叩禮，放聲而哭。成立的臺灣</a:t>
            </a:r>
            <a:r>
              <a:rPr lang="zh-TW" altLang="en-US" sz="2400" b="1" dirty="0">
                <a:ea typeface="標楷體" panose="03000509000000000000" pitchFamily="65" charset="-120"/>
              </a:rPr>
              <a:t>民主國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，議長林維源拒絕上任，在捐了</a:t>
            </a:r>
            <a:r>
              <a:rPr lang="en-US" altLang="zh-TW" sz="2400" b="1" dirty="0" smtClean="0">
                <a:ea typeface="標楷體" panose="03000509000000000000" pitchFamily="65" charset="-120"/>
              </a:rPr>
              <a:t>4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萬兩後，全家內渡廈門。</a:t>
            </a:r>
            <a:r>
              <a:rPr lang="en-US" altLang="zh-TW" sz="2400" b="1" dirty="0" smtClean="0">
                <a:ea typeface="標楷體" panose="03000509000000000000" pitchFamily="65" charset="-120"/>
              </a:rPr>
              <a:t>5/29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日軍登陸鹽寮，</a:t>
            </a:r>
            <a:r>
              <a:rPr lang="en-US" altLang="zh-TW" sz="2400" b="1" dirty="0" smtClean="0">
                <a:ea typeface="標楷體" panose="03000509000000000000" pitchFamily="65" charset="-120"/>
              </a:rPr>
              <a:t>6/3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攻陷基隆。</a:t>
            </a:r>
            <a:r>
              <a:rPr lang="en-US" altLang="zh-TW" sz="2400" b="1" dirty="0" smtClean="0">
                <a:ea typeface="標楷體" panose="03000509000000000000" pitchFamily="65" charset="-120"/>
              </a:rPr>
              <a:t>6/4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總統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唐景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崧化妝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成老婦，帶著銀子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，潛入淡水得忌利士洋行，搭上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德國商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輪（原駕時輪，該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輪因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戰爭暫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賣給德商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逃往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廈門，總統只當</a:t>
            </a:r>
            <a:r>
              <a:rPr lang="en-US" altLang="zh-TW" sz="2400" b="1" dirty="0">
                <a:ea typeface="標楷體" panose="03000509000000000000" pitchFamily="65" charset="-120"/>
              </a:rPr>
              <a:t>10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天！臺北城陷入混亂。</a:t>
            </a:r>
            <a:r>
              <a:rPr lang="en-US" altLang="zh-TW" sz="2400" b="1" dirty="0">
                <a:ea typeface="標楷體" panose="03000509000000000000" pitchFamily="65" charset="-120"/>
              </a:rPr>
              <a:t>6</a:t>
            </a:r>
            <a:r>
              <a:rPr lang="zh-TW" altLang="en-US" sz="2400" b="1" dirty="0">
                <a:ea typeface="標楷體" panose="03000509000000000000" pitchFamily="65" charset="-120"/>
              </a:rPr>
              <a:t>月</a:t>
            </a:r>
            <a:r>
              <a:rPr lang="en-US" altLang="zh-TW" sz="2400" b="1" dirty="0">
                <a:ea typeface="標楷體" panose="03000509000000000000" pitchFamily="65" charset="-120"/>
              </a:rPr>
              <a:t>7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，日軍進入臺北城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。丘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逢甲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亦攜帶軍餉逃回廣東。民主國僅剩劉永福獨撐大局。</a:t>
            </a:r>
            <a:endParaRPr lang="zh-TW" altLang="en-US" b="1" dirty="0">
              <a:ea typeface="標楷體" panose="03000509000000000000" pitchFamily="65" charset="-120"/>
            </a:endParaRPr>
          </a:p>
        </p:txBody>
      </p:sp>
      <p:pic>
        <p:nvPicPr>
          <p:cNvPr id="4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0044"/>
            <a:ext cx="5709647" cy="3780818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241141"/>
            <a:ext cx="1391030" cy="1696135"/>
          </a:xfrm>
          <a:prstGeom prst="roundRect">
            <a:avLst>
              <a:gd name="adj" fmla="val 71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7423" y="183981"/>
            <a:ext cx="1368152" cy="1784127"/>
          </a:xfrm>
          <a:prstGeom prst="roundRect">
            <a:avLst>
              <a:gd name="adj" fmla="val 1000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5" descr="File:丘逢甲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440" y="2155167"/>
            <a:ext cx="1296888" cy="1894791"/>
          </a:xfrm>
          <a:prstGeom prst="roundRect">
            <a:avLst>
              <a:gd name="adj" fmla="val 635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00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8360" y="2164332"/>
            <a:ext cx="1368524" cy="1912739"/>
          </a:xfrm>
          <a:prstGeom prst="roundRect">
            <a:avLst>
              <a:gd name="adj" fmla="val 763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6444208" y="1628800"/>
            <a:ext cx="720080" cy="306467"/>
          </a:xfrm>
          <a:prstGeom prst="roundRect">
            <a:avLst/>
          </a:prstGeom>
          <a:solidFill>
            <a:srgbClr val="FFC00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txBody>
          <a:bodyPr wrap="square" tIns="0" bIns="0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zh-TW" altLang="en-US" b="1" dirty="0">
                <a:latin typeface="Arial" panose="020B0604020202020204" pitchFamily="34" charset="0"/>
                <a:ea typeface="標楷體" panose="03000509000000000000" pitchFamily="65" charset="-120"/>
              </a:rPr>
              <a:t>總統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7886200" y="3696740"/>
            <a:ext cx="950598" cy="306467"/>
          </a:xfrm>
          <a:prstGeom prst="roundRect">
            <a:avLst/>
          </a:prstGeom>
          <a:solidFill>
            <a:srgbClr val="FFC00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txBody>
          <a:bodyPr wrap="square" tIns="0" bIns="0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zh-TW" altLang="en-US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大將軍</a:t>
            </a:r>
            <a:endParaRPr lang="zh-TW" altLang="en-US" b="1" dirty="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6372200" y="3691225"/>
            <a:ext cx="1000197" cy="306467"/>
          </a:xfrm>
          <a:prstGeom prst="roundRect">
            <a:avLst/>
          </a:prstGeom>
          <a:solidFill>
            <a:srgbClr val="FFC00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txBody>
          <a:bodyPr wrap="square" tIns="0" bIns="0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zh-TW" altLang="en-US" b="1" dirty="0" smtClean="0">
                <a:ea typeface="標楷體" panose="03000509000000000000" pitchFamily="65" charset="-120"/>
              </a:rPr>
              <a:t>副</a:t>
            </a:r>
            <a:r>
              <a:rPr lang="zh-TW" altLang="en-US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總統</a:t>
            </a:r>
            <a:endParaRPr lang="zh-TW" altLang="en-US" b="1" dirty="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7975007" y="1615791"/>
            <a:ext cx="720080" cy="306467"/>
          </a:xfrm>
          <a:prstGeom prst="roundRect">
            <a:avLst/>
          </a:prstGeom>
          <a:solidFill>
            <a:srgbClr val="FFC00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txBody>
          <a:bodyPr wrap="square" tIns="0" bIns="0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zh-TW" altLang="en-US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議長</a:t>
            </a:r>
            <a:endParaRPr lang="zh-TW" altLang="en-US" b="1" dirty="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966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decel="6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81CA133-0FE8-4A5D-88DA-1F47ED62AA83}" type="slidenum">
              <a:rPr lang="en-US" altLang="zh-TW"/>
              <a:pPr/>
              <a:t>19</a:t>
            </a:fld>
            <a:endParaRPr lang="en-US" altLang="zh-TW"/>
          </a:p>
        </p:txBody>
      </p:sp>
      <p:pic>
        <p:nvPicPr>
          <p:cNvPr id="22531" name="Picture 4" descr="辜顯榮-維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136" y="308661"/>
            <a:ext cx="2540000" cy="6311900"/>
          </a:xfrm>
          <a:prstGeom prst="roundRect">
            <a:avLst>
              <a:gd name="adj" fmla="val 596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987675" y="260648"/>
            <a:ext cx="6048375" cy="6426375"/>
          </a:xfrm>
          <a:prstGeom prst="rect">
            <a:avLst/>
          </a:prstGeom>
          <a:solidFill>
            <a:srgbClr val="CCFFFF">
              <a:alpha val="6705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5000"/>
              </a:lnSpc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辜顯榮（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1866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1937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），鹿港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05000"/>
              </a:lnSpc>
            </a:pPr>
            <a:r>
              <a:rPr lang="en-US" altLang="zh-TW" sz="2800" b="1" dirty="0">
                <a:ea typeface="標楷體" panose="03000509000000000000" pitchFamily="65" charset="-120"/>
              </a:rPr>
              <a:t>6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2800" b="1" dirty="0">
                <a:ea typeface="標楷體" panose="03000509000000000000" pitchFamily="65" charset="-120"/>
              </a:rPr>
              <a:t>3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日軍攻陷基隆後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，臺北城內治安混亂，舊政府已逃跑、新政府摸不著底細，城內匪寇卻在打家劫舍，臺北已成無政府狀態。李春生等富商決定派人謀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和。當時</a:t>
            </a:r>
            <a:r>
              <a:rPr lang="en-US" altLang="zh-TW" sz="2800" b="1" dirty="0">
                <a:ea typeface="標楷體" panose="03000509000000000000" pitchFamily="65" charset="-120"/>
              </a:rPr>
              <a:t>29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歲的辜顯榮挺身而出，獨自前往基隆的日軍司令部，告知日軍，並於</a:t>
            </a:r>
            <a:r>
              <a:rPr lang="en-US" altLang="zh-TW" sz="2800" b="1" dirty="0">
                <a:ea typeface="標楷體" panose="03000509000000000000" pitchFamily="65" charset="-120"/>
              </a:rPr>
              <a:t>6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b="1" dirty="0">
                <a:ea typeface="標楷體" panose="03000509000000000000" pitchFamily="65" charset="-120"/>
              </a:rPr>
              <a:t>7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為其引導入臺北。</a:t>
            </a:r>
          </a:p>
          <a:p>
            <a:pPr eaLnBrk="1" hangingPunct="1">
              <a:lnSpc>
                <a:spcPct val="105000"/>
              </a:lnSpc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之後，辜顯榮受日本人信賴，曾任臺北保良局總局長，獲得鹽、樟腦的專賣權，奠定辜家的經濟基礎！</a:t>
            </a:r>
          </a:p>
          <a:p>
            <a:pPr eaLnBrk="1" hangingPunct="1">
              <a:lnSpc>
                <a:spcPct val="105000"/>
              </a:lnSpc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◎民間傳說：</a:t>
            </a:r>
          </a:p>
          <a:p>
            <a:pPr eaLnBrk="1" hangingPunct="1">
              <a:lnSpc>
                <a:spcPct val="105000"/>
              </a:lnSpc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酒醉在澳底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人生</a:t>
            </a:r>
            <a:r>
              <a:rPr lang="en-US" altLang="zh-TW" sz="2800" b="1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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海龜撥撩腳ㄚ</a:t>
            </a:r>
          </a:p>
          <a:p>
            <a:pPr eaLnBrk="1" hangingPunct="1">
              <a:lnSpc>
                <a:spcPct val="105000"/>
              </a:lnSpc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 舉手遮陽遠眺日軍看到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......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835696" y="6128080"/>
            <a:ext cx="1151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en-US" altLang="zh-TW" sz="2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維基</a:t>
            </a:r>
            <a:endParaRPr lang="zh-TW" altLang="en-US" sz="2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春帆樓01-背包客棧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24" y="1625426"/>
            <a:ext cx="7026651" cy="4683894"/>
          </a:xfrm>
          <a:prstGeom prst="roundRect">
            <a:avLst>
              <a:gd name="adj" fmla="val 769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8CE7CA6-077A-4B14-9C6D-64FBB811CF83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964824" y="383441"/>
            <a:ext cx="7056387" cy="830997"/>
          </a:xfrm>
          <a:prstGeom prst="rect">
            <a:avLst/>
          </a:prstGeom>
          <a:solidFill>
            <a:srgbClr val="CC99FF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4800" b="1" dirty="0" smtClean="0">
                <a:solidFill>
                  <a:schemeClr val="tx2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一、</a:t>
            </a:r>
            <a:r>
              <a:rPr lang="zh-TW" altLang="en-US" sz="4800" b="1" dirty="0" smtClean="0">
                <a:solidFill>
                  <a:schemeClr val="tx2"/>
                </a:solidFill>
                <a:ea typeface="標楷體" panose="03000509000000000000" pitchFamily="65" charset="-120"/>
              </a:rPr>
              <a:t>甲午戰爭與馬關條約</a:t>
            </a:r>
            <a:endParaRPr lang="zh-TW" altLang="en-US" sz="4800" b="1" dirty="0">
              <a:solidFill>
                <a:schemeClr val="tx2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D7FA8-5F11-4DC3-B9B5-34199B009BEF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4427984" y="516548"/>
            <a:ext cx="4402832" cy="6124754"/>
          </a:xfrm>
          <a:prstGeom prst="rect">
            <a:avLst/>
          </a:prstGeom>
          <a:solidFill>
            <a:srgbClr val="00B0F0">
              <a:alpha val="18000"/>
            </a:srgbClr>
          </a:solidFill>
        </p:spPr>
        <p:txBody>
          <a:bodyPr wrap="square" lIns="36000" rIns="36000" rtlCol="0">
            <a:spAutoFit/>
          </a:bodyPr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日軍控制臺北以後，一路南攻，在桃竹苗地區遭遇姜紹祖、吳湯興、徐驤等人率領的客籍民兵，以游擊戰方式的攻擊。但客軍缺乏組織，最後皆遭到日軍壓制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。日軍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繼續往南攻，在彰化受到嚴厲的抵抗，也就是著名的「八卦山戰役」，日軍越往南進、戰事越顯激烈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，最後日軍決定分別從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布袋和枋寮登陸。在斗六、嘉義、臺南等地，與當地民兵展開激烈的搏鬥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          圖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維基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043608" y="188640"/>
            <a:ext cx="2088232" cy="715089"/>
          </a:xfrm>
          <a:prstGeom prst="roundRect">
            <a:avLst/>
          </a:prstGeom>
          <a:solidFill>
            <a:srgbClr val="0070C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乙未抗日</a:t>
            </a:r>
            <a:endParaRPr lang="zh-TW" altLang="en-US" sz="3600" b="1" dirty="0">
              <a:solidFill>
                <a:schemeClr val="bg1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71" y="1052736"/>
            <a:ext cx="3950865" cy="5634660"/>
          </a:xfrm>
          <a:prstGeom prst="roundRect">
            <a:avLst>
              <a:gd name="adj" fmla="val 768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4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D7FA8-5F11-4DC3-B9B5-34199B009BEF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46" y="0"/>
            <a:ext cx="9144000" cy="559615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5596153"/>
            <a:ext cx="9144000" cy="1446550"/>
          </a:xfrm>
          <a:prstGeom prst="rect">
            <a:avLst/>
          </a:prstGeom>
          <a:solidFill>
            <a:srgbClr val="9BE5FF"/>
          </a:solidFill>
        </p:spPr>
        <p:txBody>
          <a:bodyPr wrap="square" rtlCol="0">
            <a:spAutoFit/>
          </a:bodyPr>
          <a:lstStyle/>
          <a:p>
            <a:r>
              <a:rPr lang="en-US" altLang="zh-TW" sz="2200" b="1" dirty="0">
                <a:latin typeface="+mj-lt"/>
                <a:ea typeface="標楷體" panose="03000509000000000000" pitchFamily="65" charset="-120"/>
              </a:rPr>
              <a:t>1895</a:t>
            </a:r>
            <a:r>
              <a:rPr lang="zh-TW" altLang="en-US" sz="2200" b="1" dirty="0">
                <a:latin typeface="+mj-lt"/>
                <a:ea typeface="標楷體" panose="03000509000000000000" pitchFamily="65" charset="-120"/>
              </a:rPr>
              <a:t>年所出版之</a:t>
            </a:r>
            <a:r>
              <a:rPr lang="en-US" altLang="zh-TW" sz="2200" b="1" dirty="0">
                <a:latin typeface="+mj-lt"/>
                <a:ea typeface="標楷體" panose="03000509000000000000" pitchFamily="65" charset="-120"/>
              </a:rPr>
              <a:t>《</a:t>
            </a:r>
            <a:r>
              <a:rPr lang="zh-TW" altLang="en-US" sz="2200" b="1" dirty="0">
                <a:latin typeface="+mj-lt"/>
                <a:ea typeface="標楷體" panose="03000509000000000000" pitchFamily="65" charset="-120"/>
              </a:rPr>
              <a:t>風俗畫報</a:t>
            </a:r>
            <a:r>
              <a:rPr lang="en-US" altLang="zh-TW" sz="2200" b="1" dirty="0">
                <a:latin typeface="+mj-lt"/>
                <a:ea typeface="標楷體" panose="03000509000000000000" pitchFamily="65" charset="-120"/>
              </a:rPr>
              <a:t>》</a:t>
            </a:r>
            <a:r>
              <a:rPr lang="zh-TW" altLang="en-US" sz="2200" b="1" dirty="0">
                <a:latin typeface="+mj-lt"/>
                <a:ea typeface="標楷體" panose="03000509000000000000" pitchFamily="65" charset="-120"/>
              </a:rPr>
              <a:t>，以新聞報導方式</a:t>
            </a:r>
            <a:r>
              <a:rPr lang="zh-TW" altLang="en-US" sz="2200" b="1" dirty="0" smtClean="0">
                <a:latin typeface="+mj-lt"/>
                <a:ea typeface="標楷體" panose="03000509000000000000" pitchFamily="65" charset="-120"/>
              </a:rPr>
              <a:t>，具體描繪乙未戰役中民</a:t>
            </a:r>
            <a:r>
              <a:rPr lang="zh-TW" altLang="en-US" sz="2200" b="1" dirty="0">
                <a:latin typeface="+mj-lt"/>
                <a:ea typeface="標楷體" panose="03000509000000000000" pitchFamily="65" charset="-120"/>
              </a:rPr>
              <a:t>軍與日軍的戰鬥過程</a:t>
            </a:r>
            <a:r>
              <a:rPr lang="zh-TW" altLang="en-US" sz="2200" b="1" dirty="0" smtClean="0">
                <a:latin typeface="+mj-lt"/>
                <a:ea typeface="標楷體" panose="03000509000000000000" pitchFamily="65" charset="-120"/>
              </a:rPr>
              <a:t>。</a:t>
            </a:r>
            <a:r>
              <a:rPr lang="en-US" altLang="zh-TW" sz="2200" b="1" dirty="0" smtClean="0">
                <a:latin typeface="+mj-lt"/>
                <a:ea typeface="標楷體" panose="03000509000000000000" pitchFamily="65" charset="-120"/>
              </a:rPr>
              <a:t>7/14</a:t>
            </a:r>
            <a:r>
              <a:rPr lang="zh-TW" altLang="en-US" sz="2200" b="1" dirty="0" smtClean="0">
                <a:latin typeface="+mj-lt"/>
                <a:ea typeface="標楷體" panose="03000509000000000000" pitchFamily="65" charset="-120"/>
              </a:rPr>
              <a:t>龍潭民軍號召</a:t>
            </a:r>
            <a:r>
              <a:rPr lang="zh-TW" altLang="en-US" sz="2200" b="1" dirty="0">
                <a:latin typeface="+mj-lt"/>
                <a:ea typeface="標楷體" panose="03000509000000000000" pitchFamily="65" charset="-120"/>
              </a:rPr>
              <a:t>庄民</a:t>
            </a:r>
            <a:r>
              <a:rPr lang="en-US" altLang="zh-TW" sz="2200" b="1" dirty="0">
                <a:latin typeface="+mj-lt"/>
                <a:ea typeface="標楷體" panose="03000509000000000000" pitchFamily="65" charset="-120"/>
              </a:rPr>
              <a:t>500</a:t>
            </a:r>
            <a:r>
              <a:rPr lang="zh-TW" altLang="en-US" sz="2200" b="1" dirty="0">
                <a:latin typeface="+mj-lt"/>
                <a:ea typeface="標楷體" panose="03000509000000000000" pitchFamily="65" charset="-120"/>
              </a:rPr>
              <a:t>餘人攻擊日軍</a:t>
            </a:r>
            <a:r>
              <a:rPr lang="zh-TW" altLang="en-US" sz="2200" b="1" dirty="0" smtClean="0">
                <a:latin typeface="+mj-lt"/>
                <a:ea typeface="標楷體" panose="03000509000000000000" pitchFamily="65" charset="-120"/>
              </a:rPr>
              <a:t>。民兵</a:t>
            </a:r>
            <a:r>
              <a:rPr lang="zh-TW" altLang="en-US" sz="2200" b="1" dirty="0">
                <a:latin typeface="+mj-lt"/>
                <a:ea typeface="標楷體" panose="03000509000000000000" pitchFamily="65" charset="-120"/>
              </a:rPr>
              <a:t>據守竹林，以步槍猛烈射擊，日軍難以通過竹林，遂轉換陣地攻擊，</a:t>
            </a:r>
            <a:r>
              <a:rPr lang="en-US" altLang="zh-TW" sz="2200" b="1" dirty="0">
                <a:latin typeface="+mj-lt"/>
                <a:ea typeface="標楷體" panose="03000509000000000000" pitchFamily="65" charset="-120"/>
              </a:rPr>
              <a:t>100</a:t>
            </a:r>
            <a:r>
              <a:rPr lang="zh-TW" altLang="en-US" sz="2200" b="1" dirty="0">
                <a:latin typeface="+mj-lt"/>
                <a:ea typeface="標楷體" panose="03000509000000000000" pitchFamily="65" charset="-120"/>
              </a:rPr>
              <a:t>餘名民兵遭擊斃</a:t>
            </a:r>
            <a:r>
              <a:rPr lang="zh-TW" altLang="en-US" sz="2200" b="1" dirty="0" smtClean="0">
                <a:latin typeface="+mj-lt"/>
                <a:ea typeface="標楷體" panose="03000509000000000000" pitchFamily="65" charset="-120"/>
              </a:rPr>
              <a:t>。                               圖、文：</a:t>
            </a:r>
            <a:r>
              <a:rPr lang="zh-TW" altLang="en-US" sz="2200" b="1" dirty="0">
                <a:ea typeface="標楷體" panose="03000509000000000000" pitchFamily="65" charset="-120"/>
              </a:rPr>
              <a:t>中央研究院臺史所檔案</a:t>
            </a:r>
            <a:r>
              <a:rPr lang="zh-TW" altLang="en-US" sz="2200" b="1" dirty="0" smtClean="0">
                <a:ea typeface="標楷體" panose="03000509000000000000" pitchFamily="65" charset="-120"/>
              </a:rPr>
              <a:t>館</a:t>
            </a:r>
            <a:endParaRPr lang="zh-TW" altLang="en-US" sz="2200" b="1" dirty="0">
              <a:latin typeface="+mj-lt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44" y="844644"/>
            <a:ext cx="4191000" cy="4191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049" y="844644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0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D7FA8-5F11-4DC3-B9B5-34199B009BEF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16632"/>
            <a:ext cx="8712968" cy="4320480"/>
          </a:xfrm>
          <a:prstGeom prst="roundRect">
            <a:avLst>
              <a:gd name="adj" fmla="val 15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文字方塊 3"/>
          <p:cNvSpPr txBox="1"/>
          <p:nvPr/>
        </p:nvSpPr>
        <p:spPr>
          <a:xfrm>
            <a:off x="0" y="4521477"/>
            <a:ext cx="9144000" cy="2308324"/>
          </a:xfrm>
          <a:prstGeom prst="rect">
            <a:avLst/>
          </a:prstGeom>
          <a:solidFill>
            <a:srgbClr val="9BE5FF"/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+mj-lt"/>
                <a:ea typeface="標楷體" panose="03000509000000000000" pitchFamily="65" charset="-120"/>
              </a:rPr>
              <a:t>1895</a:t>
            </a:r>
            <a:r>
              <a:rPr lang="zh-TW" altLang="en-US" sz="2400" b="1" dirty="0">
                <a:latin typeface="+mj-lt"/>
                <a:ea typeface="標楷體" panose="03000509000000000000" pitchFamily="65" charset="-120"/>
              </a:rPr>
              <a:t>年</a:t>
            </a:r>
            <a:r>
              <a:rPr lang="en-US" altLang="zh-TW" sz="2400" b="1" dirty="0">
                <a:latin typeface="+mj-lt"/>
                <a:ea typeface="標楷體" panose="03000509000000000000" pitchFamily="65" charset="-120"/>
              </a:rPr>
              <a:t>8</a:t>
            </a:r>
            <a:r>
              <a:rPr lang="zh-TW" altLang="en-US" sz="2400" b="1" dirty="0">
                <a:latin typeface="+mj-lt"/>
                <a:ea typeface="標楷體" panose="03000509000000000000" pitchFamily="65" charset="-120"/>
              </a:rPr>
              <a:t>月</a:t>
            </a:r>
            <a:r>
              <a:rPr lang="en-US" altLang="zh-TW" sz="2400" b="1" dirty="0">
                <a:latin typeface="+mj-lt"/>
                <a:ea typeface="標楷體" panose="03000509000000000000" pitchFamily="65" charset="-120"/>
              </a:rPr>
              <a:t>28</a:t>
            </a:r>
            <a:r>
              <a:rPr lang="zh-TW" altLang="en-US" sz="2400" b="1" dirty="0">
                <a:latin typeface="+mj-lt"/>
                <a:ea typeface="標楷體" panose="03000509000000000000" pitchFamily="65" charset="-120"/>
              </a:rPr>
              <a:t>日日軍攻打八卦山與臺灣民軍激戰情景，由梅堂所繪，村上豐次郎於</a:t>
            </a:r>
            <a:r>
              <a:rPr lang="en-US" altLang="zh-TW" sz="2400" b="1" dirty="0">
                <a:latin typeface="+mj-lt"/>
                <a:ea typeface="標楷體" panose="03000509000000000000" pitchFamily="65" charset="-120"/>
              </a:rPr>
              <a:t>1895</a:t>
            </a:r>
            <a:r>
              <a:rPr lang="zh-TW" altLang="en-US" sz="2400" b="1" dirty="0">
                <a:latin typeface="+mj-lt"/>
                <a:ea typeface="標楷體" panose="03000509000000000000" pitchFamily="65" charset="-120"/>
              </a:rPr>
              <a:t>年發行。畫面呈現日軍於岸邊紮營，日軍則趁夜晚涉水渡過大肚溪襲擊民軍。這場戰役後，日軍在山上架起大砲，向彰化城猛烈轟擊。再以左右兩翼隊大舉攻城，全城在數小時內淪陷。八卦山與彰化戰役中，多位民軍將領戰死，包含吳彭年、吳湯興等人，重創桃竹苗民軍</a:t>
            </a:r>
            <a:r>
              <a:rPr lang="zh-TW" altLang="en-US" sz="2400" b="1" dirty="0" smtClean="0">
                <a:latin typeface="+mj-lt"/>
                <a:ea typeface="標楷體" panose="03000509000000000000" pitchFamily="65" charset="-120"/>
              </a:rPr>
              <a:t>勢力。圖、文</a:t>
            </a:r>
            <a:r>
              <a:rPr lang="en-US" altLang="zh-TW" sz="2400" b="1" dirty="0">
                <a:latin typeface="+mj-lt"/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latin typeface="+mj-lt"/>
                <a:ea typeface="標楷體" panose="03000509000000000000" pitchFamily="65" charset="-120"/>
              </a:rPr>
              <a:t>中央研究院臺史所檔案館</a:t>
            </a:r>
          </a:p>
        </p:txBody>
      </p:sp>
    </p:spTree>
    <p:extLst>
      <p:ext uri="{BB962C8B-B14F-4D97-AF65-F5344CB8AC3E}">
        <p14:creationId xmlns:p14="http://schemas.microsoft.com/office/powerpoint/2010/main" val="28915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21667C9-B269-48CB-ABE2-900B09F5101E}" type="slidenum">
              <a:rPr lang="en-US" altLang="zh-TW"/>
              <a:pPr/>
              <a:t>23</a:t>
            </a:fld>
            <a:endParaRPr lang="en-US" altLang="zh-TW"/>
          </a:p>
        </p:txBody>
      </p:sp>
      <p:pic>
        <p:nvPicPr>
          <p:cNvPr id="23555" name="Picture 5" descr="0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636" y="338991"/>
            <a:ext cx="3746500" cy="5794375"/>
          </a:xfrm>
          <a:prstGeom prst="roundRect">
            <a:avLst>
              <a:gd name="adj" fmla="val 776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004097" y="3501008"/>
            <a:ext cx="5164617" cy="3293209"/>
          </a:xfrm>
          <a:prstGeom prst="rect">
            <a:avLst/>
          </a:prstGeom>
          <a:solidFill>
            <a:srgbClr val="C9F1FF"/>
          </a:solidFill>
          <a:ln>
            <a:noFill/>
          </a:ln>
          <a:effectLst>
            <a:softEdge rad="63500"/>
          </a:effectLst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zh-TW" altLang="en-US" sz="2600" b="1" dirty="0" smtClean="0">
                <a:ea typeface="標楷體" panose="03000509000000000000" pitchFamily="65" charset="-120"/>
              </a:rPr>
              <a:t>劉永福接下總統一職，</a:t>
            </a:r>
            <a:r>
              <a:rPr lang="zh-TW" altLang="en-US" sz="2600" b="1" dirty="0">
                <a:ea typeface="標楷體" panose="03000509000000000000" pitchFamily="65" charset="-120"/>
              </a:rPr>
              <a:t>駐紮臺南</a:t>
            </a:r>
            <a:r>
              <a:rPr lang="zh-TW" altLang="en-US" sz="2600" b="1" dirty="0" smtClean="0">
                <a:ea typeface="標楷體" panose="03000509000000000000" pitchFamily="65" charset="-120"/>
              </a:rPr>
              <a:t>府（大天后宮），</a:t>
            </a:r>
            <a:r>
              <a:rPr lang="zh-TW" altLang="en-US" sz="2600" b="1" dirty="0">
                <a:ea typeface="標楷體" panose="03000509000000000000" pitchFamily="65" charset="-120"/>
              </a:rPr>
              <a:t>但他其實並無實際的抗日行動。隨著戰事</a:t>
            </a:r>
            <a:r>
              <a:rPr lang="zh-TW" altLang="en-US" sz="2600" b="1" dirty="0" smtClean="0">
                <a:ea typeface="標楷體" panose="03000509000000000000" pitchFamily="65" charset="-120"/>
              </a:rPr>
              <a:t>吃緊亦</a:t>
            </a:r>
            <a:r>
              <a:rPr lang="zh-TW" altLang="en-US" sz="2600" b="1" dirty="0">
                <a:ea typeface="標楷體" panose="03000509000000000000" pitchFamily="65" charset="-120"/>
              </a:rPr>
              <a:t>棄職逃亡。臺南</a:t>
            </a:r>
            <a:r>
              <a:rPr lang="zh-TW" altLang="en-US" sz="2600" b="1" dirty="0" smtClean="0">
                <a:ea typeface="標楷體" panose="03000509000000000000" pitchFamily="65" charset="-120"/>
              </a:rPr>
              <a:t>鄉紳推</a:t>
            </a:r>
            <a:r>
              <a:rPr lang="zh-TW" altLang="en-US" sz="2600" b="1" dirty="0">
                <a:ea typeface="標楷體" panose="03000509000000000000" pitchFamily="65" charset="-120"/>
              </a:rPr>
              <a:t>巴克禮請求日軍進城維持秩序。</a:t>
            </a:r>
            <a:r>
              <a:rPr lang="en-US" altLang="zh-TW" sz="2600" b="1" dirty="0" smtClean="0">
                <a:ea typeface="標楷體" panose="03000509000000000000" pitchFamily="65" charset="-120"/>
              </a:rPr>
              <a:t>10/21</a:t>
            </a:r>
            <a:r>
              <a:rPr lang="zh-TW" altLang="en-US" sz="2600" b="1" dirty="0" smtClean="0">
                <a:ea typeface="標楷體" panose="03000509000000000000" pitchFamily="65" charset="-120"/>
              </a:rPr>
              <a:t>日軍進入</a:t>
            </a:r>
            <a:r>
              <a:rPr lang="zh-TW" altLang="en-US" sz="2600" b="1" dirty="0">
                <a:ea typeface="標楷體" panose="03000509000000000000" pitchFamily="65" charset="-120"/>
              </a:rPr>
              <a:t>臺南城</a:t>
            </a:r>
            <a:r>
              <a:rPr lang="zh-TW" altLang="en-US" sz="2600" b="1" dirty="0" smtClean="0">
                <a:ea typeface="標楷體" panose="03000509000000000000" pitchFamily="65" charset="-120"/>
              </a:rPr>
              <a:t>，臺灣</a:t>
            </a:r>
            <a:r>
              <a:rPr lang="zh-TW" altLang="en-US" sz="2600" b="1" dirty="0">
                <a:ea typeface="標楷體" panose="03000509000000000000" pitchFamily="65" charset="-120"/>
              </a:rPr>
              <a:t>民主國亡</a:t>
            </a:r>
            <a:r>
              <a:rPr lang="zh-TW" altLang="en-US" sz="2600" dirty="0" smtClean="0">
                <a:ea typeface="標楷體" panose="03000509000000000000" pitchFamily="65" charset="-120"/>
              </a:rPr>
              <a:t>。</a:t>
            </a:r>
            <a:r>
              <a:rPr lang="zh-TW" altLang="en-US" sz="2600" b="1" dirty="0" smtClean="0">
                <a:ea typeface="標楷體" panose="03000509000000000000" pitchFamily="65" charset="-120"/>
              </a:rPr>
              <a:t>黑旗軍</a:t>
            </a:r>
            <a:r>
              <a:rPr lang="zh-TW" altLang="en-US" sz="2600" b="1" dirty="0">
                <a:ea typeface="標楷體" panose="03000509000000000000" pitchFamily="65" charset="-120"/>
              </a:rPr>
              <a:t>雖然勇猛，但是缺乏經費</a:t>
            </a:r>
            <a:r>
              <a:rPr lang="zh-TW" altLang="en-US" sz="2600" b="1" dirty="0" smtClean="0">
                <a:ea typeface="標楷體" panose="03000509000000000000" pitchFamily="65" charset="-120"/>
              </a:rPr>
              <a:t>，加上</a:t>
            </a:r>
            <a:r>
              <a:rPr lang="zh-TW" altLang="en-US" sz="2600" b="1" dirty="0">
                <a:ea typeface="標楷體" panose="03000509000000000000" pitchFamily="65" charset="-120"/>
              </a:rPr>
              <a:t>武器不足，最終仍告</a:t>
            </a:r>
            <a:r>
              <a:rPr lang="zh-TW" altLang="en-US" sz="2600" b="1" dirty="0" smtClean="0">
                <a:ea typeface="標楷體" panose="03000509000000000000" pitchFamily="65" charset="-120"/>
              </a:rPr>
              <a:t>失敗。      上圖</a:t>
            </a:r>
            <a:r>
              <a:rPr lang="en-US" altLang="zh-TW" sz="2600" b="1" dirty="0" smtClean="0">
                <a:ea typeface="標楷體" panose="03000509000000000000" pitchFamily="65" charset="-120"/>
              </a:rPr>
              <a:t>-</a:t>
            </a:r>
            <a:r>
              <a:rPr lang="zh-TW" altLang="en-US" sz="2600" b="1" dirty="0" smtClean="0">
                <a:ea typeface="標楷體" panose="03000509000000000000" pitchFamily="65" charset="-120"/>
              </a:rPr>
              <a:t>作者</a:t>
            </a:r>
            <a:endParaRPr lang="zh-TW" altLang="en-US" sz="2600" b="1" dirty="0"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347" y="289689"/>
            <a:ext cx="4621706" cy="3139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文字方塊 2"/>
          <p:cNvSpPr txBox="1"/>
          <p:nvPr/>
        </p:nvSpPr>
        <p:spPr>
          <a:xfrm>
            <a:off x="971600" y="6157800"/>
            <a:ext cx="2665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翰林出版社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9EAA2E0-97D8-4BDA-8852-5722B1D0046E}" type="slidenum">
              <a:rPr lang="en-US" altLang="zh-TW"/>
              <a:pPr/>
              <a:t>24</a:t>
            </a:fld>
            <a:endParaRPr lang="en-US" altLang="zh-TW"/>
          </a:p>
        </p:txBody>
      </p:sp>
      <p:pic>
        <p:nvPicPr>
          <p:cNvPr id="24580" name="Picture 6" descr="獨虎票以老虎為圖案，是1895年時，台灣民主國為籌措抗日軍餉而發行的郵票。左方的「士擔幣」三字即是「郵票」的音譯。--維基百科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6990" y="3038825"/>
            <a:ext cx="4081196" cy="320640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4406990" y="476672"/>
            <a:ext cx="3909426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劉永福為籌措抗日軍費，發行了郵票與銀票。郵票左方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的「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士担幣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」三字即是「郵票」的音譯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維基百科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5" y="273372"/>
            <a:ext cx="3528393" cy="6336704"/>
          </a:xfrm>
          <a:prstGeom prst="rect">
            <a:avLst/>
          </a:prstGeom>
          <a:ln w="571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D7FA8-5F11-4DC3-B9B5-34199B009BEF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3" b="-511"/>
          <a:stretch/>
        </p:blipFill>
        <p:spPr>
          <a:xfrm>
            <a:off x="-24714" y="-27384"/>
            <a:ext cx="9168714" cy="602451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142" y="5848171"/>
            <a:ext cx="9144000" cy="1015663"/>
          </a:xfrm>
          <a:prstGeom prst="rect">
            <a:avLst/>
          </a:prstGeom>
          <a:solidFill>
            <a:srgbClr val="9BE5FF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lt"/>
                <a:ea typeface="標楷體" panose="03000509000000000000" pitchFamily="65" charset="-120"/>
              </a:rPr>
              <a:t>《</a:t>
            </a:r>
            <a:r>
              <a:rPr lang="zh-TW" altLang="en-US" sz="2000" b="1" dirty="0">
                <a:latin typeface="+mj-lt"/>
                <a:ea typeface="標楷體" panose="03000509000000000000" pitchFamily="65" charset="-120"/>
              </a:rPr>
              <a:t>臺灣歷史畫帖</a:t>
            </a:r>
            <a:r>
              <a:rPr lang="en-US" altLang="zh-TW" sz="2000" b="1" dirty="0">
                <a:latin typeface="+mj-lt"/>
                <a:ea typeface="標楷體" panose="03000509000000000000" pitchFamily="65" charset="-120"/>
              </a:rPr>
              <a:t>》</a:t>
            </a:r>
            <a:r>
              <a:rPr lang="zh-TW" altLang="en-US" sz="2000" b="1" dirty="0">
                <a:latin typeface="+mj-lt"/>
                <a:ea typeface="標楷體" panose="03000509000000000000" pitchFamily="65" charset="-120"/>
              </a:rPr>
              <a:t>為</a:t>
            </a:r>
            <a:r>
              <a:rPr lang="en-US" altLang="zh-TW" sz="2000" b="1" dirty="0">
                <a:latin typeface="+mj-lt"/>
                <a:ea typeface="標楷體" panose="03000509000000000000" pitchFamily="65" charset="-120"/>
              </a:rPr>
              <a:t>1935</a:t>
            </a:r>
            <a:r>
              <a:rPr lang="zh-TW" altLang="en-US" sz="2000" b="1" dirty="0" smtClean="0">
                <a:latin typeface="+mj-lt"/>
                <a:ea typeface="標楷體" panose="03000509000000000000" pitchFamily="65" charset="-120"/>
              </a:rPr>
              <a:t>年總督府</a:t>
            </a:r>
            <a:r>
              <a:rPr lang="zh-TW" altLang="en-US" sz="2000" b="1" dirty="0">
                <a:latin typeface="+mj-lt"/>
                <a:ea typeface="標楷體" panose="03000509000000000000" pitchFamily="65" charset="-120"/>
              </a:rPr>
              <a:t>為慶祝始政</a:t>
            </a:r>
            <a:r>
              <a:rPr lang="en-US" altLang="zh-TW" sz="2000" b="1" dirty="0">
                <a:latin typeface="+mj-lt"/>
                <a:ea typeface="標楷體" panose="03000509000000000000" pitchFamily="65" charset="-120"/>
              </a:rPr>
              <a:t>40</a:t>
            </a:r>
            <a:r>
              <a:rPr lang="zh-TW" altLang="en-US" sz="2000" b="1" dirty="0">
                <a:latin typeface="+mj-lt"/>
                <a:ea typeface="標楷體" panose="03000509000000000000" pitchFamily="65" charset="-120"/>
              </a:rPr>
              <a:t>週年紀念，委託小早川篤四郎所</a:t>
            </a:r>
            <a:r>
              <a:rPr lang="zh-TW" altLang="en-US" sz="2000" b="1" dirty="0" smtClean="0">
                <a:latin typeface="+mj-lt"/>
                <a:ea typeface="標楷體" panose="03000509000000000000" pitchFamily="65" charset="-120"/>
              </a:rPr>
              <a:t>繪。本圖描繪日軍</a:t>
            </a:r>
            <a:r>
              <a:rPr lang="zh-TW" altLang="en-US" sz="2000" b="1" dirty="0">
                <a:latin typeface="+mj-lt"/>
                <a:ea typeface="標楷體" panose="03000509000000000000" pitchFamily="65" charset="-120"/>
              </a:rPr>
              <a:t>進攻臺南前，牧師巴克</a:t>
            </a:r>
            <a:r>
              <a:rPr lang="zh-TW" altLang="en-US" sz="2000" b="1" dirty="0" smtClean="0">
                <a:latin typeface="+mj-lt"/>
                <a:ea typeface="標楷體" panose="03000509000000000000" pitchFamily="65" charset="-120"/>
              </a:rPr>
              <a:t>禮等</a:t>
            </a:r>
            <a:r>
              <a:rPr lang="zh-TW" altLang="en-US" sz="2000" b="1" dirty="0">
                <a:latin typeface="+mj-lt"/>
                <a:ea typeface="標楷體" panose="03000509000000000000" pitchFamily="65" charset="-120"/>
              </a:rPr>
              <a:t>數名士紳代表，於</a:t>
            </a:r>
            <a:r>
              <a:rPr lang="en-US" altLang="zh-TW" sz="2000" b="1" dirty="0" smtClean="0">
                <a:latin typeface="+mj-lt"/>
                <a:ea typeface="標楷體" panose="03000509000000000000" pitchFamily="65" charset="-120"/>
              </a:rPr>
              <a:t>10/20</a:t>
            </a:r>
            <a:r>
              <a:rPr lang="zh-TW" altLang="en-US" sz="2000" b="1" dirty="0" smtClean="0">
                <a:latin typeface="+mj-lt"/>
                <a:ea typeface="標楷體" panose="03000509000000000000" pitchFamily="65" charset="-120"/>
              </a:rPr>
              <a:t>夜間</a:t>
            </a:r>
            <a:r>
              <a:rPr lang="zh-TW" altLang="en-US" sz="2000" b="1" dirty="0">
                <a:latin typeface="+mj-lt"/>
                <a:ea typeface="標楷體" panose="03000509000000000000" pitchFamily="65" charset="-120"/>
              </a:rPr>
              <a:t>赴日軍營區，請求日軍入城，巴克禮與乃木希典對談之情景</a:t>
            </a:r>
            <a:r>
              <a:rPr lang="zh-TW" altLang="en-US" sz="2000" b="1" dirty="0" smtClean="0">
                <a:latin typeface="+mj-lt"/>
                <a:ea typeface="標楷體" panose="03000509000000000000" pitchFamily="65" charset="-120"/>
              </a:rPr>
              <a:t>。</a:t>
            </a:r>
            <a:r>
              <a:rPr lang="zh-TW" altLang="en-US" sz="1400" b="1" dirty="0">
                <a:ea typeface="標楷體" panose="03000509000000000000" pitchFamily="65" charset="-120"/>
              </a:rPr>
              <a:t>圖、文</a:t>
            </a:r>
            <a:r>
              <a:rPr lang="en-US" altLang="zh-TW" sz="1400" b="1" dirty="0">
                <a:ea typeface="標楷體" panose="03000509000000000000" pitchFamily="65" charset="-120"/>
              </a:rPr>
              <a:t>-</a:t>
            </a:r>
            <a:r>
              <a:rPr lang="zh-TW" altLang="en-US" sz="1400" b="1" dirty="0" smtClean="0">
                <a:ea typeface="標楷體" panose="03000509000000000000" pitchFamily="65" charset="-120"/>
              </a:rPr>
              <a:t>中研院</a:t>
            </a:r>
            <a:r>
              <a:rPr lang="zh-TW" altLang="en-US" sz="1400" b="1" dirty="0">
                <a:ea typeface="標楷體" panose="03000509000000000000" pitchFamily="65" charset="-120"/>
              </a:rPr>
              <a:t>臺史所檔案</a:t>
            </a:r>
            <a:r>
              <a:rPr lang="zh-TW" altLang="en-US" sz="1400" b="1" dirty="0" smtClean="0">
                <a:ea typeface="標楷體" panose="03000509000000000000" pitchFamily="65" charset="-120"/>
              </a:rPr>
              <a:t>館</a:t>
            </a:r>
            <a:endParaRPr lang="zh-TW" altLang="en-US" sz="2000" b="1" dirty="0">
              <a:latin typeface="+mj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77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1158BE6-ABFF-4159-920D-779DC09E654E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title"/>
          </p:nvPr>
        </p:nvSpPr>
        <p:spPr>
          <a:xfrm>
            <a:off x="419100" y="327001"/>
            <a:ext cx="8507413" cy="796950"/>
          </a:xfrm>
        </p:spPr>
        <p:txBody>
          <a:bodyPr/>
          <a:lstStyle/>
          <a:p>
            <a:pPr algn="l" eaLnBrk="1" hangingPunct="1"/>
            <a:r>
              <a:rPr lang="zh-TW" altLang="en-US" sz="4000" b="1" dirty="0" smtClean="0">
                <a:ea typeface="標楷體" panose="03000509000000000000" pitchFamily="65" charset="-120"/>
              </a:rPr>
              <a:t>二、臺灣民主國</a:t>
            </a:r>
            <a:r>
              <a:rPr lang="zh-TW" altLang="en-US" sz="3600" b="1" dirty="0" smtClean="0">
                <a:ea typeface="標楷體" panose="03000509000000000000" pitchFamily="65" charset="-120"/>
              </a:rPr>
              <a:t>（</a:t>
            </a:r>
            <a:r>
              <a:rPr lang="en-US" altLang="zh-TW" sz="3600" b="1" dirty="0" smtClean="0">
                <a:ea typeface="標楷體" panose="03000509000000000000" pitchFamily="65" charset="-120"/>
              </a:rPr>
              <a:t>1895.5.25</a:t>
            </a:r>
            <a:r>
              <a:rPr lang="zh-TW" altLang="en-US" sz="3600" b="1" dirty="0" smtClean="0">
                <a:ea typeface="標楷體" panose="03000509000000000000" pitchFamily="65" charset="-120"/>
              </a:rPr>
              <a:t>～</a:t>
            </a:r>
            <a:r>
              <a:rPr lang="en-US" altLang="zh-TW" sz="3600" b="1" dirty="0" smtClean="0">
                <a:ea typeface="標楷體" panose="03000509000000000000" pitchFamily="65" charset="-120"/>
              </a:rPr>
              <a:t>10.21</a:t>
            </a:r>
            <a:r>
              <a:rPr lang="zh-TW" altLang="en-US" sz="3600" b="1" dirty="0" smtClean="0"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675688" cy="5040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      </a:t>
            </a:r>
            <a:r>
              <a:rPr lang="zh-TW" altLang="en-US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總    統 </a:t>
            </a:r>
            <a:r>
              <a:rPr lang="zh-TW" altLang="en-US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唐景崧（原臺灣巡撫）</a:t>
            </a:r>
          </a:p>
          <a:p>
            <a:pPr eaLnBrk="1" hangingPunct="1">
              <a:buFontTx/>
              <a:buNone/>
            </a:pPr>
            <a:r>
              <a:rPr lang="zh-TW" altLang="en-US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   副總統 </a:t>
            </a:r>
            <a:r>
              <a:rPr lang="zh-TW" altLang="en-US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丘逢甲</a:t>
            </a:r>
            <a:r>
              <a:rPr lang="zh-TW" altLang="en-US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en-US" altLang="zh-TW" sz="24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(</a:t>
            </a:r>
            <a:r>
              <a:rPr lang="zh-TW" altLang="en-US" sz="24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宰相有權能割地，孤臣無力可回天</a:t>
            </a:r>
            <a:r>
              <a:rPr lang="en-US" altLang="zh-TW" sz="24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)   </a:t>
            </a:r>
          </a:p>
          <a:p>
            <a:pPr eaLnBrk="1" hangingPunct="1">
              <a:buFontTx/>
              <a:buNone/>
            </a:pPr>
            <a:r>
              <a:rPr lang="en-US" altLang="zh-TW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      </a:t>
            </a:r>
            <a:r>
              <a:rPr lang="zh-TW" altLang="en-US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大將軍 劉永福（黑旗軍）</a:t>
            </a:r>
            <a:endParaRPr lang="zh-TW" altLang="en-US" b="1" dirty="0" smtClean="0"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zh-TW" altLang="en-US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藍地黃虎旗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zh-TW" altLang="en-US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    清朝是龍，臺灣為虎。龍兄虎弟。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zh-TW" altLang="en-US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發行郵票、銀票  </a:t>
            </a:r>
            <a:r>
              <a:rPr lang="zh-TW" altLang="en-US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募款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zh-TW" altLang="en-US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武器</a:t>
            </a:r>
            <a:r>
              <a:rPr lang="en-US" altLang="zh-TW" b="1" baseline="30000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X</a:t>
            </a:r>
            <a:r>
              <a:rPr lang="zh-TW" altLang="en-US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、訓練</a:t>
            </a:r>
            <a:r>
              <a:rPr lang="en-US" altLang="zh-TW" b="1" baseline="30000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X</a:t>
            </a:r>
            <a:r>
              <a:rPr lang="zh-TW" altLang="en-US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、資金</a:t>
            </a:r>
            <a:r>
              <a:rPr lang="en-US" altLang="zh-TW" b="1" baseline="30000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X</a:t>
            </a:r>
            <a:r>
              <a:rPr lang="zh-TW" altLang="en-US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、外援</a:t>
            </a:r>
            <a:r>
              <a:rPr lang="en-US" altLang="zh-TW" b="1" baseline="30000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X    </a:t>
            </a:r>
            <a:r>
              <a:rPr lang="en-US" altLang="zh-TW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en-US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失敗</a:t>
            </a:r>
          </a:p>
        </p:txBody>
      </p:sp>
      <p:sp>
        <p:nvSpPr>
          <p:cNvPr id="25605" name="AutoShape 8"/>
          <p:cNvSpPr>
            <a:spLocks/>
          </p:cNvSpPr>
          <p:nvPr/>
        </p:nvSpPr>
        <p:spPr bwMode="auto">
          <a:xfrm>
            <a:off x="755650" y="1557338"/>
            <a:ext cx="214313" cy="1150937"/>
          </a:xfrm>
          <a:prstGeom prst="leftBrace">
            <a:avLst>
              <a:gd name="adj1" fmla="val 4475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p68拷貝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6ED0F7"/>
              </a:clrFrom>
              <a:clrTo>
                <a:srgbClr val="6ED0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7640"/>
            <a:ext cx="4608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4716016" y="5517232"/>
            <a:ext cx="42497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TW" altLang="en-US" sz="3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治時期</a:t>
            </a:r>
            <a:r>
              <a:rPr lang="zh-TW" altLang="en-US" sz="3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臺灣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武力反抗事件圖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翰林出版社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536" y="260648"/>
            <a:ext cx="4176464" cy="864096"/>
          </a:xfrm>
          <a:prstGeom prst="rect">
            <a:avLst/>
          </a:prstGeom>
          <a:solidFill>
            <a:srgbClr val="00B05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TW" altLang="en-US" sz="4800" b="1" dirty="0" smtClean="0">
                <a:ea typeface="標楷體" panose="03000509000000000000" pitchFamily="65" charset="-120"/>
              </a:rPr>
              <a:t>三、武裝抗日</a:t>
            </a:r>
            <a:endParaRPr lang="zh-TW" altLang="en-US" sz="4800" b="1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656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E729B-5888-492D-B4C4-A655F801AB3E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8100"/>
            <a:ext cx="8928992" cy="672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E729B-5888-492D-B4C4-A655F801AB3E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81707"/>
            <a:ext cx="4104456" cy="5797254"/>
          </a:xfrm>
          <a:prstGeom prst="roundRect">
            <a:avLst>
              <a:gd name="adj" fmla="val 555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文字方塊 5"/>
          <p:cNvSpPr txBox="1"/>
          <p:nvPr/>
        </p:nvSpPr>
        <p:spPr>
          <a:xfrm>
            <a:off x="4716016" y="404664"/>
            <a:ext cx="36724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+mj-lt"/>
                <a:ea typeface="標楷體" panose="03000509000000000000" pitchFamily="65" charset="-120"/>
              </a:rPr>
              <a:t>羅福星在</a:t>
            </a:r>
            <a:r>
              <a:rPr lang="en-US" altLang="zh-TW" sz="3200" b="1" dirty="0" smtClean="0">
                <a:latin typeface="+mj-lt"/>
                <a:ea typeface="標楷體" panose="03000509000000000000" pitchFamily="65" charset="-120"/>
              </a:rPr>
              <a:t>1903</a:t>
            </a:r>
            <a:r>
              <a:rPr lang="zh-TW" altLang="en-US" sz="3200" b="1" dirty="0" smtClean="0">
                <a:latin typeface="+mj-lt"/>
                <a:ea typeface="標楷體" panose="03000509000000000000" pitchFamily="65" charset="-120"/>
              </a:rPr>
              <a:t>年隨家人來臺，居住在苗栗。</a:t>
            </a:r>
            <a:r>
              <a:rPr lang="en-US" altLang="zh-TW" sz="3200" b="1" dirty="0" smtClean="0">
                <a:latin typeface="+mj-lt"/>
                <a:ea typeface="標楷體" panose="03000509000000000000" pitchFamily="65" charset="-120"/>
              </a:rPr>
              <a:t>1912</a:t>
            </a:r>
            <a:r>
              <a:rPr lang="zh-TW" altLang="en-US" sz="3200" b="1" dirty="0" smtClean="0">
                <a:latin typeface="+mj-lt"/>
                <a:ea typeface="標楷體" panose="03000509000000000000" pitchFamily="65" charset="-120"/>
              </a:rPr>
              <a:t>年起在臺灣各地秘密組織革命黨。</a:t>
            </a:r>
            <a:r>
              <a:rPr lang="en-US" altLang="zh-TW" sz="3200" b="1" dirty="0" smtClean="0">
                <a:latin typeface="+mj-lt"/>
                <a:ea typeface="標楷體" panose="03000509000000000000" pitchFamily="65" charset="-120"/>
              </a:rPr>
              <a:t>1913</a:t>
            </a:r>
            <a:r>
              <a:rPr lang="zh-TW" altLang="en-US" sz="3200" b="1" dirty="0" smtClean="0">
                <a:latin typeface="+mj-lt"/>
                <a:ea typeface="標楷體" panose="03000509000000000000" pitchFamily="65" charset="-120"/>
              </a:rPr>
              <a:t>年大湖支廳槍械失竊後，日方展開全島大搜索，破獲羅福星的革命組織，</a:t>
            </a:r>
            <a:r>
              <a:rPr lang="en-US" altLang="zh-TW" sz="3200" b="1" dirty="0" smtClean="0">
                <a:latin typeface="+mj-lt"/>
                <a:ea typeface="標楷體" panose="03000509000000000000" pitchFamily="65" charset="-120"/>
              </a:rPr>
              <a:t>12/18</a:t>
            </a:r>
            <a:r>
              <a:rPr lang="zh-TW" altLang="en-US" sz="3200" b="1" dirty="0" smtClean="0">
                <a:latin typeface="+mj-lt"/>
                <a:ea typeface="標楷體" panose="03000509000000000000" pitchFamily="65" charset="-120"/>
              </a:rPr>
              <a:t>羅福星被捕，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史稱苗栗事件。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維基百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87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EAD63F9-B388-4773-8012-258A35E34FC7}" type="slidenum">
              <a:rPr lang="en-US" altLang="zh-TW"/>
              <a:pPr/>
              <a:t>3</a:t>
            </a:fld>
            <a:endParaRPr lang="en-US" altLang="zh-TW"/>
          </a:p>
        </p:txBody>
      </p:sp>
      <p:pic>
        <p:nvPicPr>
          <p:cNvPr id="7171" name="Picture 4" descr="黑船-維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0550" y="52388"/>
            <a:ext cx="59055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08509" y="5183188"/>
            <a:ext cx="8893175" cy="1577975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 b="1" dirty="0" smtClean="0">
                <a:ea typeface="標楷體" panose="03000509000000000000" pitchFamily="65" charset="-120"/>
              </a:rPr>
              <a:t>1853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年</a:t>
            </a:r>
            <a:r>
              <a:rPr lang="zh-TW" altLang="en-US" sz="2400" b="1" dirty="0">
                <a:ea typeface="標楷體" panose="03000509000000000000" pitchFamily="65" charset="-120"/>
              </a:rPr>
              <a:t>美國海軍准將佩里率領的四艘艦船，一共載炮六十三門，要求將美國總統的國書遞交日本官方。這些船隻由於船體被塗成了黑色，而被日本人稱為「黑船」。黑船的出現，為日本帶來莫大的騷動，也震醒了日本人，讓日本走向現代化。        圖</a:t>
            </a:r>
            <a:r>
              <a:rPr lang="en-US" altLang="zh-TW" sz="2400" b="1" dirty="0"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ea typeface="標楷體" panose="03000509000000000000" pitchFamily="65" charset="-120"/>
              </a:rPr>
              <a:t>維基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68" t="16800" r="11490" b="7994"/>
          <a:stretch/>
        </p:blipFill>
        <p:spPr>
          <a:xfrm>
            <a:off x="35496" y="-27384"/>
            <a:ext cx="3816424" cy="496855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260648"/>
            <a:ext cx="2112319" cy="646331"/>
          </a:xfrm>
          <a:prstGeom prst="rect">
            <a:avLst/>
          </a:prstGeom>
          <a:solidFill>
            <a:srgbClr val="CC99FF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>
            <a:defPPr>
              <a:defRPr lang="zh-TW"/>
            </a:defPPr>
            <a:lvl1pPr algn="ctr" eaLnBrk="1" hangingPunct="1">
              <a:spcBef>
                <a:spcPct val="50000"/>
              </a:spcBef>
              <a:defRPr sz="4800" b="1">
                <a:solidFill>
                  <a:schemeClr val="tx2"/>
                </a:solidFill>
                <a:ea typeface="標楷體" panose="03000509000000000000" pitchFamily="65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TW" altLang="en-US" sz="3600" dirty="0"/>
              <a:t>黑船事件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E729B-5888-492D-B4C4-A655F801AB3E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36" y="764704"/>
            <a:ext cx="2880320" cy="4320480"/>
          </a:xfrm>
          <a:prstGeom prst="roundRect">
            <a:avLst>
              <a:gd name="adj" fmla="val 72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文字方塊 5"/>
          <p:cNvSpPr txBox="1"/>
          <p:nvPr/>
        </p:nvSpPr>
        <p:spPr>
          <a:xfrm>
            <a:off x="3275856" y="260648"/>
            <a:ext cx="5616624" cy="6260688"/>
          </a:xfrm>
          <a:prstGeom prst="rect">
            <a:avLst/>
          </a:prstGeom>
          <a:solidFill>
            <a:srgbClr val="00B050">
              <a:alpha val="21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余清芳以宗教迷信的方式號召群眾。</a:t>
            </a:r>
            <a:r>
              <a:rPr lang="en-US" altLang="zh-TW" sz="2800" b="1" dirty="0" smtClean="0">
                <a:latin typeface="+mj-lt"/>
                <a:ea typeface="標楷體" panose="03000509000000000000" pitchFamily="65" charset="-120"/>
              </a:rPr>
              <a:t>1914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年年底，他假借王爺指示，在西來庵以扶鸞方式傳旨：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日本人據臺期限為</a:t>
            </a:r>
            <a:r>
              <a:rPr lang="en-US" altLang="zh-TW" sz="2800" b="1" dirty="0">
                <a:solidFill>
                  <a:srgbClr val="FF0000"/>
                </a:solidFill>
                <a:latin typeface="+mj-lt"/>
                <a:ea typeface="標楷體" panose="03000509000000000000" pitchFamily="65" charset="-120"/>
              </a:rPr>
              <a:t>20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年，氣數已盡，屆時若仍不還，農曆七月，天將降下毒雨、掀起黑風，山中出現新皇帝與寶劍，出鞘三分即可殺敵三萬，誅滅日人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籌措款項建醮與重修寺廟，捐款者可得神符，有避彈、避傷之效。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700"/>
              </a:lnSpc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之後，余清芳就把起義時間訂在農曆七月，並積極招募成員。但東窗事發，只能在</a:t>
            </a:r>
            <a:r>
              <a:rPr lang="en-US" altLang="zh-TW" sz="2800" b="1" dirty="0">
                <a:latin typeface="+mj-lt"/>
                <a:ea typeface="標楷體" panose="03000509000000000000" pitchFamily="65" charset="-120"/>
              </a:rPr>
              <a:t>1915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年夏天倉促起事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30312" y="526730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余清芳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維基百科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4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E729B-5888-492D-B4C4-A655F801AB3E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20" y="0"/>
            <a:ext cx="9147820" cy="586002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-3820" y="5857021"/>
            <a:ext cx="9147820" cy="1015663"/>
          </a:xfrm>
          <a:prstGeom prst="rect">
            <a:avLst/>
          </a:prstGeom>
          <a:solidFill>
            <a:srgbClr val="9BE5FF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ea typeface="標楷體" panose="03000509000000000000" pitchFamily="65" charset="-120"/>
              </a:rPr>
              <a:t>1915.8.20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臺灣總督府以府令第</a:t>
            </a:r>
            <a:r>
              <a:rPr lang="en-US" altLang="zh-TW" sz="2000" b="1" dirty="0" smtClean="0">
                <a:ea typeface="標楷體" panose="03000509000000000000" pitchFamily="65" charset="-120"/>
              </a:rPr>
              <a:t>50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號，在臺南地方法院開設「臨時法院」，引用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匪徒刑罰令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000" b="1" dirty="0">
                <a:ea typeface="標楷體" panose="03000509000000000000" pitchFamily="65" charset="-120"/>
              </a:rPr>
              <a:t>10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月底完成審判。其中</a:t>
            </a:r>
            <a:r>
              <a:rPr lang="en-US" altLang="zh-TW" sz="2000" b="1" dirty="0">
                <a:ea typeface="標楷體" panose="03000509000000000000" pitchFamily="65" charset="-120"/>
              </a:rPr>
              <a:t>866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人判死刑，</a:t>
            </a:r>
            <a:r>
              <a:rPr lang="en-US" altLang="zh-TW" sz="2000" b="1" dirty="0">
                <a:ea typeface="標楷體" panose="03000509000000000000" pitchFamily="65" charset="-120"/>
              </a:rPr>
              <a:t>453</a:t>
            </a:r>
            <a:r>
              <a:rPr lang="zh-TW" altLang="en-US" sz="2000" b="1" dirty="0">
                <a:ea typeface="標楷體" panose="03000509000000000000" pitchFamily="65" charset="-120"/>
              </a:rPr>
              <a:t>人處</a:t>
            </a:r>
            <a:r>
              <a:rPr lang="en-US" altLang="zh-TW" sz="2000" b="1" dirty="0">
                <a:ea typeface="標楷體" panose="03000509000000000000" pitchFamily="65" charset="-120"/>
              </a:rPr>
              <a:t>9-15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年有期徒刑，</a:t>
            </a:r>
            <a:r>
              <a:rPr lang="en-US" altLang="zh-TW" sz="2000" b="1" dirty="0">
                <a:ea typeface="標楷體" panose="03000509000000000000" pitchFamily="65" charset="-120"/>
              </a:rPr>
              <a:t>217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人行政處分，只有</a:t>
            </a:r>
            <a:r>
              <a:rPr lang="en-US" altLang="zh-TW" sz="2000" b="1" dirty="0">
                <a:ea typeface="標楷體" panose="03000509000000000000" pitchFamily="65" charset="-120"/>
              </a:rPr>
              <a:t>86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人無罪。結果出爐後，一時之間輿論譁然！圖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維基</a:t>
            </a:r>
            <a:endParaRPr lang="zh-TW" altLang="en-US" sz="2000" b="1" dirty="0"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439" y="1013732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3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468313" y="3573463"/>
            <a:ext cx="1728787" cy="847725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400" b="1" dirty="0">
                <a:ea typeface="標楷體" panose="03000509000000000000" pitchFamily="65" charset="-120"/>
              </a:rPr>
              <a:t>賽德克族</a:t>
            </a:r>
          </a:p>
          <a:p>
            <a:pPr algn="ctr"/>
            <a:r>
              <a:rPr lang="zh-TW" altLang="en-US" sz="2400" b="1" dirty="0">
                <a:ea typeface="標楷體" panose="03000509000000000000" pitchFamily="65" charset="-120"/>
              </a:rPr>
              <a:t>莫那魯道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250825" y="665163"/>
            <a:ext cx="2017713" cy="17907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 anchor="ctr">
            <a:spAutoFit/>
          </a:bodyPr>
          <a:lstStyle/>
          <a:p>
            <a:pPr algn="ctr"/>
            <a:r>
              <a:rPr lang="zh-TW" altLang="en-US" sz="2400" b="1" dirty="0" smtClean="0">
                <a:ea typeface="標楷體" panose="03000509000000000000" pitchFamily="65" charset="-120"/>
              </a:rPr>
              <a:t>信仰、傳統</a:t>
            </a:r>
            <a:r>
              <a:rPr lang="en-US" altLang="zh-TW" sz="2400" b="1" baseline="30000" dirty="0">
                <a:ea typeface="標楷體" panose="03000509000000000000" pitchFamily="65" charset="-120"/>
              </a:rPr>
              <a:t>x</a:t>
            </a:r>
          </a:p>
          <a:p>
            <a:pPr algn="ctr"/>
            <a:r>
              <a:rPr lang="zh-TW" altLang="en-US" sz="2000" b="1" dirty="0">
                <a:ea typeface="標楷體" panose="03000509000000000000" pitchFamily="65" charset="-120"/>
              </a:rPr>
              <a:t>（</a:t>
            </a:r>
            <a:r>
              <a:rPr lang="en-US" altLang="zh-TW" sz="2000" b="1" dirty="0">
                <a:ea typeface="標楷體" panose="03000509000000000000" pitchFamily="65" charset="-120"/>
              </a:rPr>
              <a:t>ex.</a:t>
            </a:r>
            <a:r>
              <a:rPr lang="zh-TW" altLang="en-US" sz="2000" b="1" dirty="0">
                <a:ea typeface="標楷體" panose="03000509000000000000" pitchFamily="65" charset="-120"/>
              </a:rPr>
              <a:t>紋面）</a:t>
            </a:r>
          </a:p>
          <a:p>
            <a:pPr algn="ctr"/>
            <a:r>
              <a:rPr lang="zh-TW" altLang="en-US" sz="2400" b="1" dirty="0">
                <a:ea typeface="標楷體" panose="03000509000000000000" pitchFamily="65" charset="-120"/>
              </a:rPr>
              <a:t>限制獵場</a:t>
            </a:r>
            <a:r>
              <a:rPr lang="en-US" altLang="zh-TW" b="1" dirty="0"/>
              <a:t>x</a:t>
            </a:r>
            <a:endParaRPr lang="en-US" altLang="zh-TW" sz="2400" b="1" dirty="0">
              <a:ea typeface="標楷體" panose="03000509000000000000" pitchFamily="65" charset="-120"/>
            </a:endParaRPr>
          </a:p>
          <a:p>
            <a:pPr algn="ctr"/>
            <a:r>
              <a:rPr lang="zh-TW" altLang="en-US" sz="2400" b="1" dirty="0">
                <a:ea typeface="標楷體" panose="03000509000000000000" pitchFamily="65" charset="-120"/>
              </a:rPr>
              <a:t>山林開發</a:t>
            </a:r>
            <a:r>
              <a:rPr lang="en-US" altLang="zh-TW" sz="2400" b="1" baseline="30000" dirty="0">
                <a:ea typeface="標楷體" panose="03000509000000000000" pitchFamily="65" charset="-120"/>
              </a:rPr>
              <a:t>x</a:t>
            </a:r>
          </a:p>
          <a:p>
            <a:pPr algn="ctr"/>
            <a:r>
              <a:rPr lang="zh-TW" altLang="en-US" sz="2400" b="1" dirty="0">
                <a:ea typeface="標楷體" panose="03000509000000000000" pitchFamily="65" charset="-120"/>
              </a:rPr>
              <a:t>徵召服勞役</a:t>
            </a:r>
          </a:p>
        </p:txBody>
      </p:sp>
      <p:sp>
        <p:nvSpPr>
          <p:cNvPr id="56331" name="AutoShape 11"/>
          <p:cNvSpPr>
            <a:spLocks noChangeArrowheads="1"/>
          </p:cNvSpPr>
          <p:nvPr/>
        </p:nvSpPr>
        <p:spPr bwMode="auto">
          <a:xfrm rot="2020735">
            <a:off x="2051050" y="2492375"/>
            <a:ext cx="1655763" cy="790575"/>
          </a:xfrm>
          <a:prstGeom prst="leftArrow">
            <a:avLst>
              <a:gd name="adj1" fmla="val 50000"/>
              <a:gd name="adj2" fmla="val 52359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標楷體" panose="03000509000000000000" pitchFamily="65" charset="-120"/>
              </a:rPr>
              <a:t>事件原因</a:t>
            </a:r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3276600" y="3284538"/>
            <a:ext cx="1512888" cy="1223962"/>
          </a:xfrm>
          <a:prstGeom prst="ellipse">
            <a:avLst/>
          </a:prstGeom>
          <a:solidFill>
            <a:srgbClr val="FF9900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3200" dirty="0">
                <a:ea typeface="標楷體" panose="03000509000000000000" pitchFamily="65" charset="-120"/>
              </a:rPr>
              <a:t>霧社</a:t>
            </a:r>
          </a:p>
          <a:p>
            <a:pPr algn="ctr"/>
            <a:r>
              <a:rPr lang="zh-TW" altLang="en-US" sz="3200" dirty="0">
                <a:ea typeface="標楷體" panose="03000509000000000000" pitchFamily="65" charset="-120"/>
              </a:rPr>
              <a:t>事件</a:t>
            </a: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 rot="-438729">
            <a:off x="2195513" y="3644900"/>
            <a:ext cx="1079500" cy="719138"/>
          </a:xfrm>
          <a:prstGeom prst="leftArrow">
            <a:avLst>
              <a:gd name="adj1" fmla="val 50000"/>
              <a:gd name="adj2" fmla="val 3752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標楷體" panose="03000509000000000000" pitchFamily="65" charset="-120"/>
              </a:rPr>
              <a:t>導火線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395288" y="5166281"/>
            <a:ext cx="2592536" cy="738664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0" rIns="72000" bIns="0" anchor="ctr">
            <a:spAutoFit/>
          </a:bodyPr>
          <a:lstStyle/>
          <a:p>
            <a:r>
              <a:rPr lang="en-US" altLang="zh-TW" sz="2400" b="1" dirty="0">
                <a:ea typeface="標楷體" panose="03000509000000000000" pitchFamily="65" charset="-120"/>
              </a:rPr>
              <a:t>1.</a:t>
            </a:r>
            <a:r>
              <a:rPr lang="zh-TW" altLang="en-US" sz="2400" b="1" dirty="0">
                <a:ea typeface="標楷體" panose="03000509000000000000" pitchFamily="65" charset="-120"/>
              </a:rPr>
              <a:t>妹妹被巡查拋棄</a:t>
            </a:r>
          </a:p>
          <a:p>
            <a:r>
              <a:rPr lang="en-US" altLang="zh-TW" sz="2400" b="1" dirty="0">
                <a:ea typeface="標楷體" panose="03000509000000000000" pitchFamily="65" charset="-120"/>
              </a:rPr>
              <a:t>2.</a:t>
            </a:r>
            <a:r>
              <a:rPr lang="zh-TW" altLang="en-US" sz="2400" b="1" dirty="0">
                <a:ea typeface="標楷體" panose="03000509000000000000" pitchFamily="65" charset="-120"/>
              </a:rPr>
              <a:t>兒子得罪警察</a:t>
            </a:r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1258888" y="4470400"/>
            <a:ext cx="360362" cy="649288"/>
          </a:xfrm>
          <a:prstGeom prst="downArrow">
            <a:avLst>
              <a:gd name="adj1" fmla="val 50000"/>
              <a:gd name="adj2" fmla="val 45044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5588000" y="2052167"/>
            <a:ext cx="3492500" cy="1477328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 anchor="ctr">
            <a:spAutoFit/>
          </a:bodyPr>
          <a:lstStyle/>
          <a:p>
            <a:r>
              <a:rPr lang="en-US" altLang="zh-TW" sz="2400" b="1" dirty="0">
                <a:ea typeface="標楷體" panose="03000509000000000000" pitchFamily="65" charset="-120"/>
              </a:rPr>
              <a:t>1.1930.10.27</a:t>
            </a:r>
          </a:p>
          <a:p>
            <a:r>
              <a:rPr lang="en-US" altLang="zh-TW" sz="2400" b="1" dirty="0">
                <a:ea typeface="標楷體" panose="03000509000000000000" pitchFamily="65" charset="-120"/>
              </a:rPr>
              <a:t>2.</a:t>
            </a:r>
            <a:r>
              <a:rPr lang="zh-TW" altLang="en-US" sz="2400" b="1" dirty="0">
                <a:ea typeface="標楷體" panose="03000509000000000000" pitchFamily="65" charset="-120"/>
              </a:rPr>
              <a:t>霧社公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學校聯合運動會</a:t>
            </a:r>
            <a:endParaRPr lang="zh-TW" altLang="en-US" sz="2400" b="1" dirty="0"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ea typeface="標楷體" panose="03000509000000000000" pitchFamily="65" charset="-120"/>
              </a:rPr>
              <a:t>3.</a:t>
            </a:r>
            <a:r>
              <a:rPr lang="zh-TW" altLang="en-US" sz="2400" b="1" dirty="0">
                <a:ea typeface="標楷體" panose="03000509000000000000" pitchFamily="65" charset="-120"/>
              </a:rPr>
              <a:t>襲殺</a:t>
            </a:r>
            <a:r>
              <a:rPr lang="en-US" altLang="zh-TW" sz="2400" b="1" dirty="0">
                <a:ea typeface="標楷體" panose="03000509000000000000" pitchFamily="65" charset="-120"/>
              </a:rPr>
              <a:t>100</a:t>
            </a:r>
            <a:r>
              <a:rPr lang="zh-TW" altLang="en-US" sz="2400" b="1" dirty="0">
                <a:ea typeface="標楷體" panose="03000509000000000000" pitchFamily="65" charset="-120"/>
              </a:rPr>
              <a:t>多名日人</a:t>
            </a:r>
          </a:p>
          <a:p>
            <a:r>
              <a:rPr lang="en-US" altLang="zh-TW" sz="2400" b="1" dirty="0">
                <a:ea typeface="標楷體" panose="03000509000000000000" pitchFamily="65" charset="-120"/>
              </a:rPr>
              <a:t>4.</a:t>
            </a:r>
            <a:r>
              <a:rPr kumimoji="0" lang="zh-TW" altLang="en-US" sz="2400" b="1" dirty="0">
                <a:ea typeface="標楷體" panose="03000509000000000000" pitchFamily="65" charset="-120"/>
              </a:rPr>
              <a:t>日軍鎮壓、莫那魯道</a:t>
            </a:r>
            <a:r>
              <a:rPr kumimoji="0" lang="en-US" altLang="zh-TW" sz="2400" b="1" baseline="30000" dirty="0">
                <a:ea typeface="標楷體" panose="03000509000000000000" pitchFamily="65" charset="-120"/>
              </a:rPr>
              <a:t>x</a:t>
            </a:r>
            <a:endParaRPr lang="en-US" altLang="zh-TW" sz="2400" b="1" dirty="0">
              <a:ea typeface="標楷體" panose="03000509000000000000" pitchFamily="65" charset="-120"/>
            </a:endParaRPr>
          </a:p>
        </p:txBody>
      </p:sp>
      <p:sp>
        <p:nvSpPr>
          <p:cNvPr id="56337" name="AutoShape 17"/>
          <p:cNvSpPr>
            <a:spLocks noChangeArrowheads="1"/>
          </p:cNvSpPr>
          <p:nvPr/>
        </p:nvSpPr>
        <p:spPr bwMode="auto">
          <a:xfrm rot="-2238331">
            <a:off x="4525963" y="2924175"/>
            <a:ext cx="1150937" cy="504825"/>
          </a:xfrm>
          <a:prstGeom prst="rightArrow">
            <a:avLst>
              <a:gd name="adj1" fmla="val 70593"/>
              <a:gd name="adj2" fmla="val 3576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標楷體" panose="03000509000000000000" pitchFamily="65" charset="-120"/>
              </a:rPr>
              <a:t>經過</a:t>
            </a:r>
          </a:p>
        </p:txBody>
      </p:sp>
      <p:sp>
        <p:nvSpPr>
          <p:cNvPr id="56338" name="AutoShape 18"/>
          <p:cNvSpPr>
            <a:spLocks noChangeArrowheads="1"/>
          </p:cNvSpPr>
          <p:nvPr/>
        </p:nvSpPr>
        <p:spPr bwMode="auto">
          <a:xfrm rot="1545621">
            <a:off x="4652963" y="4271963"/>
            <a:ext cx="1439862" cy="504825"/>
          </a:xfrm>
          <a:prstGeom prst="rightArrow">
            <a:avLst>
              <a:gd name="adj1" fmla="val 70593"/>
              <a:gd name="adj2" fmla="val 4473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標楷體" panose="03000509000000000000" pitchFamily="65" charset="-120"/>
              </a:rPr>
              <a:t>紀念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6024563" y="4357688"/>
            <a:ext cx="2881312" cy="1120775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36000" bIns="0" anchor="ctr">
            <a:spAutoFit/>
          </a:bodyPr>
          <a:lstStyle/>
          <a:p>
            <a:r>
              <a:rPr lang="en-US" altLang="zh-TW" sz="2400" b="1" dirty="0">
                <a:ea typeface="標楷體" panose="03000509000000000000" pitchFamily="65" charset="-120"/>
              </a:rPr>
              <a:t>1.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新臺幣</a:t>
            </a:r>
            <a:r>
              <a:rPr lang="en-US" altLang="zh-TW" sz="2400" b="1" dirty="0">
                <a:ea typeface="標楷體" panose="03000509000000000000" pitchFamily="65" charset="-120"/>
              </a:rPr>
              <a:t>20</a:t>
            </a:r>
            <a:r>
              <a:rPr lang="zh-TW" altLang="en-US" sz="2400" b="1" dirty="0">
                <a:ea typeface="標楷體" panose="03000509000000000000" pitchFamily="65" charset="-120"/>
              </a:rPr>
              <a:t>元硬幣</a:t>
            </a:r>
          </a:p>
          <a:p>
            <a:r>
              <a:rPr lang="en-US" altLang="zh-TW" sz="2400" b="1" dirty="0">
                <a:ea typeface="標楷體" panose="03000509000000000000" pitchFamily="65" charset="-120"/>
              </a:rPr>
              <a:t>2.</a:t>
            </a:r>
            <a:r>
              <a:rPr lang="zh-TW" altLang="en-US" sz="2400" b="1" dirty="0">
                <a:ea typeface="標楷體" panose="03000509000000000000" pitchFamily="65" charset="-120"/>
              </a:rPr>
              <a:t>霧社紀念碑</a:t>
            </a:r>
          </a:p>
          <a:p>
            <a:r>
              <a:rPr lang="en-US" altLang="zh-TW" sz="2400" b="1" dirty="0">
                <a:ea typeface="標楷體" panose="03000509000000000000" pitchFamily="65" charset="-120"/>
              </a:rPr>
              <a:t>3.</a:t>
            </a:r>
            <a:r>
              <a:rPr lang="zh-TW" altLang="en-US" sz="2400" b="1" dirty="0">
                <a:ea typeface="標楷體" panose="03000509000000000000" pitchFamily="65" charset="-120"/>
              </a:rPr>
              <a:t>魏德聖</a:t>
            </a:r>
            <a:r>
              <a:rPr lang="en-US" altLang="zh-TW" sz="2400" b="1" dirty="0"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ea typeface="標楷體" panose="03000509000000000000" pitchFamily="65" charset="-120"/>
              </a:rPr>
              <a:t>賽德克巴萊</a:t>
            </a:r>
          </a:p>
        </p:txBody>
      </p:sp>
    </p:spTree>
    <p:extLst>
      <p:ext uri="{BB962C8B-B14F-4D97-AF65-F5344CB8AC3E}">
        <p14:creationId xmlns:p14="http://schemas.microsoft.com/office/powerpoint/2010/main" val="1897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cca100003-thm-bjn00433-00063att02-t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264275" y="6381750"/>
            <a:ext cx="28797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zh-TW" altLang="en-US">
                <a:ea typeface="標楷體" panose="03000509000000000000" pitchFamily="65" charset="-120"/>
              </a:rPr>
              <a:t>圖</a:t>
            </a:r>
            <a:r>
              <a:rPr lang="en-US" altLang="zh-TW">
                <a:ea typeface="標楷體" panose="03000509000000000000" pitchFamily="65" charset="-120"/>
              </a:rPr>
              <a:t>-《</a:t>
            </a:r>
            <a:r>
              <a:rPr lang="zh-TW" altLang="en-US">
                <a:ea typeface="標楷體" panose="03000509000000000000" pitchFamily="65" charset="-120"/>
              </a:rPr>
              <a:t>理蕃概要</a:t>
            </a:r>
            <a:r>
              <a:rPr lang="en-US" altLang="zh-TW">
                <a:ea typeface="標楷體" panose="03000509000000000000" pitchFamily="65" charset="-120"/>
              </a:rPr>
              <a:t>》63</a:t>
            </a:r>
            <a:r>
              <a:rPr lang="zh-TW" altLang="en-US">
                <a:ea typeface="標楷體" panose="03000509000000000000" pitchFamily="65" charset="-120"/>
              </a:rPr>
              <a:t>頁附圖</a:t>
            </a:r>
          </a:p>
        </p:txBody>
      </p:sp>
    </p:spTree>
    <p:extLst>
      <p:ext uri="{BB962C8B-B14F-4D97-AF65-F5344CB8AC3E}">
        <p14:creationId xmlns:p14="http://schemas.microsoft.com/office/powerpoint/2010/main" val="18234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cca100003-thm-bjn00433-00063att03-t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0" y="5832475"/>
            <a:ext cx="9144000" cy="10255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日本對於原住民採取「隘勇制度」，在全臺設了約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1900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多所隘寮，又埋設地雷、裝置電流鐵絲網，來限制原住民的活動範圍。蠻橫的方式，使得原住民與日本政府衝突一直不斷！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-《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理蕃概要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》63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頁附圖。</a:t>
            </a:r>
          </a:p>
        </p:txBody>
      </p:sp>
    </p:spTree>
    <p:extLst>
      <p:ext uri="{BB962C8B-B14F-4D97-AF65-F5344CB8AC3E}">
        <p14:creationId xmlns:p14="http://schemas.microsoft.com/office/powerpoint/2010/main" val="31661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cca100003-thm-bjn00433-00063att04-t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264275" y="6381750"/>
            <a:ext cx="28797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zh-TW" altLang="en-US">
                <a:ea typeface="標楷體" panose="03000509000000000000" pitchFamily="65" charset="-120"/>
              </a:rPr>
              <a:t>圖</a:t>
            </a:r>
            <a:r>
              <a:rPr lang="en-US" altLang="zh-TW">
                <a:ea typeface="標楷體" panose="03000509000000000000" pitchFamily="65" charset="-120"/>
              </a:rPr>
              <a:t>-《</a:t>
            </a:r>
            <a:r>
              <a:rPr lang="zh-TW" altLang="en-US">
                <a:ea typeface="標楷體" panose="03000509000000000000" pitchFamily="65" charset="-120"/>
              </a:rPr>
              <a:t>理蕃概要</a:t>
            </a:r>
            <a:r>
              <a:rPr lang="en-US" altLang="zh-TW">
                <a:ea typeface="標楷體" panose="03000509000000000000" pitchFamily="65" charset="-120"/>
              </a:rPr>
              <a:t>》63</a:t>
            </a:r>
            <a:r>
              <a:rPr lang="zh-TW" altLang="en-US">
                <a:ea typeface="標楷體" panose="03000509000000000000" pitchFamily="65" charset="-120"/>
              </a:rPr>
              <a:t>頁附圖</a:t>
            </a:r>
          </a:p>
        </p:txBody>
      </p:sp>
    </p:spTree>
    <p:extLst>
      <p:ext uri="{BB962C8B-B14F-4D97-AF65-F5344CB8AC3E}">
        <p14:creationId xmlns:p14="http://schemas.microsoft.com/office/powerpoint/2010/main" val="21183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霧社-維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614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ea typeface="標楷體" panose="03000509000000000000" pitchFamily="65" charset="-120"/>
              </a:rPr>
              <a:t>霧社事件前的原貌。當時日本徵調族人進行建設工作，除了工資偏低，勞務影響族人狩獵與種植小米的時間，更重要的是，伐木場就在族人祖先發源地，這讓賽德克人非常不滿。    圖：維基</a:t>
            </a:r>
          </a:p>
        </p:txBody>
      </p:sp>
    </p:spTree>
    <p:extLst>
      <p:ext uri="{BB962C8B-B14F-4D97-AF65-F5344CB8AC3E}">
        <p14:creationId xmlns:p14="http://schemas.microsoft.com/office/powerpoint/2010/main" val="4557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4121" y="410890"/>
            <a:ext cx="8702375" cy="6056585"/>
          </a:xfrm>
          <a:noFill/>
        </p:spPr>
        <p:txBody>
          <a:bodyPr/>
          <a:lstStyle/>
          <a:p>
            <a:pPr marL="0" indent="0">
              <a:buNone/>
            </a:pPr>
            <a:r>
              <a:rPr lang="zh-TW" altLang="en-US" sz="2800" b="1" dirty="0" smtClean="0">
                <a:ea typeface="標楷體" panose="03000509000000000000" pitchFamily="65" charset="-120"/>
              </a:rPr>
              <a:t>霧社</a:t>
            </a:r>
            <a:r>
              <a:rPr lang="zh-TW" altLang="en-US" sz="2800" b="1" dirty="0">
                <a:ea typeface="標楷體" panose="03000509000000000000" pitchFamily="65" charset="-120"/>
              </a:rPr>
              <a:t>事件爆發之前，霧社分室轄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下的工程：</a:t>
            </a:r>
            <a:endParaRPr lang="en-US" altLang="ja-JP" sz="2800" b="1" dirty="0" smtClean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ja-JP" sz="2800" b="1" dirty="0" smtClean="0">
                <a:ea typeface="標楷體" panose="03000509000000000000" pitchFamily="65" charset="-120"/>
              </a:rPr>
              <a:t>1</a:t>
            </a:r>
            <a:r>
              <a:rPr lang="en-US" altLang="ja-JP" sz="2800" b="1" dirty="0">
                <a:ea typeface="標楷體" panose="03000509000000000000" pitchFamily="65" charset="-120"/>
              </a:rPr>
              <a:t>.</a:t>
            </a:r>
            <a:r>
              <a:rPr lang="ja-JP" altLang="en-US" sz="2800" b="1" dirty="0">
                <a:ea typeface="標楷體" panose="03000509000000000000" pitchFamily="65" charset="-120"/>
              </a:rPr>
              <a:t>埔里武德殿新建工程，</a:t>
            </a:r>
            <a:r>
              <a:rPr lang="en-US" altLang="ja-JP" sz="2800" b="1" dirty="0" smtClean="0">
                <a:ea typeface="標楷體" panose="03000509000000000000" pitchFamily="65" charset="-120"/>
              </a:rPr>
              <a:t>1928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年</a:t>
            </a:r>
            <a:r>
              <a:rPr lang="en-US" altLang="ja-JP" sz="2800" b="1" dirty="0" smtClean="0">
                <a:ea typeface="標楷體" panose="03000509000000000000" pitchFamily="65" charset="-120"/>
              </a:rPr>
              <a:t>11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月</a:t>
            </a:r>
            <a:r>
              <a:rPr lang="ja-JP" altLang="en-US" sz="2800" b="1" dirty="0">
                <a:ea typeface="標楷體" panose="03000509000000000000" pitchFamily="65" charset="-120"/>
              </a:rPr>
              <a:t>竣工，</a:t>
            </a:r>
          </a:p>
          <a:p>
            <a:pPr marL="0" indent="0">
              <a:buNone/>
            </a:pPr>
            <a:r>
              <a:rPr lang="en-US" altLang="ja-JP" sz="2800" b="1" dirty="0">
                <a:ea typeface="標楷體" panose="03000509000000000000" pitchFamily="65" charset="-120"/>
              </a:rPr>
              <a:t>2.</a:t>
            </a:r>
            <a:r>
              <a:rPr lang="ja-JP" altLang="en-US" sz="2800" b="1" dirty="0">
                <a:ea typeface="標楷體" panose="03000509000000000000" pitchFamily="65" charset="-120"/>
              </a:rPr>
              <a:t>伊那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閣駐</a:t>
            </a:r>
            <a:r>
              <a:rPr lang="ja-JP" altLang="en-US" sz="2800" b="1" dirty="0">
                <a:ea typeface="標楷體" panose="03000509000000000000" pitchFamily="65" charset="-120"/>
              </a:rPr>
              <a:t>在所新建工程，</a:t>
            </a:r>
            <a:r>
              <a:rPr lang="en-US" altLang="ja-JP" sz="2800" b="1" dirty="0" smtClean="0">
                <a:ea typeface="標楷體" panose="03000509000000000000" pitchFamily="65" charset="-120"/>
              </a:rPr>
              <a:t>1929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年</a:t>
            </a:r>
            <a:r>
              <a:rPr lang="en-US" altLang="ja-JP" sz="2800" b="1" dirty="0" smtClean="0">
                <a:ea typeface="標楷體" panose="03000509000000000000" pitchFamily="65" charset="-120"/>
              </a:rPr>
              <a:t>11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月</a:t>
            </a:r>
            <a:r>
              <a:rPr lang="ja-JP" altLang="en-US" sz="2800" b="1" dirty="0">
                <a:ea typeface="標楷體" panose="03000509000000000000" pitchFamily="65" charset="-120"/>
              </a:rPr>
              <a:t>竣工，</a:t>
            </a:r>
          </a:p>
          <a:p>
            <a:pPr marL="0" indent="0">
              <a:buNone/>
            </a:pPr>
            <a:r>
              <a:rPr lang="en-US" altLang="ja-JP" sz="2800" b="1" dirty="0">
                <a:ea typeface="標楷體" panose="03000509000000000000" pitchFamily="65" charset="-120"/>
              </a:rPr>
              <a:t>3.</a:t>
            </a:r>
            <a:r>
              <a:rPr lang="ja-JP" altLang="en-US" sz="2800" b="1" dirty="0">
                <a:ea typeface="標楷體" panose="03000509000000000000" pitchFamily="65" charset="-120"/>
              </a:rPr>
              <a:t>伊那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閣鐵線橋架設</a:t>
            </a:r>
            <a:r>
              <a:rPr lang="ja-JP" altLang="en-US" sz="2800" b="1" dirty="0">
                <a:ea typeface="標楷體" panose="03000509000000000000" pitchFamily="65" charset="-120"/>
              </a:rPr>
              <a:t>工程，</a:t>
            </a:r>
            <a:r>
              <a:rPr lang="en-US" altLang="ja-JP" sz="2800" b="1" dirty="0" smtClean="0">
                <a:ea typeface="標楷體" panose="03000509000000000000" pitchFamily="65" charset="-120"/>
              </a:rPr>
              <a:t>1930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年</a:t>
            </a:r>
            <a:r>
              <a:rPr lang="en-US" altLang="ja-JP" sz="2800" b="1" dirty="0" smtClean="0">
                <a:ea typeface="標楷體" panose="03000509000000000000" pitchFamily="65" charset="-120"/>
              </a:rPr>
              <a:t>4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月</a:t>
            </a:r>
            <a:r>
              <a:rPr lang="ja-JP" altLang="en-US" sz="2800" b="1" dirty="0">
                <a:ea typeface="標楷體" panose="03000509000000000000" pitchFamily="65" charset="-120"/>
              </a:rPr>
              <a:t>竣工，</a:t>
            </a:r>
          </a:p>
          <a:p>
            <a:pPr marL="0" indent="0">
              <a:buNone/>
            </a:pPr>
            <a:r>
              <a:rPr lang="en-US" altLang="ja-JP" sz="2800" b="1" dirty="0">
                <a:ea typeface="標楷體" panose="03000509000000000000" pitchFamily="65" charset="-120"/>
              </a:rPr>
              <a:t>4.</a:t>
            </a:r>
            <a:r>
              <a:rPr lang="ja-JP" altLang="en-US" sz="2800" b="1" dirty="0">
                <a:ea typeface="標楷體" panose="03000509000000000000" pitchFamily="65" charset="-120"/>
              </a:rPr>
              <a:t>霧社產業指導所新建工程，</a:t>
            </a:r>
            <a:r>
              <a:rPr lang="en-US" altLang="ja-JP" sz="2800" b="1" dirty="0" smtClean="0">
                <a:ea typeface="標楷體" panose="03000509000000000000" pitchFamily="65" charset="-120"/>
              </a:rPr>
              <a:t>1930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年</a:t>
            </a:r>
            <a:r>
              <a:rPr lang="en-US" altLang="ja-JP" sz="2800" b="1" dirty="0" smtClean="0">
                <a:ea typeface="標楷體" panose="03000509000000000000" pitchFamily="65" charset="-120"/>
              </a:rPr>
              <a:t>4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月</a:t>
            </a:r>
            <a:r>
              <a:rPr lang="ja-JP" altLang="en-US" sz="2800" b="1" dirty="0">
                <a:ea typeface="標楷體" panose="03000509000000000000" pitchFamily="65" charset="-120"/>
              </a:rPr>
              <a:t>竣工，</a:t>
            </a:r>
          </a:p>
          <a:p>
            <a:pPr marL="0" indent="0">
              <a:buNone/>
            </a:pPr>
            <a:r>
              <a:rPr lang="en-US" altLang="ja-JP" sz="2800" b="1" dirty="0">
                <a:ea typeface="標楷體" panose="03000509000000000000" pitchFamily="65" charset="-120"/>
              </a:rPr>
              <a:t>5.</a:t>
            </a:r>
            <a:r>
              <a:rPr lang="ja-JP" altLang="en-US" sz="2800" b="1" dirty="0">
                <a:ea typeface="標楷體" panose="03000509000000000000" pitchFamily="65" charset="-120"/>
              </a:rPr>
              <a:t>櫻駐在所新建工程，</a:t>
            </a:r>
            <a:r>
              <a:rPr lang="en-US" altLang="ja-JP" sz="2800" b="1" dirty="0" smtClean="0">
                <a:ea typeface="標楷體" panose="03000509000000000000" pitchFamily="65" charset="-120"/>
              </a:rPr>
              <a:t>1930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年</a:t>
            </a:r>
            <a:r>
              <a:rPr lang="en-US" altLang="ja-JP" sz="2800" b="1" dirty="0" smtClean="0">
                <a:ea typeface="標楷體" panose="03000509000000000000" pitchFamily="65" charset="-120"/>
              </a:rPr>
              <a:t>5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月</a:t>
            </a:r>
            <a:r>
              <a:rPr lang="ja-JP" altLang="en-US" sz="2800" b="1" dirty="0">
                <a:ea typeface="標楷體" panose="03000509000000000000" pitchFamily="65" charset="-120"/>
              </a:rPr>
              <a:t>竣工，</a:t>
            </a:r>
          </a:p>
          <a:p>
            <a:pPr marL="0" indent="0">
              <a:buNone/>
            </a:pPr>
            <a:r>
              <a:rPr lang="en-US" altLang="ja-JP" sz="2800" b="1" dirty="0">
                <a:ea typeface="標楷體" panose="03000509000000000000" pitchFamily="65" charset="-120"/>
              </a:rPr>
              <a:t>6.</a:t>
            </a:r>
            <a:r>
              <a:rPr lang="ja-JP" altLang="en-US" sz="2800" b="1" dirty="0">
                <a:ea typeface="標楷體" panose="03000509000000000000" pitchFamily="65" charset="-120"/>
              </a:rPr>
              <a:t>伊洛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闊駐</a:t>
            </a:r>
            <a:r>
              <a:rPr lang="ja-JP" altLang="en-US" sz="2800" b="1" dirty="0">
                <a:ea typeface="標楷體" panose="03000509000000000000" pitchFamily="65" charset="-120"/>
              </a:rPr>
              <a:t>在所改建工程，</a:t>
            </a:r>
            <a:r>
              <a:rPr lang="en-US" altLang="ja-JP" sz="2800" b="1" dirty="0" smtClean="0">
                <a:ea typeface="標楷體" panose="03000509000000000000" pitchFamily="65" charset="-120"/>
              </a:rPr>
              <a:t>1930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年</a:t>
            </a:r>
            <a:r>
              <a:rPr lang="en-US" altLang="ja-JP" sz="2800" b="1" dirty="0" smtClean="0">
                <a:ea typeface="標楷體" panose="03000509000000000000" pitchFamily="65" charset="-120"/>
              </a:rPr>
              <a:t>5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月</a:t>
            </a:r>
            <a:r>
              <a:rPr lang="ja-JP" altLang="en-US" sz="2800" b="1" dirty="0">
                <a:ea typeface="標楷體" panose="03000509000000000000" pitchFamily="65" charset="-120"/>
              </a:rPr>
              <a:t>竣工，</a:t>
            </a:r>
          </a:p>
          <a:p>
            <a:pPr marL="0" indent="0">
              <a:buNone/>
            </a:pPr>
            <a:r>
              <a:rPr lang="en-US" altLang="ja-JP" sz="2800" b="1" dirty="0">
                <a:ea typeface="標楷體" panose="03000509000000000000" pitchFamily="65" charset="-120"/>
              </a:rPr>
              <a:t>7.</a:t>
            </a:r>
            <a:r>
              <a:rPr lang="ja-JP" altLang="en-US" sz="2800" b="1" dirty="0">
                <a:ea typeface="標楷體" panose="03000509000000000000" pitchFamily="65" charset="-120"/>
              </a:rPr>
              <a:t>馬赫坡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鐵線橋架設</a:t>
            </a:r>
            <a:r>
              <a:rPr lang="ja-JP" altLang="en-US" sz="2800" b="1" dirty="0">
                <a:ea typeface="標楷體" panose="03000509000000000000" pitchFamily="65" charset="-120"/>
              </a:rPr>
              <a:t>工程，</a:t>
            </a:r>
            <a:r>
              <a:rPr lang="en-US" altLang="ja-JP" sz="2800" b="1" dirty="0" smtClean="0">
                <a:ea typeface="標楷體" panose="03000509000000000000" pitchFamily="65" charset="-120"/>
              </a:rPr>
              <a:t>1930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年</a:t>
            </a:r>
            <a:r>
              <a:rPr lang="en-US" altLang="ja-JP" sz="2800" b="1" dirty="0" smtClean="0">
                <a:ea typeface="標楷體" panose="03000509000000000000" pitchFamily="65" charset="-120"/>
              </a:rPr>
              <a:t>4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月</a:t>
            </a:r>
            <a:r>
              <a:rPr lang="ja-JP" altLang="en-US" sz="2800" b="1" dirty="0">
                <a:ea typeface="標楷體" panose="03000509000000000000" pitchFamily="65" charset="-120"/>
              </a:rPr>
              <a:t>竣工，</a:t>
            </a:r>
          </a:p>
          <a:p>
            <a:pPr marL="0" indent="0">
              <a:buNone/>
            </a:pPr>
            <a:r>
              <a:rPr lang="en-US" altLang="ja-JP" sz="2800" b="1" dirty="0">
                <a:ea typeface="標楷體" panose="03000509000000000000" pitchFamily="65" charset="-120"/>
              </a:rPr>
              <a:t>8.</a:t>
            </a:r>
            <a:r>
              <a:rPr lang="ja-JP" altLang="en-US" sz="2800" b="1" dirty="0">
                <a:ea typeface="標楷體" panose="03000509000000000000" pitchFamily="65" charset="-120"/>
              </a:rPr>
              <a:t>馬赫坡駐在所修繕工程，</a:t>
            </a:r>
            <a:r>
              <a:rPr lang="en-US" altLang="ja-JP" sz="2800" b="1" dirty="0" smtClean="0">
                <a:ea typeface="標楷體" panose="03000509000000000000" pitchFamily="65" charset="-120"/>
              </a:rPr>
              <a:t>1930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年</a:t>
            </a:r>
            <a:r>
              <a:rPr lang="en-US" altLang="ja-JP" sz="2800" b="1" dirty="0" smtClean="0">
                <a:ea typeface="標楷體" panose="03000509000000000000" pitchFamily="65" charset="-120"/>
              </a:rPr>
              <a:t>5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月</a:t>
            </a:r>
            <a:r>
              <a:rPr lang="ja-JP" altLang="en-US" sz="2800" b="1" dirty="0">
                <a:ea typeface="標楷體" panose="03000509000000000000" pitchFamily="65" charset="-120"/>
              </a:rPr>
              <a:t>竣工，</a:t>
            </a:r>
          </a:p>
          <a:p>
            <a:pPr marL="0" indent="0">
              <a:buNone/>
            </a:pPr>
            <a:r>
              <a:rPr lang="en-US" altLang="ja-JP" sz="2800" b="1" dirty="0">
                <a:ea typeface="標楷體" panose="03000509000000000000" pitchFamily="65" charset="-120"/>
              </a:rPr>
              <a:t>9.</a:t>
            </a:r>
            <a:r>
              <a:rPr lang="ja-JP" altLang="en-US" sz="2800" b="1" dirty="0">
                <a:ea typeface="標楷體" panose="03000509000000000000" pitchFamily="65" charset="-120"/>
              </a:rPr>
              <a:t>埔里蕃人宿泊所新建工程，</a:t>
            </a:r>
            <a:r>
              <a:rPr lang="en-US" altLang="ja-JP" sz="2800" b="1" dirty="0" smtClean="0">
                <a:ea typeface="標楷體" panose="03000509000000000000" pitchFamily="65" charset="-120"/>
              </a:rPr>
              <a:t>1930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年</a:t>
            </a:r>
            <a:r>
              <a:rPr lang="en-US" altLang="ja-JP" sz="2800" b="1" dirty="0" smtClean="0">
                <a:ea typeface="標楷體" panose="03000509000000000000" pitchFamily="65" charset="-120"/>
              </a:rPr>
              <a:t>8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月</a:t>
            </a:r>
            <a:r>
              <a:rPr lang="ja-JP" altLang="en-US" sz="2800" b="1" dirty="0">
                <a:ea typeface="標楷體" panose="03000509000000000000" pitchFamily="65" charset="-120"/>
              </a:rPr>
              <a:t>開工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。</a:t>
            </a:r>
            <a:endParaRPr lang="ja-JP" altLang="en-US" sz="2800" b="1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ja-JP" sz="2800" b="1" dirty="0">
                <a:ea typeface="標楷體" panose="03000509000000000000" pitchFamily="65" charset="-120"/>
              </a:rPr>
              <a:t>10.</a:t>
            </a:r>
            <a:r>
              <a:rPr lang="ja-JP" altLang="en-US" sz="2800" b="1" dirty="0">
                <a:ea typeface="標楷體" panose="03000509000000000000" pitchFamily="65" charset="-120"/>
              </a:rPr>
              <a:t>霧社小學校寄宿舍改建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工程，</a:t>
            </a:r>
            <a:r>
              <a:rPr lang="en-US" altLang="ja-JP" sz="2800" b="1" dirty="0" smtClean="0">
                <a:ea typeface="標楷體" panose="03000509000000000000" pitchFamily="65" charset="-120"/>
              </a:rPr>
              <a:t>1930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年</a:t>
            </a:r>
            <a:r>
              <a:rPr lang="en-US" altLang="ja-JP" sz="2800" b="1" dirty="0" smtClean="0">
                <a:ea typeface="標楷體" panose="03000509000000000000" pitchFamily="65" charset="-120"/>
              </a:rPr>
              <a:t>8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月</a:t>
            </a:r>
            <a:r>
              <a:rPr lang="ja-JP" altLang="en-US" sz="2800" b="1" dirty="0">
                <a:ea typeface="標楷體" panose="03000509000000000000" pitchFamily="65" charset="-120"/>
              </a:rPr>
              <a:t>開工</a:t>
            </a:r>
            <a:r>
              <a:rPr lang="ja-JP" altLang="en-US" sz="2800" b="1" dirty="0" smtClean="0">
                <a:ea typeface="標楷體" panose="03000509000000000000" pitchFamily="65" charset="-120"/>
              </a:rPr>
              <a:t>。</a:t>
            </a:r>
            <a:endParaRPr lang="en-US" altLang="ja-JP" sz="2800" b="1" dirty="0" smtClean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300" b="1" dirty="0" smtClean="0">
                <a:ea typeface="標楷體" panose="03000509000000000000" pitchFamily="65" charset="-120"/>
              </a:rPr>
              <a:t>資料引自：鄧</a:t>
            </a:r>
            <a:r>
              <a:rPr lang="zh-TW" altLang="en-US" sz="2300" b="1" dirty="0">
                <a:ea typeface="標楷體" panose="03000509000000000000" pitchFamily="65" charset="-120"/>
              </a:rPr>
              <a:t>相</a:t>
            </a:r>
            <a:r>
              <a:rPr lang="zh-TW" altLang="en-US" sz="2300" b="1" dirty="0" smtClean="0">
                <a:ea typeface="標楷體" panose="03000509000000000000" pitchFamily="65" charset="-120"/>
              </a:rPr>
              <a:t>揚，</a:t>
            </a:r>
            <a:r>
              <a:rPr lang="en-US" altLang="zh-TW" sz="23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3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霧社事件</a:t>
            </a:r>
            <a:r>
              <a:rPr lang="en-US" altLang="zh-TW" sz="23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》(</a:t>
            </a:r>
            <a:r>
              <a:rPr lang="zh-TW" altLang="en-US" sz="23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臺北：玉山社，</a:t>
            </a:r>
            <a:r>
              <a:rPr lang="en-US" altLang="zh-TW" sz="23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1998)</a:t>
            </a:r>
            <a:r>
              <a:rPr lang="zh-TW" altLang="en-US" sz="23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300" b="1" dirty="0" smtClean="0">
                <a:ea typeface="標楷體" panose="03000509000000000000" pitchFamily="65" charset="-120"/>
              </a:rPr>
              <a:t>頁</a:t>
            </a:r>
            <a:r>
              <a:rPr lang="en-US" altLang="zh-TW" sz="2300" b="1" dirty="0" smtClean="0">
                <a:ea typeface="標楷體" panose="03000509000000000000" pitchFamily="65" charset="-120"/>
              </a:rPr>
              <a:t>62</a:t>
            </a:r>
            <a:r>
              <a:rPr lang="zh-TW" altLang="en-US" sz="2300" b="1" dirty="0" smtClean="0">
                <a:ea typeface="標楷體" panose="03000509000000000000" pitchFamily="65" charset="-120"/>
              </a:rPr>
              <a:t>。</a:t>
            </a:r>
            <a:endParaRPr lang="ja-JP" altLang="en-US" sz="2300" b="1" dirty="0">
              <a:ea typeface="標楷體" panose="03000509000000000000" pitchFamily="65" charset="-120"/>
            </a:endParaRPr>
          </a:p>
          <a:p>
            <a:endParaRPr lang="zh-TW" altLang="en-US" sz="2400" b="1" dirty="0"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E729B-5888-492D-B4C4-A655F801AB3E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334121" y="565572"/>
            <a:ext cx="8467723" cy="5816977"/>
          </a:xfrm>
          <a:prstGeom prst="rect">
            <a:avLst/>
          </a:prstGeom>
          <a:solidFill>
            <a:srgbClr val="CCFF99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indent="812800">
              <a:spcAft>
                <a:spcPts val="1200"/>
              </a:spcAft>
            </a:pPr>
            <a:r>
              <a:rPr lang="zh-TW" altLang="en-US" sz="3200" b="1" dirty="0" smtClean="0">
                <a:ea typeface="標楷體" panose="03000509000000000000" pitchFamily="65" charset="-120"/>
              </a:rPr>
              <a:t>為了</a:t>
            </a:r>
            <a:r>
              <a:rPr lang="zh-TW" altLang="en-US" sz="3200" b="1" dirty="0">
                <a:ea typeface="標楷體" panose="03000509000000000000" pitchFamily="65" charset="-120"/>
              </a:rPr>
              <a:t>執行這些工程，警察以公權力要求原住民男女服勞役，無償提供勞力，或以每日</a:t>
            </a:r>
            <a:r>
              <a:rPr lang="en-US" altLang="zh-TW" sz="3200" b="1" dirty="0">
                <a:ea typeface="標楷體" panose="03000509000000000000" pitchFamily="65" charset="-120"/>
              </a:rPr>
              <a:t>0.2</a:t>
            </a:r>
            <a:r>
              <a:rPr lang="zh-TW" altLang="en-US" sz="3200" b="1" dirty="0">
                <a:ea typeface="標楷體" panose="03000509000000000000" pitchFamily="65" charset="-120"/>
              </a:rPr>
              <a:t>至</a:t>
            </a:r>
            <a:r>
              <a:rPr lang="en-US" altLang="zh-TW" sz="3200" b="1" dirty="0">
                <a:ea typeface="標楷體" panose="03000509000000000000" pitchFamily="65" charset="-120"/>
              </a:rPr>
              <a:t>0.4</a:t>
            </a:r>
            <a:r>
              <a:rPr lang="zh-TW" altLang="en-US" sz="3200" b="1" dirty="0">
                <a:ea typeface="標楷體" panose="03000509000000000000" pitchFamily="65" charset="-120"/>
              </a:rPr>
              <a:t>日圓不等的低廉工資</a:t>
            </a:r>
            <a:r>
              <a:rPr lang="zh-TW" altLang="en-US" sz="3200" b="1" dirty="0" smtClean="0">
                <a:ea typeface="標楷體" panose="03000509000000000000" pitchFamily="65" charset="-120"/>
              </a:rPr>
              <a:t>支付。</a:t>
            </a:r>
            <a:endParaRPr lang="en-US" altLang="zh-TW" sz="3200" b="1" dirty="0" smtClean="0">
              <a:ea typeface="標楷體" panose="03000509000000000000" pitchFamily="65" charset="-120"/>
            </a:endParaRPr>
          </a:p>
          <a:p>
            <a:pPr indent="812800">
              <a:spcAft>
                <a:spcPts val="1200"/>
              </a:spcAft>
            </a:pPr>
            <a:r>
              <a:rPr lang="zh-TW" altLang="en-US" sz="3200" b="1" dirty="0" smtClean="0">
                <a:ea typeface="標楷體" panose="03000509000000000000" pitchFamily="65" charset="-120"/>
              </a:rPr>
              <a:t>密集</a:t>
            </a:r>
            <a:r>
              <a:rPr lang="zh-TW" altLang="en-US" sz="3200" b="1" dirty="0">
                <a:ea typeface="標楷體" panose="03000509000000000000" pitchFamily="65" charset="-120"/>
              </a:rPr>
              <a:t>繁重的勞役，嚴重干擾了原住民的生活作息，以及歲時耕種、狩獵等生計行為，衍生極大的民怨</a:t>
            </a:r>
            <a:r>
              <a:rPr lang="zh-TW" altLang="en-US" sz="3200" b="1" dirty="0" smtClean="0"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ea typeface="標楷體" panose="03000509000000000000" pitchFamily="65" charset="-120"/>
            </a:endParaRPr>
          </a:p>
          <a:p>
            <a:pPr indent="812800">
              <a:spcAft>
                <a:spcPts val="1200"/>
              </a:spcAft>
            </a:pPr>
            <a:r>
              <a:rPr lang="zh-TW" altLang="en-US" sz="3200" b="1" dirty="0" smtClean="0">
                <a:ea typeface="標楷體" panose="03000509000000000000" pitchFamily="65" charset="-120"/>
              </a:rPr>
              <a:t>以最後一次的工程來說，族人自馬赫坡內山搬運檜木至霧社，距離大約</a:t>
            </a:r>
            <a:r>
              <a:rPr lang="en-US" altLang="zh-TW" sz="3200" b="1" dirty="0" smtClean="0">
                <a:ea typeface="標楷體" panose="03000509000000000000" pitchFamily="65" charset="-120"/>
              </a:rPr>
              <a:t>22</a:t>
            </a:r>
            <a:r>
              <a:rPr lang="zh-TW" altLang="en-US" sz="3200" b="1" dirty="0" smtClean="0">
                <a:ea typeface="標楷體" panose="03000509000000000000" pitchFamily="65" charset="-120"/>
              </a:rPr>
              <a:t>公里。沿途地形崎嶇，落差極大，且日警為避免檜木受損，規定不准以拖拉方式為之，要求肩扛方式搬運，其中辛苦可想而知。</a:t>
            </a:r>
            <a:endParaRPr lang="zh-TW" altLang="en-US" sz="3200" b="1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36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莫那魯道的妹妹特娃斯魯道（左圖）特娃斯魯道與近藤氏（右圖）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81025"/>
          </a:xfrm>
          <a:prstGeom prst="rect">
            <a:avLst/>
          </a:prstGeom>
          <a:solidFill>
            <a:srgbClr val="FFCC99">
              <a:alpha val="6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dirty="0">
                <a:ea typeface="標楷體" panose="03000509000000000000" pitchFamily="65" charset="-120"/>
              </a:rPr>
              <a:t>したと云はれるモーナルダオの妹テワシルーダオと近藤（寫真はテワシ右は當時の近藤夫妻）。</a:t>
            </a:r>
            <a:r>
              <a:rPr lang="en-US" altLang="zh-TW" sz="1600" dirty="0">
                <a:ea typeface="標楷體" panose="03000509000000000000" pitchFamily="65" charset="-120"/>
              </a:rPr>
              <a:t>《</a:t>
            </a:r>
            <a:r>
              <a:rPr lang="zh-TW" altLang="en-US" sz="1600" dirty="0">
                <a:ea typeface="標楷體" panose="03000509000000000000" pitchFamily="65" charset="-120"/>
              </a:rPr>
              <a:t>數位典藏與數位學習聯合目錄</a:t>
            </a:r>
            <a:r>
              <a:rPr lang="en-US" altLang="zh-TW" sz="1600" dirty="0">
                <a:ea typeface="標楷體" panose="03000509000000000000" pitchFamily="65" charset="-120"/>
              </a:rPr>
              <a:t>》</a:t>
            </a:r>
            <a:r>
              <a:rPr lang="zh-TW" altLang="en-US" sz="1600" dirty="0">
                <a:ea typeface="標楷體" panose="03000509000000000000" pitchFamily="65" charset="-120"/>
              </a:rPr>
              <a:t>。</a:t>
            </a:r>
            <a:r>
              <a:rPr lang="en-US" altLang="zh-TW" sz="1600" dirty="0">
                <a:ea typeface="標楷體" panose="03000509000000000000" pitchFamily="65" charset="-120"/>
              </a:rPr>
              <a:t>http://catalog.digitalarchives.tw/item/00/32/a8/65.html</a:t>
            </a:r>
          </a:p>
        </p:txBody>
      </p:sp>
    </p:spTree>
    <p:extLst>
      <p:ext uri="{BB962C8B-B14F-4D97-AF65-F5344CB8AC3E}">
        <p14:creationId xmlns:p14="http://schemas.microsoft.com/office/powerpoint/2010/main" val="13634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04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8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468813" y="-1"/>
            <a:ext cx="4675187" cy="6876000"/>
          </a:xfrm>
          <a:prstGeom prst="rect">
            <a:avLst/>
          </a:prstGeom>
          <a:solidFill>
            <a:srgbClr val="C9F1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700" b="1" dirty="0" smtClean="0">
                <a:ea typeface="標楷體" panose="03000509000000000000" pitchFamily="65" charset="-120"/>
              </a:rPr>
              <a:t>莫</a:t>
            </a:r>
            <a:r>
              <a:rPr lang="zh-TW" altLang="en-US" sz="2700" b="1" dirty="0">
                <a:ea typeface="標楷體" panose="03000509000000000000" pitchFamily="65" charset="-120"/>
              </a:rPr>
              <a:t>那魯道「性剽悍、體軀長大、擅長戰術。勢大，霧社諸社中無出其右者。」</a:t>
            </a:r>
            <a:r>
              <a:rPr lang="en-US" altLang="zh-TW" sz="2700" b="1" dirty="0">
                <a:ea typeface="標楷體" panose="03000509000000000000" pitchFamily="65" charset="-120"/>
              </a:rPr>
              <a:t>1930</a:t>
            </a:r>
            <a:r>
              <a:rPr lang="zh-TW" altLang="en-US" sz="2700" b="1" dirty="0">
                <a:ea typeface="標楷體" panose="03000509000000000000" pitchFamily="65" charset="-120"/>
              </a:rPr>
              <a:t>年</a:t>
            </a:r>
            <a:r>
              <a:rPr lang="en-US" altLang="zh-TW" sz="2700" b="1" dirty="0">
                <a:ea typeface="標楷體" panose="03000509000000000000" pitchFamily="65" charset="-120"/>
              </a:rPr>
              <a:t>10</a:t>
            </a:r>
            <a:r>
              <a:rPr lang="zh-TW" altLang="en-US" sz="2700" b="1" dirty="0">
                <a:ea typeface="標楷體" panose="03000509000000000000" pitchFamily="65" charset="-120"/>
              </a:rPr>
              <a:t>月</a:t>
            </a:r>
            <a:r>
              <a:rPr lang="en-US" altLang="zh-TW" sz="2700" b="1" dirty="0">
                <a:ea typeface="標楷體" panose="03000509000000000000" pitchFamily="65" charset="-120"/>
              </a:rPr>
              <a:t>7</a:t>
            </a:r>
            <a:r>
              <a:rPr lang="zh-TW" altLang="en-US" sz="2700" b="1" dirty="0">
                <a:ea typeface="標楷體" panose="03000509000000000000" pitchFamily="65" charset="-120"/>
              </a:rPr>
              <a:t>日，日本巡查吉村克己等人經過莫那魯道家門口，莫那的長男拉住吉村的手，強拉他入宴，誰知吉村嫌酒宴不乾淨，雙方爭執間，吉村用手杖打了對方，塔達歐</a:t>
            </a:r>
            <a:r>
              <a:rPr lang="en-US" altLang="zh-TW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2700" b="1" dirty="0">
                <a:ea typeface="標楷體" panose="03000509000000000000" pitchFamily="65" charset="-120"/>
              </a:rPr>
              <a:t>莫那在氣憤之下，毆打吉村。</a:t>
            </a:r>
          </a:p>
          <a:p>
            <a:pPr>
              <a:spcBef>
                <a:spcPct val="50000"/>
              </a:spcBef>
            </a:pPr>
            <a:r>
              <a:rPr lang="zh-TW" altLang="en-US" sz="2700" b="1" dirty="0">
                <a:ea typeface="標楷體" panose="03000509000000000000" pitchFamily="65" charset="-120"/>
              </a:rPr>
              <a:t>事後莫那數次前往和解均被拒絕，擔心被懲處也擔心頭目威望受影響</a:t>
            </a:r>
            <a:r>
              <a:rPr lang="zh-TW" altLang="en-US" sz="2700" b="1" dirty="0" smtClean="0">
                <a:ea typeface="標楷體" panose="03000509000000000000" pitchFamily="65" charset="-120"/>
              </a:rPr>
              <a:t>，加上</a:t>
            </a:r>
            <a:r>
              <a:rPr lang="zh-TW" altLang="en-US" sz="2700" b="1" dirty="0">
                <a:ea typeface="標楷體" panose="03000509000000000000" pitchFamily="65" charset="-120"/>
              </a:rPr>
              <a:t>族人對勞役等問題的不滿，遂決定起事。</a:t>
            </a:r>
          </a:p>
          <a:p>
            <a:pPr>
              <a:spcBef>
                <a:spcPct val="50000"/>
              </a:spcBef>
            </a:pPr>
            <a:r>
              <a:rPr lang="zh-TW" altLang="en-US" sz="2700" b="1" dirty="0">
                <a:ea typeface="標楷體" panose="03000509000000000000" pitchFamily="65" charset="-120"/>
              </a:rPr>
              <a:t>圖</a:t>
            </a:r>
            <a:r>
              <a:rPr lang="en-US" altLang="zh-TW" sz="2700" b="1" dirty="0">
                <a:ea typeface="標楷體" panose="03000509000000000000" pitchFamily="65" charset="-120"/>
              </a:rPr>
              <a:t>-</a:t>
            </a:r>
            <a:r>
              <a:rPr lang="zh-TW" altLang="en-US" sz="2700" b="1" dirty="0">
                <a:ea typeface="標楷體" panose="03000509000000000000" pitchFamily="65" charset="-120"/>
              </a:rPr>
              <a:t>翰林出版社</a:t>
            </a:r>
          </a:p>
        </p:txBody>
      </p:sp>
    </p:spTree>
    <p:extLst>
      <p:ext uri="{BB962C8B-B14F-4D97-AF65-F5344CB8AC3E}">
        <p14:creationId xmlns:p14="http://schemas.microsoft.com/office/powerpoint/2010/main" val="35141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2B134AF-1288-4BF6-880E-E8312AAFE283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499272"/>
            <a:ext cx="2160240" cy="646331"/>
          </a:xfrm>
          <a:solidFill>
            <a:srgbClr val="CC99FF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b="1" dirty="0"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明治維新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95425"/>
            <a:ext cx="8568060" cy="5101927"/>
          </a:xfrm>
          <a:noFill/>
        </p:spPr>
        <p:txBody>
          <a:bodyPr lIns="18000" rIns="18000"/>
          <a:lstStyle/>
          <a:p>
            <a:pPr eaLnBrk="1" hangingPunct="1">
              <a:lnSpc>
                <a:spcPct val="125000"/>
              </a:lnSpc>
            </a:pPr>
            <a:r>
              <a:rPr lang="en-US" altLang="zh-TW" sz="2600" b="1" dirty="0" smtClean="0">
                <a:ea typeface="標楷體" panose="03000509000000000000" pitchFamily="65" charset="-120"/>
              </a:rPr>
              <a:t>1853</a:t>
            </a:r>
            <a:r>
              <a:rPr lang="zh-TW" altLang="en-US" sz="2600" b="1" dirty="0" smtClean="0">
                <a:ea typeface="標楷體" panose="03000509000000000000" pitchFamily="65" charset="-120"/>
              </a:rPr>
              <a:t>年美國率黑船強迫日本開港通商。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TW" sz="2600" b="1" dirty="0" smtClean="0">
                <a:ea typeface="標楷體" panose="03000509000000000000" pitchFamily="65" charset="-120"/>
              </a:rPr>
              <a:t>1867</a:t>
            </a:r>
            <a:r>
              <a:rPr lang="zh-TW" altLang="en-US" sz="2600" b="1" dirty="0" smtClean="0">
                <a:ea typeface="標楷體" panose="03000509000000000000" pitchFamily="65" charset="-120"/>
              </a:rPr>
              <a:t>年，大政奉還</a:t>
            </a:r>
            <a:r>
              <a:rPr lang="zh-TW" altLang="en-US" sz="26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明治天皇</a:t>
            </a:r>
          </a:p>
          <a:p>
            <a:pPr eaLnBrk="1" hangingPunct="1">
              <a:lnSpc>
                <a:spcPct val="125000"/>
              </a:lnSpc>
            </a:pPr>
            <a:r>
              <a:rPr lang="zh-TW" altLang="en-US" sz="26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明治維新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zh-TW" altLang="en-US" sz="26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    </a:t>
            </a:r>
            <a:r>
              <a:rPr lang="zh-TW" altLang="en-US" sz="2600" b="1" dirty="0" smtClean="0">
                <a:sym typeface="Wingdings" panose="05000000000000000000" pitchFamily="2" charset="2"/>
              </a:rPr>
              <a:t>◎</a:t>
            </a:r>
            <a:r>
              <a:rPr lang="zh-TW" altLang="en-US" sz="26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全面西化、出國考察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zh-TW" altLang="en-US" sz="26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    </a:t>
            </a:r>
            <a:r>
              <a:rPr lang="zh-TW" altLang="en-US" sz="2600" b="1" dirty="0" smtClean="0">
                <a:sym typeface="Wingdings" panose="05000000000000000000" pitchFamily="2" charset="2"/>
              </a:rPr>
              <a:t>◎</a:t>
            </a:r>
            <a:r>
              <a:rPr lang="zh-TW" altLang="en-US" sz="26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建設新海軍（明治天皇出資</a:t>
            </a:r>
            <a:r>
              <a:rPr lang="en-US" altLang="zh-TW" sz="26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30</a:t>
            </a:r>
            <a:r>
              <a:rPr lang="zh-TW" altLang="en-US" sz="26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萬，佔皇室經費</a:t>
            </a:r>
            <a:r>
              <a:rPr lang="en-US" altLang="zh-TW" sz="26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1/10</a:t>
            </a:r>
            <a:r>
              <a:rPr lang="zh-TW" altLang="en-US" sz="26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）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zh-TW" altLang="en-US" sz="26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    </a:t>
            </a:r>
            <a:r>
              <a:rPr lang="zh-TW" altLang="en-US" sz="2600" b="1" dirty="0" smtClean="0">
                <a:sym typeface="Wingdings" panose="05000000000000000000" pitchFamily="2" charset="2"/>
              </a:rPr>
              <a:t>◎</a:t>
            </a:r>
            <a:r>
              <a:rPr lang="zh-TW" altLang="en-US" sz="26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生活西化（牙膏、牙粉 被譽為最熱愛刷牙的民族）</a:t>
            </a:r>
          </a:p>
          <a:p>
            <a:pPr eaLnBrk="1" hangingPunct="1">
              <a:lnSpc>
                <a:spcPct val="125000"/>
              </a:lnSpc>
              <a:buNone/>
            </a:pPr>
            <a:r>
              <a:rPr lang="zh-TW" altLang="en-US" sz="26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    </a:t>
            </a:r>
            <a:r>
              <a:rPr lang="zh-TW" altLang="zh-TW" sz="2600" b="1" dirty="0" smtClean="0">
                <a:sym typeface="Wingdings" panose="05000000000000000000" pitchFamily="2" charset="2"/>
              </a:rPr>
              <a:t>◎</a:t>
            </a:r>
            <a:r>
              <a:rPr lang="zh-TW" altLang="en-US" sz="26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岩倉考察團（</a:t>
            </a:r>
            <a:r>
              <a:rPr lang="en-US" altLang="zh-TW" sz="26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1871-1873</a:t>
            </a:r>
            <a:r>
              <a:rPr lang="zh-TW" altLang="en-US" sz="26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年）</a:t>
            </a:r>
            <a:r>
              <a:rPr lang="en-US" altLang="zh-TW" sz="26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:</a:t>
            </a:r>
          </a:p>
          <a:p>
            <a:pPr eaLnBrk="1" hangingPunct="1">
              <a:lnSpc>
                <a:spcPct val="125000"/>
              </a:lnSpc>
              <a:buNone/>
            </a:pPr>
            <a:r>
              <a:rPr lang="en-US" altLang="zh-TW" sz="2600" b="1" dirty="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6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       </a:t>
            </a:r>
            <a:r>
              <a:rPr lang="zh-TW" altLang="en-US" sz="26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岩</a:t>
            </a:r>
            <a:r>
              <a:rPr lang="zh-TW" altLang="en-US" sz="2600" b="1" dirty="0">
                <a:ea typeface="標楷體" panose="03000509000000000000" pitchFamily="65" charset="-120"/>
                <a:sym typeface="Wingdings" panose="05000000000000000000" pitchFamily="2" charset="2"/>
              </a:rPr>
              <a:t>倉、伊藤博文等一百多</a:t>
            </a:r>
            <a:r>
              <a:rPr lang="zh-TW" altLang="en-US" sz="26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人政經、軍事、教育</a:t>
            </a:r>
            <a:r>
              <a:rPr lang="en-US" altLang="zh-TW" sz="26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……</a:t>
            </a:r>
            <a:endParaRPr lang="zh-TW" altLang="en-US" sz="2600" b="1" dirty="0" smtClean="0">
              <a:ea typeface="標楷體" panose="03000509000000000000" pitchFamily="65" charset="-120"/>
            </a:endParaRPr>
          </a:p>
        </p:txBody>
      </p:sp>
      <p:pic>
        <p:nvPicPr>
          <p:cNvPr id="8197" name="Picture 4" descr="明治天皇-維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0138" y="188913"/>
            <a:ext cx="2686050" cy="3671887"/>
          </a:xfrm>
          <a:prstGeom prst="roundRect">
            <a:avLst>
              <a:gd name="adj" fmla="val 654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7669213" y="3494088"/>
            <a:ext cx="122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chemeClr val="bg1"/>
                </a:solidFill>
                <a:ea typeface="標楷體" panose="03000509000000000000" pitchFamily="65" charset="-120"/>
              </a:rPr>
              <a:t>圖：維基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霧社事件前一年之運動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0" y="5395699"/>
            <a:ext cx="9144000" cy="1477328"/>
          </a:xfrm>
          <a:prstGeom prst="rect">
            <a:avLst/>
          </a:prstGeom>
          <a:solidFill>
            <a:srgbClr val="CCCCFF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日方為紀念能久親王，每年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10/28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日舉臺灣神社祭。霧社地區在前一日奉命舉辦聯合運動會慶祝，此時也是襲擊的最佳時機。</a:t>
            </a:r>
            <a:r>
              <a:rPr lang="zh-TW" altLang="en-US" b="1" dirty="0">
                <a:ea typeface="標楷體" panose="03000509000000000000" pitchFamily="65" charset="-120"/>
              </a:rPr>
              <a:t>作者不詳（年代不詳）。</a:t>
            </a:r>
            <a:r>
              <a:rPr lang="en-US" altLang="zh-TW" b="1" dirty="0">
                <a:ea typeface="標楷體" panose="03000509000000000000" pitchFamily="65" charset="-120"/>
              </a:rPr>
              <a:t>[</a:t>
            </a:r>
            <a:r>
              <a:rPr lang="zh-TW" altLang="en-US" b="1" dirty="0">
                <a:ea typeface="標楷體" panose="03000509000000000000" pitchFamily="65" charset="-120"/>
              </a:rPr>
              <a:t>霧社事件前一年之運動會</a:t>
            </a:r>
            <a:r>
              <a:rPr lang="en-US" altLang="zh-TW" b="1" dirty="0">
                <a:ea typeface="標楷體" panose="03000509000000000000" pitchFamily="65" charset="-120"/>
              </a:rPr>
              <a:t>23_PH0592)]</a:t>
            </a:r>
            <a:r>
              <a:rPr lang="zh-TW" altLang="en-US" b="1" dirty="0">
                <a:ea typeface="標楷體" panose="03000509000000000000" pitchFamily="65" charset="-120"/>
              </a:rPr>
              <a:t>。</a:t>
            </a:r>
            <a:r>
              <a:rPr lang="en-US" altLang="zh-TW" b="1" dirty="0">
                <a:ea typeface="標楷體" panose="03000509000000000000" pitchFamily="65" charset="-120"/>
              </a:rPr>
              <a:t>《</a:t>
            </a:r>
            <a:r>
              <a:rPr lang="zh-TW" altLang="en-US" b="1" dirty="0">
                <a:ea typeface="標楷體" panose="03000509000000000000" pitchFamily="65" charset="-120"/>
              </a:rPr>
              <a:t>數位典藏與數位學習聯合目錄</a:t>
            </a:r>
            <a:r>
              <a:rPr lang="en-US" altLang="zh-TW" b="1" dirty="0">
                <a:ea typeface="標楷體" panose="03000509000000000000" pitchFamily="65" charset="-120"/>
              </a:rPr>
              <a:t>》</a:t>
            </a:r>
            <a:r>
              <a:rPr lang="zh-TW" altLang="en-US" b="1" dirty="0" smtClean="0">
                <a:ea typeface="標楷體" panose="03000509000000000000" pitchFamily="65" charset="-120"/>
              </a:rPr>
              <a:t>。</a:t>
            </a:r>
            <a:r>
              <a:rPr lang="en-US" altLang="zh-TW" sz="2400" b="1" dirty="0" smtClean="0">
                <a:ea typeface="標楷體" panose="03000509000000000000" pitchFamily="65" charset="-120"/>
              </a:rPr>
              <a:t>http</a:t>
            </a:r>
            <a:r>
              <a:rPr lang="en-US" altLang="zh-TW" sz="2400" b="1" dirty="0">
                <a:ea typeface="標楷體" panose="03000509000000000000" pitchFamily="65" charset="-120"/>
              </a:rPr>
              <a:t>://</a:t>
            </a:r>
            <a:r>
              <a:rPr lang="en-US" altLang="zh-TW" sz="2400" b="1" dirty="0" smtClean="0">
                <a:ea typeface="標楷體" panose="03000509000000000000" pitchFamily="65" charset="-120"/>
              </a:rPr>
              <a:t>catalog.digitalarchives.tw/item/00/5e/3d/d2.html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74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1" y="12357"/>
            <a:ext cx="9181131" cy="569654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2296" y="5663382"/>
            <a:ext cx="9131704" cy="1154162"/>
          </a:xfrm>
          <a:prstGeom prst="rect">
            <a:avLst/>
          </a:prstGeom>
          <a:solidFill>
            <a:srgbClr val="C9F1FF"/>
          </a:solidFill>
        </p:spPr>
        <p:txBody>
          <a:bodyPr wrap="square" rtlCol="0">
            <a:spAutoFit/>
          </a:bodyPr>
          <a:lstStyle/>
          <a:p>
            <a:r>
              <a:rPr lang="en-US" altLang="zh-TW" sz="2300" b="1" dirty="0" smtClean="0">
                <a:ea typeface="標楷體" panose="03000509000000000000" pitchFamily="65" charset="-120"/>
              </a:rPr>
              <a:t>10/27</a:t>
            </a:r>
            <a:r>
              <a:rPr lang="zh-TW" altLang="en-US" sz="2300" b="1" dirty="0" smtClean="0">
                <a:ea typeface="標楷體" panose="03000509000000000000" pitchFamily="65" charset="-120"/>
              </a:rPr>
              <a:t>凌晨四點，莫那魯道首先襲擊馬赫坡駐在所（本圖），殺害日警，搶得搶械彈藥，其他各社也在</a:t>
            </a:r>
            <a:r>
              <a:rPr lang="en-US" altLang="zh-TW" sz="2300" b="1" dirty="0" smtClean="0">
                <a:ea typeface="標楷體" panose="03000509000000000000" pitchFamily="65" charset="-120"/>
              </a:rPr>
              <a:t>24</a:t>
            </a:r>
            <a:r>
              <a:rPr lang="zh-TW" altLang="en-US" sz="2300" b="1" dirty="0" smtClean="0">
                <a:ea typeface="標楷體" panose="03000509000000000000" pitchFamily="65" charset="-120"/>
              </a:rPr>
              <a:t>小時內攻擊其他</a:t>
            </a:r>
            <a:r>
              <a:rPr lang="en-US" altLang="zh-TW" sz="2300" b="1" dirty="0" smtClean="0">
                <a:ea typeface="標楷體" panose="03000509000000000000" pitchFamily="65" charset="-120"/>
              </a:rPr>
              <a:t>12</a:t>
            </a:r>
            <a:r>
              <a:rPr lang="zh-TW" altLang="en-US" sz="2300" b="1" dirty="0" smtClean="0">
                <a:ea typeface="標楷體" panose="03000509000000000000" pitchFamily="65" charset="-120"/>
              </a:rPr>
              <a:t>個駐在所，並切斷警察專用電話線路。</a:t>
            </a:r>
            <a:r>
              <a:rPr lang="zh-TW" altLang="en-US" sz="1600" b="1" dirty="0" smtClean="0">
                <a:ea typeface="標楷體" panose="03000509000000000000" pitchFamily="65" charset="-120"/>
              </a:rPr>
              <a:t>圖：海</a:t>
            </a:r>
            <a:r>
              <a:rPr lang="zh-TW" altLang="en-US" sz="1600" b="1" dirty="0">
                <a:ea typeface="標楷體" panose="03000509000000000000" pitchFamily="65" charset="-120"/>
              </a:rPr>
              <a:t>老原興、林寫真館（共著），</a:t>
            </a:r>
            <a:r>
              <a:rPr lang="en-US" altLang="zh-TW" sz="1600" b="1" dirty="0">
                <a:ea typeface="標楷體" panose="03000509000000000000" pitchFamily="65" charset="-120"/>
              </a:rPr>
              <a:t>1931 </a:t>
            </a:r>
            <a:r>
              <a:rPr lang="en-US" altLang="zh-TW" sz="1600" b="1" dirty="0" smtClean="0">
                <a:ea typeface="標楷體" panose="03000509000000000000" pitchFamily="65" charset="-120"/>
              </a:rPr>
              <a:t>《</a:t>
            </a:r>
            <a:r>
              <a:rPr lang="zh-TW" altLang="en-US" sz="1600" b="1" dirty="0">
                <a:ea typeface="標楷體" panose="03000509000000000000" pitchFamily="65" charset="-120"/>
              </a:rPr>
              <a:t>霧社討伐寫真帳</a:t>
            </a:r>
            <a:r>
              <a:rPr lang="en-US" altLang="zh-TW" sz="1600" b="1" dirty="0" smtClean="0">
                <a:ea typeface="標楷體" panose="03000509000000000000" pitchFamily="65" charset="-120"/>
              </a:rPr>
              <a:t>》</a:t>
            </a:r>
            <a:r>
              <a:rPr lang="zh-TW" altLang="en-US" sz="1600" b="1" dirty="0" smtClean="0">
                <a:ea typeface="標楷體" panose="03000509000000000000" pitchFamily="65" charset="-120"/>
              </a:rPr>
              <a:t>。</a:t>
            </a:r>
            <a:endParaRPr lang="zh-TW" altLang="en-US" sz="1600" b="1" dirty="0"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22309"/>
            <a:ext cx="6840760" cy="5269523"/>
          </a:xfrm>
          <a:prstGeom prst="rect">
            <a:avLst/>
          </a:prstGeom>
          <a:ln w="571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688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由馬赫坡高地之塹壕向馬赫坡大岩窟砲擊--維基百科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5369179"/>
            <a:ext cx="9144000" cy="152349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莫那魯道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會同族人突擊</a:t>
            </a:r>
            <a:r>
              <a:rPr lang="zh-TW" altLang="en-US" sz="2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霧社公學校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運動會場，殺死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134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個日本人，並迅速切斷吊橋交通與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通訊。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之後總督府動員軍警以及其他社原住民等圍剿，（圖片是由馬赫坡高地之塹壕向馬赫坡大岩窟砲擊畫面）日本人甚至以飛機投擲國際禁用的毒氣彈對付族民，事件後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霧社六社（原</a:t>
            </a:r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1236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人）僅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剩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298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1931.5.6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被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遷居至川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中島（今南投清流部落）。   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圖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維基百科</a:t>
            </a:r>
          </a:p>
        </p:txBody>
      </p:sp>
    </p:spTree>
    <p:extLst>
      <p:ext uri="{BB962C8B-B14F-4D97-AF65-F5344CB8AC3E}">
        <p14:creationId xmlns:p14="http://schemas.microsoft.com/office/powerpoint/2010/main" val="127486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作者不詳（年代不詳）。[日人於霧社事件所使用之招降傳單(023_PH0295)]。《數位典藏與數位學習聯合目錄》。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700" y="75514"/>
            <a:ext cx="5872460" cy="6662034"/>
          </a:xfrm>
          <a:prstGeom prst="roundRect">
            <a:avLst>
              <a:gd name="adj" fmla="val 196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6228184" y="890457"/>
            <a:ext cx="2664296" cy="503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r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標楷體" panose="03000509000000000000" pitchFamily="65" charset="-120"/>
              </a:rPr>
              <a:t>11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月</a:t>
            </a:r>
            <a:r>
              <a:rPr lang="en-US" altLang="zh-TW" sz="2800" b="1" dirty="0" smtClean="0">
                <a:ea typeface="標楷體" panose="03000509000000000000" pitchFamily="65" charset="-120"/>
              </a:rPr>
              <a:t>16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日，日方製作了</a:t>
            </a:r>
            <a:r>
              <a:rPr lang="en-US" altLang="zh-TW" sz="2800" b="1" dirty="0" smtClean="0">
                <a:ea typeface="標楷體" panose="03000509000000000000" pitchFamily="65" charset="-120"/>
              </a:rPr>
              <a:t>6000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張招降單，以飛機空投到賽德克族人的據點，藉以誘騙族人歸降。</a:t>
            </a:r>
            <a:endParaRPr lang="en-US" altLang="zh-TW" sz="2800" b="1" dirty="0" smtClean="0">
              <a:ea typeface="標楷體" panose="03000509000000000000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b="1" dirty="0" smtClean="0">
                <a:ea typeface="標楷體" panose="03000509000000000000" pitchFamily="65" charset="-120"/>
              </a:rPr>
              <a:t>作者</a:t>
            </a:r>
            <a:r>
              <a:rPr lang="zh-TW" altLang="en-US" b="1" dirty="0">
                <a:ea typeface="標楷體" panose="03000509000000000000" pitchFamily="65" charset="-120"/>
              </a:rPr>
              <a:t>不詳（年代不詳）。</a:t>
            </a:r>
            <a:r>
              <a:rPr lang="en-US" altLang="zh-TW" b="1" dirty="0">
                <a:ea typeface="標楷體" panose="03000509000000000000" pitchFamily="65" charset="-120"/>
              </a:rPr>
              <a:t>[</a:t>
            </a:r>
            <a:r>
              <a:rPr lang="zh-TW" altLang="en-US" b="1" dirty="0">
                <a:ea typeface="標楷體" panose="03000509000000000000" pitchFamily="65" charset="-120"/>
              </a:rPr>
              <a:t>日人於霧社事件所使用之招降傳單</a:t>
            </a:r>
            <a:r>
              <a:rPr lang="en-US" altLang="zh-TW" b="1" dirty="0">
                <a:ea typeface="標楷體" panose="03000509000000000000" pitchFamily="65" charset="-120"/>
              </a:rPr>
              <a:t>(023_PH0295</a:t>
            </a:r>
            <a:r>
              <a:rPr lang="en-US" altLang="zh-TW" b="1" dirty="0" smtClean="0">
                <a:ea typeface="標楷體" panose="03000509000000000000" pitchFamily="65" charset="-120"/>
              </a:rPr>
              <a:t>)]《</a:t>
            </a:r>
            <a:r>
              <a:rPr lang="zh-TW" altLang="en-US" b="1" dirty="0">
                <a:ea typeface="標楷體" panose="03000509000000000000" pitchFamily="65" charset="-120"/>
              </a:rPr>
              <a:t>數位典藏與數位學習聯合目錄</a:t>
            </a:r>
            <a:r>
              <a:rPr lang="en-US" altLang="zh-TW" b="1" dirty="0" smtClean="0">
                <a:ea typeface="標楷體" panose="03000509000000000000" pitchFamily="65" charset="-120"/>
              </a:rPr>
              <a:t>》http</a:t>
            </a:r>
            <a:r>
              <a:rPr lang="en-US" altLang="zh-TW" b="1" dirty="0">
                <a:ea typeface="標楷體" panose="03000509000000000000" pitchFamily="65" charset="-120"/>
              </a:rPr>
              <a:t>://</a:t>
            </a:r>
            <a:r>
              <a:rPr lang="en-US" altLang="zh-TW" b="1" dirty="0" smtClean="0">
                <a:ea typeface="標楷體" panose="03000509000000000000" pitchFamily="65" charset="-120"/>
              </a:rPr>
              <a:t>catalog.digitalarchives.tw/item/00/5e/3c/a9.html</a:t>
            </a:r>
            <a:endParaRPr lang="zh-TW" altLang="en-US" b="1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03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04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0" y="652462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 dirty="0">
                <a:ea typeface="標楷體" panose="03000509000000000000" pitchFamily="65" charset="-120"/>
              </a:rPr>
              <a:t>由魏德聖執導的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賽德克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巴萊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就是以霧社事件為主題的電影。       圖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翰林出版社</a:t>
            </a:r>
          </a:p>
        </p:txBody>
      </p:sp>
    </p:spTree>
    <p:extLst>
      <p:ext uri="{BB962C8B-B14F-4D97-AF65-F5344CB8AC3E}">
        <p14:creationId xmlns:p14="http://schemas.microsoft.com/office/powerpoint/2010/main" val="15808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File:Wushe Incident Memorial Park,taken by fang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6" descr="20-1z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305050" cy="230505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79388" y="2578872"/>
            <a:ext cx="2305050" cy="3667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 dirty="0">
                <a:ea typeface="標楷體" panose="03000509000000000000" pitchFamily="65" charset="-120"/>
              </a:rPr>
              <a:t>莫那魯道紀念幣。維基</a:t>
            </a:r>
          </a:p>
        </p:txBody>
      </p:sp>
    </p:spTree>
    <p:extLst>
      <p:ext uri="{BB962C8B-B14F-4D97-AF65-F5344CB8AC3E}">
        <p14:creationId xmlns:p14="http://schemas.microsoft.com/office/powerpoint/2010/main" val="12261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2357" y="7036"/>
            <a:ext cx="9144000" cy="9334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400" b="1" dirty="0">
                <a:ea typeface="標楷體" panose="03000509000000000000" pitchFamily="65" charset="-120"/>
              </a:rPr>
              <a:t>霧社事件後，日本修正理蕃政策，從經濟型態、生活方式予以懷柔同化，使原住民生活滲入大量日本文化。圖為日本將原住民集體遷移至適耕地後，教原住民放棄火耕，改以定點耕水稻。 圖</a:t>
            </a:r>
            <a:r>
              <a:rPr lang="en-US" altLang="zh-TW" sz="2400" b="1" dirty="0">
                <a:ea typeface="標楷體" panose="03000509000000000000" pitchFamily="65" charset="-120"/>
              </a:rPr>
              <a:t>-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蕃地事情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18376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6A9E3C5-86DE-48D5-95A1-C823F44969F7}" type="slidenum">
              <a:rPr lang="en-US" altLang="zh-TW"/>
              <a:pPr/>
              <a:t>47</a:t>
            </a:fld>
            <a:endParaRPr lang="en-US" altLang="zh-TW"/>
          </a:p>
        </p:txBody>
      </p:sp>
      <p:pic>
        <p:nvPicPr>
          <p:cNvPr id="44035" name="Picture 4" descr="DSC074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832667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3816350" cy="1081088"/>
          </a:xfrm>
          <a:noFill/>
        </p:spPr>
        <p:txBody>
          <a:bodyPr lIns="0" rIns="0"/>
          <a:lstStyle/>
          <a:p>
            <a:pPr algn="l" eaLnBrk="1" hangingPunct="1"/>
            <a:r>
              <a:rPr lang="en-US" altLang="zh-TW" sz="7200" smtClean="0">
                <a:solidFill>
                  <a:schemeClr val="bg1"/>
                </a:solidFill>
                <a:ea typeface="華康POP1體W7" panose="040B0709000000000000" pitchFamily="81" charset="-120"/>
              </a:rPr>
              <a:t>The end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041106" y="6385786"/>
            <a:ext cx="3024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solidFill>
                  <a:schemeClr val="bg1"/>
                </a:solidFill>
                <a:ea typeface="標楷體" panose="03000509000000000000" pitchFamily="65" charset="-120"/>
              </a:rPr>
              <a:t>藍地黃虎旗復原樣貌</a:t>
            </a:r>
            <a:r>
              <a:rPr lang="en-US" altLang="zh-TW" b="1" dirty="0">
                <a:solidFill>
                  <a:schemeClr val="bg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b="1" dirty="0">
                <a:solidFill>
                  <a:schemeClr val="bg1"/>
                </a:solidFill>
                <a:ea typeface="標楷體" panose="03000509000000000000" pitchFamily="65" charset="-120"/>
              </a:rPr>
              <a:t>作者攝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15907" y="1588"/>
            <a:ext cx="923330" cy="6876000"/>
          </a:xfrm>
          <a:prstGeom prst="rect">
            <a:avLst/>
          </a:prstGeom>
          <a:solidFill>
            <a:srgbClr val="00B05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TW" altLang="en-US" sz="2400" b="1" dirty="0">
                <a:solidFill>
                  <a:srgbClr val="FFFFFF"/>
                </a:solidFill>
                <a:ea typeface="標楷體" panose="03000509000000000000" pitchFamily="65" charset="-120"/>
              </a:rPr>
              <a:t>備註：為方便家長與同學</a:t>
            </a:r>
            <a:r>
              <a:rPr lang="zh-TW" altLang="en-US" sz="2400" b="1" dirty="0" smtClean="0">
                <a:solidFill>
                  <a:srgbClr val="FFFFFF"/>
                </a:solidFill>
                <a:ea typeface="標楷體" panose="03000509000000000000" pitchFamily="65" charset="-120"/>
              </a:rPr>
              <a:t>謄寫筆記。</a:t>
            </a:r>
            <a:r>
              <a:rPr lang="zh-TW" altLang="en-US" sz="2400" b="1" dirty="0">
                <a:solidFill>
                  <a:srgbClr val="FFFFFF"/>
                </a:solidFill>
                <a:ea typeface="標楷體" panose="03000509000000000000" pitchFamily="65" charset="-120"/>
              </a:rPr>
              <a:t>從下一頁起，即為本單元要</a:t>
            </a:r>
            <a:r>
              <a:rPr lang="zh-TW" altLang="en-US" sz="2400" b="1" dirty="0" smtClean="0">
                <a:solidFill>
                  <a:srgbClr val="FFFFFF"/>
                </a:solidFill>
                <a:ea typeface="標楷體" panose="03000509000000000000" pitchFamily="65" charset="-120"/>
              </a:rPr>
              <a:t>抄寫</a:t>
            </a:r>
            <a:r>
              <a:rPr lang="zh-TW" altLang="en-US" sz="2400" b="1" dirty="0">
                <a:solidFill>
                  <a:srgbClr val="FFFFFF"/>
                </a:solidFill>
                <a:ea typeface="標楷體" panose="03000509000000000000" pitchFamily="65" charset="-120"/>
              </a:rPr>
              <a:t>的筆記內容唷！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3997D37-AB07-4C24-AC5D-BF7CF913E181}" type="slidenum">
              <a:rPr lang="en-US" altLang="zh-TW"/>
              <a:pPr/>
              <a:t>48</a:t>
            </a:fld>
            <a:endParaRPr lang="en-US" altLang="zh-TW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268760"/>
            <a:ext cx="8569325" cy="2550765"/>
          </a:xfrm>
        </p:spPr>
        <p:txBody>
          <a:bodyPr/>
          <a:lstStyle/>
          <a:p>
            <a:pPr eaLnBrk="1" hangingPunct="1"/>
            <a:r>
              <a:rPr lang="en-US" altLang="zh-TW" sz="8000" b="1" dirty="0" smtClean="0">
                <a:ea typeface="標楷體" panose="03000509000000000000" pitchFamily="65" charset="-120"/>
              </a:rPr>
              <a:t>2-1</a:t>
            </a:r>
            <a:br>
              <a:rPr lang="en-US" altLang="zh-TW" sz="8000" b="1" dirty="0" smtClean="0">
                <a:ea typeface="標楷體" panose="03000509000000000000" pitchFamily="65" charset="-120"/>
              </a:rPr>
            </a:br>
            <a:r>
              <a:rPr lang="zh-TW" altLang="en-US" sz="8000" b="1" dirty="0">
                <a:ea typeface="標楷體" panose="03000509000000000000" pitchFamily="65" charset="-120"/>
              </a:rPr>
              <a:t>英勇的抗日事蹟</a:t>
            </a:r>
            <a:endParaRPr lang="zh-TW" altLang="en-US" sz="8000" b="1" dirty="0" smtClean="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A2F3CB5-112A-412B-846B-F21F516E74D4}" type="slidenum">
              <a:rPr lang="en-US" altLang="zh-TW"/>
              <a:pPr/>
              <a:t>49</a:t>
            </a:fld>
            <a:endParaRPr lang="en-US" altLang="zh-TW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36838"/>
            <a:ext cx="8569325" cy="2663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3000" b="1" dirty="0" smtClean="0">
                <a:ea typeface="標楷體" panose="03000509000000000000" pitchFamily="65" charset="-120"/>
              </a:rPr>
              <a:t>1</a:t>
            </a:r>
            <a:r>
              <a:rPr lang="zh-TW" altLang="en-US" sz="3000" b="1" dirty="0" smtClean="0">
                <a:ea typeface="標楷體" panose="03000509000000000000" pitchFamily="65" charset="-120"/>
              </a:rPr>
              <a:t>、</a:t>
            </a:r>
            <a:r>
              <a:rPr lang="en-US" altLang="zh-TW" sz="3000" b="1" dirty="0" smtClean="0">
                <a:ea typeface="標楷體" panose="03000509000000000000" pitchFamily="65" charset="-120"/>
              </a:rPr>
              <a:t>1894</a:t>
            </a:r>
            <a:r>
              <a:rPr lang="zh-TW" altLang="en-US" sz="3000" b="1" dirty="0" smtClean="0">
                <a:ea typeface="標楷體" panose="03000509000000000000" pitchFamily="65" charset="-120"/>
              </a:rPr>
              <a:t>年   甲午戰爭</a:t>
            </a:r>
          </a:p>
          <a:p>
            <a:pPr eaLnBrk="1" hangingPunct="1">
              <a:buFontTx/>
              <a:buNone/>
            </a:pPr>
            <a:endParaRPr lang="zh-TW" altLang="en-US" sz="3000" b="1" dirty="0" smtClean="0"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3000" b="1" dirty="0" smtClean="0">
                <a:ea typeface="標楷體" panose="03000509000000000000" pitchFamily="65" charset="-120"/>
              </a:rPr>
              <a:t>2</a:t>
            </a:r>
            <a:r>
              <a:rPr lang="zh-TW" altLang="en-US" sz="3000" b="1" dirty="0" smtClean="0">
                <a:ea typeface="標楷體" panose="03000509000000000000" pitchFamily="65" charset="-120"/>
              </a:rPr>
              <a:t>、內容：</a:t>
            </a:r>
          </a:p>
          <a:p>
            <a:pPr eaLnBrk="1" hangingPunct="1">
              <a:buFontTx/>
              <a:buNone/>
            </a:pPr>
            <a:r>
              <a:rPr lang="zh-TW" altLang="en-US" sz="3000" b="1" dirty="0" smtClean="0">
                <a:ea typeface="標楷體" panose="03000509000000000000" pitchFamily="65" charset="-120"/>
              </a:rPr>
              <a:t>      </a:t>
            </a:r>
            <a:r>
              <a:rPr lang="zh-TW" altLang="en-US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割讓臺灣、澎湖（成為殖民地）</a:t>
            </a:r>
          </a:p>
          <a:p>
            <a:pPr eaLnBrk="1" hangingPunct="1">
              <a:buFontTx/>
              <a:buNone/>
            </a:pPr>
            <a:r>
              <a:rPr lang="zh-TW" altLang="en-US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      賠</a:t>
            </a:r>
            <a:r>
              <a:rPr lang="en-US" altLang="zh-TW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2.3</a:t>
            </a:r>
            <a:r>
              <a:rPr lang="zh-TW" altLang="en-US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億兩</a:t>
            </a: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5651500" y="2276475"/>
            <a:ext cx="2376488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>
                <a:ea typeface="標楷體" panose="03000509000000000000" pitchFamily="65" charset="-120"/>
              </a:rPr>
              <a:t>1895</a:t>
            </a:r>
            <a:r>
              <a:rPr lang="zh-TW" altLang="en-US" sz="2800" b="1">
                <a:ea typeface="標楷體" panose="03000509000000000000" pitchFamily="65" charset="-120"/>
              </a:rPr>
              <a:t>年</a:t>
            </a:r>
          </a:p>
          <a:p>
            <a:pPr algn="ctr" eaLnBrk="1" hangingPunct="1"/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b="1">
                <a:ea typeface="標楷體" panose="03000509000000000000" pitchFamily="65" charset="-120"/>
              </a:rPr>
              <a:t>馬關條約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en-US" altLang="zh-TW" sz="2800" b="1">
              <a:ea typeface="標楷體" panose="03000509000000000000" pitchFamily="65" charset="-120"/>
            </a:endParaRPr>
          </a:p>
          <a:p>
            <a:pPr algn="ctr" eaLnBrk="1" hangingPunct="1"/>
            <a:r>
              <a:rPr lang="en-US" altLang="zh-TW" sz="2800" b="1">
                <a:ea typeface="標楷體" panose="03000509000000000000" pitchFamily="65" charset="-120"/>
              </a:rPr>
              <a:t>(</a:t>
            </a:r>
            <a:r>
              <a:rPr lang="zh-TW" altLang="en-US" sz="2800" b="1">
                <a:ea typeface="標楷體" panose="03000509000000000000" pitchFamily="65" charset="-120"/>
              </a:rPr>
              <a:t>春帆樓</a:t>
            </a:r>
            <a:r>
              <a:rPr lang="en-US" altLang="zh-TW" sz="2800" b="1"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6086" name="Text Box 11"/>
          <p:cNvSpPr txBox="1">
            <a:spLocks noChangeArrowheads="1"/>
          </p:cNvSpPr>
          <p:nvPr/>
        </p:nvSpPr>
        <p:spPr bwMode="auto">
          <a:xfrm>
            <a:off x="4140200" y="2565400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FF0000"/>
                </a:solidFill>
                <a:ea typeface="標楷體" panose="03000509000000000000" pitchFamily="65" charset="-120"/>
              </a:rPr>
              <a:t>伊藤博文</a:t>
            </a:r>
          </a:p>
        </p:txBody>
      </p:sp>
      <p:sp>
        <p:nvSpPr>
          <p:cNvPr id="46087" name="Text Box 12"/>
          <p:cNvSpPr txBox="1">
            <a:spLocks noChangeArrowheads="1"/>
          </p:cNvSpPr>
          <p:nvPr/>
        </p:nvSpPr>
        <p:spPr bwMode="auto">
          <a:xfrm>
            <a:off x="4170363" y="2971800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chemeClr val="tx2"/>
                </a:solidFill>
                <a:ea typeface="標楷體" panose="03000509000000000000" pitchFamily="65" charset="-120"/>
              </a:rPr>
              <a:t>李鴻章</a:t>
            </a:r>
          </a:p>
        </p:txBody>
      </p:sp>
      <p:sp>
        <p:nvSpPr>
          <p:cNvPr id="46088" name="Line 13"/>
          <p:cNvSpPr>
            <a:spLocks noChangeShapeType="1"/>
          </p:cNvSpPr>
          <p:nvPr/>
        </p:nvSpPr>
        <p:spPr bwMode="auto">
          <a:xfrm>
            <a:off x="4071938" y="2997200"/>
            <a:ext cx="15827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title"/>
          </p:nvPr>
        </p:nvSpPr>
        <p:spPr>
          <a:xfrm>
            <a:off x="274216" y="938176"/>
            <a:ext cx="8507413" cy="796950"/>
          </a:xfrm>
        </p:spPr>
        <p:txBody>
          <a:bodyPr/>
          <a:lstStyle/>
          <a:p>
            <a:pPr algn="l" eaLnBrk="1" hangingPunct="1"/>
            <a:r>
              <a:rPr lang="zh-TW" altLang="en-US" sz="4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一、</a:t>
            </a:r>
            <a:r>
              <a:rPr lang="zh-TW" altLang="en-US" sz="4800" b="1" dirty="0">
                <a:solidFill>
                  <a:schemeClr val="tx1"/>
                </a:solidFill>
                <a:ea typeface="標楷體" panose="03000509000000000000" pitchFamily="65" charset="-120"/>
              </a:rPr>
              <a:t>甲午戰爭與馬關條約</a:t>
            </a:r>
            <a:endParaRPr lang="zh-TW" altLang="en-US" b="1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15025BF-D637-438D-9F9D-9848E03AE32C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907704" y="757020"/>
            <a:ext cx="4896544" cy="646331"/>
          </a:xfrm>
          <a:prstGeom prst="rect">
            <a:avLst/>
          </a:prstGeom>
          <a:solidFill>
            <a:srgbClr val="CC99FF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TW" altLang="en-US" sz="3600" b="1" dirty="0">
                <a:solidFill>
                  <a:schemeClr val="tx2"/>
                </a:solidFill>
                <a:ea typeface="標楷體" panose="03000509000000000000" pitchFamily="65" charset="-120"/>
              </a:rPr>
              <a:t>日本</a:t>
            </a:r>
            <a:r>
              <a:rPr lang="zh-TW" altLang="en-US" sz="3600" b="1" dirty="0" smtClean="0">
                <a:solidFill>
                  <a:schemeClr val="tx2"/>
                </a:solidFill>
                <a:ea typeface="標楷體" panose="03000509000000000000" pitchFamily="65" charset="-120"/>
              </a:rPr>
              <a:t>的帝國主義野心</a:t>
            </a:r>
            <a:endParaRPr lang="zh-TW" altLang="en-US" sz="3600" b="1" dirty="0">
              <a:solidFill>
                <a:schemeClr val="tx2"/>
              </a:solidFill>
              <a:ea typeface="標楷體" panose="03000509000000000000" pitchFamily="65" charset="-12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395288" y="1773238"/>
            <a:ext cx="828040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41338" indent="-5413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ea typeface="標楷體" panose="03000509000000000000" pitchFamily="65" charset="-120"/>
              </a:rPr>
              <a:t>1</a:t>
            </a:r>
            <a:r>
              <a:rPr lang="zh-TW" altLang="en-US" sz="2800" b="1" dirty="0">
                <a:ea typeface="標楷體" panose="03000509000000000000" pitchFamily="65" charset="-120"/>
              </a:rPr>
              <a:t>、</a:t>
            </a:r>
            <a:r>
              <a:rPr lang="en-US" altLang="zh-TW" sz="2800" b="1" dirty="0">
                <a:ea typeface="標楷體" panose="03000509000000000000" pitchFamily="65" charset="-120"/>
              </a:rPr>
              <a:t>1885</a:t>
            </a:r>
            <a:r>
              <a:rPr lang="zh-TW" altLang="en-US" sz="2800" b="1" dirty="0">
                <a:ea typeface="標楷體" panose="03000509000000000000" pitchFamily="65" charset="-120"/>
              </a:rPr>
              <a:t>年清法戰爭後：日本擬定戰爭計畫，表面與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清交好</a:t>
            </a:r>
            <a:r>
              <a:rPr lang="zh-TW" altLang="en-US" sz="2800" b="1" dirty="0">
                <a:ea typeface="標楷體" panose="03000509000000000000" pitchFamily="65" charset="-120"/>
              </a:rPr>
              <a:t>，另一方面加強海軍實力。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ea typeface="標楷體" panose="03000509000000000000" pitchFamily="65" charset="-120"/>
              </a:rPr>
              <a:t>2</a:t>
            </a:r>
            <a:r>
              <a:rPr lang="zh-TW" altLang="en-US" sz="2800" b="1" dirty="0">
                <a:ea typeface="標楷體" panose="03000509000000000000" pitchFamily="65" charset="-120"/>
              </a:rPr>
              <a:t>、</a:t>
            </a:r>
            <a:r>
              <a:rPr lang="en-US" altLang="zh-TW" sz="2800" b="1" dirty="0">
                <a:ea typeface="標楷體" panose="03000509000000000000" pitchFamily="65" charset="-120"/>
              </a:rPr>
              <a:t>1886</a:t>
            </a:r>
            <a:r>
              <a:rPr lang="zh-TW" altLang="en-US" sz="2800" b="1" dirty="0">
                <a:ea typeface="標楷體" panose="03000509000000000000" pitchFamily="65" charset="-120"/>
              </a:rPr>
              <a:t>年，日本情報特務機構（樂善堂百貨店）進行中國詳細調查</a:t>
            </a:r>
          </a:p>
          <a:p>
            <a:pPr eaLnBrk="1" hangingPunct="1"/>
            <a:r>
              <a:rPr lang="zh-TW" altLang="en-US" sz="2800" b="1" dirty="0">
                <a:ea typeface="標楷體" panose="03000509000000000000" pitchFamily="65" charset="-120"/>
              </a:rPr>
              <a:t>      </a:t>
            </a:r>
            <a:r>
              <a:rPr lang="zh-TW" altLang="en-US" sz="2800" b="1" dirty="0">
                <a:ea typeface="標楷體" panose="03000509000000000000" pitchFamily="65" charset="-120"/>
                <a:sym typeface="Wingdings" panose="05000000000000000000" pitchFamily="2" charset="2"/>
              </a:rPr>
              <a:t>預定</a:t>
            </a:r>
            <a:r>
              <a:rPr lang="en-US" altLang="zh-TW" sz="2800" b="1" dirty="0">
                <a:ea typeface="標楷體" panose="03000509000000000000" pitchFamily="65" charset="-120"/>
                <a:sym typeface="Wingdings" panose="05000000000000000000" pitchFamily="2" charset="2"/>
              </a:rPr>
              <a:t>1892</a:t>
            </a:r>
            <a:r>
              <a:rPr lang="zh-TW" altLang="en-US" sz="2800" b="1" dirty="0">
                <a:ea typeface="標楷體" panose="03000509000000000000" pitchFamily="65" charset="-120"/>
                <a:sym typeface="Wingdings" panose="05000000000000000000" pitchFamily="2" charset="2"/>
              </a:rPr>
              <a:t>年前完成作戰準備。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ea typeface="標楷體" panose="03000509000000000000" pitchFamily="65" charset="-120"/>
              </a:rPr>
              <a:t>3</a:t>
            </a:r>
            <a:r>
              <a:rPr lang="zh-TW" altLang="en-US" sz="2800" b="1" dirty="0">
                <a:ea typeface="標楷體" panose="03000509000000000000" pitchFamily="65" charset="-120"/>
              </a:rPr>
              <a:t>、</a:t>
            </a:r>
            <a:r>
              <a:rPr lang="en-US" altLang="zh-TW" sz="2800" b="1" dirty="0">
                <a:ea typeface="標楷體" panose="03000509000000000000" pitchFamily="65" charset="-120"/>
              </a:rPr>
              <a:t>1886</a:t>
            </a:r>
            <a:r>
              <a:rPr lang="zh-TW" altLang="en-US" sz="2800" b="1" dirty="0">
                <a:ea typeface="標楷體" panose="03000509000000000000" pitchFamily="65" charset="-120"/>
              </a:rPr>
              <a:t>年，日本發行公債</a:t>
            </a:r>
            <a:r>
              <a:rPr lang="en-US" altLang="zh-TW" sz="2800" b="1" dirty="0">
                <a:ea typeface="標楷體" panose="03000509000000000000" pitchFamily="65" charset="-120"/>
              </a:rPr>
              <a:t>1700</a:t>
            </a:r>
            <a:r>
              <a:rPr lang="zh-TW" altLang="en-US" sz="2800" b="1" dirty="0">
                <a:ea typeface="標楷體" panose="03000509000000000000" pitchFamily="65" charset="-120"/>
              </a:rPr>
              <a:t>萬元，進行</a:t>
            </a:r>
            <a:r>
              <a:rPr lang="en-US" altLang="zh-TW" sz="2800" b="1" dirty="0">
                <a:ea typeface="標楷體" panose="03000509000000000000" pitchFamily="65" charset="-120"/>
              </a:rPr>
              <a:t>54</a:t>
            </a:r>
            <a:r>
              <a:rPr lang="zh-TW" altLang="en-US" sz="2800" b="1" dirty="0">
                <a:ea typeface="標楷體" panose="03000509000000000000" pitchFamily="65" charset="-120"/>
              </a:rPr>
              <a:t>艘龐大的軍艦製造計畫。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2800" b="1" dirty="0">
                <a:ea typeface="標楷體" panose="03000509000000000000" pitchFamily="65" charset="-120"/>
                <a:sym typeface="Wingdings" panose="05000000000000000000" pitchFamily="2" charset="2"/>
              </a:rPr>
              <a:t>當日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本已把</a:t>
            </a:r>
            <a:r>
              <a:rPr lang="zh-TW" altLang="en-US" sz="2800" b="1" dirty="0">
                <a:ea typeface="標楷體" panose="03000509000000000000" pitchFamily="65" charset="-120"/>
                <a:sym typeface="Wingdings" panose="05000000000000000000" pitchFamily="2" charset="2"/>
              </a:rPr>
              <a:t>中國底細摸得一清二楚，清朝仍是懵懵懂懂，完全不了解日本意圖。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1158BE6-ABFF-4159-920D-779DC09E654E}" type="slidenum">
              <a:rPr lang="en-US" altLang="zh-TW"/>
              <a:pPr/>
              <a:t>50</a:t>
            </a:fld>
            <a:endParaRPr lang="en-US" altLang="zh-TW"/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327001"/>
            <a:ext cx="9036496" cy="796950"/>
          </a:xfrm>
        </p:spPr>
        <p:txBody>
          <a:bodyPr/>
          <a:lstStyle/>
          <a:p>
            <a:pPr algn="l" eaLnBrk="1" hangingPunct="1"/>
            <a:r>
              <a:rPr lang="zh-TW" altLang="en-US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二、臺灣民主國</a:t>
            </a:r>
            <a:r>
              <a:rPr lang="zh-TW" altLang="en-US" sz="40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（</a:t>
            </a:r>
            <a:r>
              <a:rPr lang="en-US" altLang="zh-TW" sz="40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1895.5.25</a:t>
            </a:r>
            <a:r>
              <a:rPr lang="zh-TW" altLang="en-US" sz="40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～</a:t>
            </a:r>
            <a:r>
              <a:rPr lang="en-US" altLang="zh-TW" sz="40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10.21</a:t>
            </a:r>
            <a:r>
              <a:rPr lang="zh-TW" altLang="en-US" sz="40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675688" cy="5040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      </a:t>
            </a:r>
            <a:r>
              <a:rPr lang="zh-TW" altLang="en-US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總    統 </a:t>
            </a:r>
            <a:r>
              <a:rPr lang="zh-TW" altLang="en-US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唐景崧（原臺灣巡撫）</a:t>
            </a:r>
          </a:p>
          <a:p>
            <a:pPr eaLnBrk="1" hangingPunct="1">
              <a:buFontTx/>
              <a:buNone/>
            </a:pPr>
            <a:r>
              <a:rPr lang="zh-TW" altLang="en-US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   副總統 </a:t>
            </a:r>
            <a:r>
              <a:rPr lang="zh-TW" altLang="en-US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丘逢甲</a:t>
            </a:r>
            <a:r>
              <a:rPr lang="zh-TW" altLang="en-US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en-US" altLang="zh-TW" sz="24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(</a:t>
            </a:r>
            <a:r>
              <a:rPr lang="zh-TW" altLang="en-US" sz="24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宰相有權能割地，孤臣無力可回天</a:t>
            </a:r>
            <a:r>
              <a:rPr lang="en-US" altLang="zh-TW" sz="24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)   </a:t>
            </a:r>
          </a:p>
          <a:p>
            <a:pPr eaLnBrk="1" hangingPunct="1">
              <a:buFontTx/>
              <a:buNone/>
            </a:pPr>
            <a:r>
              <a:rPr lang="en-US" altLang="zh-TW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      </a:t>
            </a:r>
            <a:r>
              <a:rPr lang="zh-TW" altLang="en-US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大將軍 劉永福（黑旗軍）</a:t>
            </a:r>
            <a:endParaRPr lang="zh-TW" altLang="en-US" b="1" dirty="0" smtClean="0"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zh-TW" altLang="en-US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藍地黃虎旗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zh-TW" altLang="en-US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    清朝是龍，臺灣為虎。龍兄虎弟。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zh-TW" altLang="en-US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發行郵票、銀票  </a:t>
            </a:r>
            <a:r>
              <a:rPr lang="zh-TW" altLang="en-US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募款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zh-TW" altLang="en-US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武器</a:t>
            </a:r>
            <a:r>
              <a:rPr lang="en-US" altLang="zh-TW" b="1" baseline="30000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X</a:t>
            </a:r>
            <a:r>
              <a:rPr lang="zh-TW" altLang="en-US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、訓練</a:t>
            </a:r>
            <a:r>
              <a:rPr lang="en-US" altLang="zh-TW" b="1" baseline="30000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X</a:t>
            </a:r>
            <a:r>
              <a:rPr lang="zh-TW" altLang="en-US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、資金</a:t>
            </a:r>
            <a:r>
              <a:rPr lang="en-US" altLang="zh-TW" b="1" baseline="30000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X</a:t>
            </a:r>
            <a:r>
              <a:rPr lang="zh-TW" altLang="en-US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、外援</a:t>
            </a:r>
            <a:r>
              <a:rPr lang="en-US" altLang="zh-TW" b="1" baseline="30000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X    </a:t>
            </a:r>
            <a:r>
              <a:rPr lang="en-US" altLang="zh-TW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en-US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失敗</a:t>
            </a:r>
          </a:p>
        </p:txBody>
      </p:sp>
      <p:sp>
        <p:nvSpPr>
          <p:cNvPr id="25605" name="AutoShape 8"/>
          <p:cNvSpPr>
            <a:spLocks/>
          </p:cNvSpPr>
          <p:nvPr/>
        </p:nvSpPr>
        <p:spPr bwMode="auto">
          <a:xfrm>
            <a:off x="755650" y="1557338"/>
            <a:ext cx="214313" cy="1150937"/>
          </a:xfrm>
          <a:prstGeom prst="leftBrace">
            <a:avLst>
              <a:gd name="adj1" fmla="val 4475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5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E729B-5888-492D-B4C4-A655F801AB3E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20688"/>
            <a:ext cx="8928992" cy="6138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3960440" cy="790599"/>
          </a:xfrm>
        </p:spPr>
        <p:txBody>
          <a:bodyPr/>
          <a:lstStyle/>
          <a:p>
            <a:pPr algn="l" eaLnBrk="1" hangingPunct="1"/>
            <a:r>
              <a:rPr lang="zh-TW" altLang="en-US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三、武裝抗日</a:t>
            </a:r>
            <a:endParaRPr lang="zh-TW" altLang="en-US" sz="4000" b="1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3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468313" y="3573463"/>
            <a:ext cx="1728787" cy="847725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400" b="1" dirty="0">
                <a:ea typeface="標楷體" panose="03000509000000000000" pitchFamily="65" charset="-120"/>
              </a:rPr>
              <a:t>賽德克族</a:t>
            </a:r>
          </a:p>
          <a:p>
            <a:pPr algn="ctr"/>
            <a:r>
              <a:rPr lang="zh-TW" altLang="en-US" sz="2400" b="1" dirty="0">
                <a:ea typeface="標楷體" panose="03000509000000000000" pitchFamily="65" charset="-120"/>
              </a:rPr>
              <a:t>莫那魯道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250825" y="665163"/>
            <a:ext cx="2017713" cy="17907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 anchor="ctr">
            <a:spAutoFit/>
          </a:bodyPr>
          <a:lstStyle/>
          <a:p>
            <a:pPr algn="ctr"/>
            <a:r>
              <a:rPr lang="zh-TW" altLang="en-US" sz="2400" b="1" dirty="0" smtClean="0">
                <a:ea typeface="標楷體" panose="03000509000000000000" pitchFamily="65" charset="-120"/>
              </a:rPr>
              <a:t>信仰、傳統</a:t>
            </a:r>
            <a:r>
              <a:rPr lang="en-US" altLang="zh-TW" sz="2400" b="1" baseline="30000" dirty="0">
                <a:ea typeface="標楷體" panose="03000509000000000000" pitchFamily="65" charset="-120"/>
              </a:rPr>
              <a:t>x</a:t>
            </a:r>
          </a:p>
          <a:p>
            <a:pPr algn="ctr"/>
            <a:r>
              <a:rPr lang="zh-TW" altLang="en-US" sz="2000" b="1" dirty="0">
                <a:ea typeface="標楷體" panose="03000509000000000000" pitchFamily="65" charset="-120"/>
              </a:rPr>
              <a:t>（</a:t>
            </a:r>
            <a:r>
              <a:rPr lang="en-US" altLang="zh-TW" sz="2000" b="1" dirty="0">
                <a:ea typeface="標楷體" panose="03000509000000000000" pitchFamily="65" charset="-120"/>
              </a:rPr>
              <a:t>ex.</a:t>
            </a:r>
            <a:r>
              <a:rPr lang="zh-TW" altLang="en-US" sz="2000" b="1" dirty="0">
                <a:ea typeface="標楷體" panose="03000509000000000000" pitchFamily="65" charset="-120"/>
              </a:rPr>
              <a:t>紋面）</a:t>
            </a:r>
          </a:p>
          <a:p>
            <a:pPr algn="ctr"/>
            <a:r>
              <a:rPr lang="zh-TW" altLang="en-US" sz="2400" b="1" dirty="0">
                <a:ea typeface="標楷體" panose="03000509000000000000" pitchFamily="65" charset="-120"/>
              </a:rPr>
              <a:t>限制獵場</a:t>
            </a:r>
            <a:r>
              <a:rPr lang="en-US" altLang="zh-TW" b="1" dirty="0"/>
              <a:t>x</a:t>
            </a:r>
            <a:endParaRPr lang="en-US" altLang="zh-TW" sz="2400" b="1" dirty="0">
              <a:ea typeface="標楷體" panose="03000509000000000000" pitchFamily="65" charset="-120"/>
            </a:endParaRPr>
          </a:p>
          <a:p>
            <a:pPr algn="ctr"/>
            <a:r>
              <a:rPr lang="zh-TW" altLang="en-US" sz="2400" b="1" dirty="0">
                <a:ea typeface="標楷體" panose="03000509000000000000" pitchFamily="65" charset="-120"/>
              </a:rPr>
              <a:t>山林開發</a:t>
            </a:r>
            <a:r>
              <a:rPr lang="en-US" altLang="zh-TW" sz="2400" b="1" baseline="30000" dirty="0">
                <a:ea typeface="標楷體" panose="03000509000000000000" pitchFamily="65" charset="-120"/>
              </a:rPr>
              <a:t>x</a:t>
            </a:r>
          </a:p>
          <a:p>
            <a:pPr algn="ctr"/>
            <a:r>
              <a:rPr lang="zh-TW" altLang="en-US" sz="2400" b="1" dirty="0">
                <a:ea typeface="標楷體" panose="03000509000000000000" pitchFamily="65" charset="-120"/>
              </a:rPr>
              <a:t>徵召服勞役</a:t>
            </a:r>
          </a:p>
        </p:txBody>
      </p:sp>
      <p:sp>
        <p:nvSpPr>
          <p:cNvPr id="56331" name="AutoShape 11"/>
          <p:cNvSpPr>
            <a:spLocks noChangeArrowheads="1"/>
          </p:cNvSpPr>
          <p:nvPr/>
        </p:nvSpPr>
        <p:spPr bwMode="auto">
          <a:xfrm rot="2020735">
            <a:off x="2051050" y="2492375"/>
            <a:ext cx="1655763" cy="790575"/>
          </a:xfrm>
          <a:prstGeom prst="leftArrow">
            <a:avLst>
              <a:gd name="adj1" fmla="val 50000"/>
              <a:gd name="adj2" fmla="val 52359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標楷體" panose="03000509000000000000" pitchFamily="65" charset="-120"/>
              </a:rPr>
              <a:t>事件原因</a:t>
            </a:r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3276600" y="3284538"/>
            <a:ext cx="1512888" cy="1223962"/>
          </a:xfrm>
          <a:prstGeom prst="ellipse">
            <a:avLst/>
          </a:prstGeom>
          <a:solidFill>
            <a:srgbClr val="FF9900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3200" dirty="0">
                <a:ea typeface="標楷體" panose="03000509000000000000" pitchFamily="65" charset="-120"/>
              </a:rPr>
              <a:t>霧社</a:t>
            </a:r>
          </a:p>
          <a:p>
            <a:pPr algn="ctr"/>
            <a:r>
              <a:rPr lang="zh-TW" altLang="en-US" sz="3200" dirty="0">
                <a:ea typeface="標楷體" panose="03000509000000000000" pitchFamily="65" charset="-120"/>
              </a:rPr>
              <a:t>事件</a:t>
            </a: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 rot="-438729">
            <a:off x="2195513" y="3644900"/>
            <a:ext cx="1079500" cy="719138"/>
          </a:xfrm>
          <a:prstGeom prst="leftArrow">
            <a:avLst>
              <a:gd name="adj1" fmla="val 50000"/>
              <a:gd name="adj2" fmla="val 3752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標楷體" panose="03000509000000000000" pitchFamily="65" charset="-120"/>
              </a:rPr>
              <a:t>導火線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395288" y="5166281"/>
            <a:ext cx="2592536" cy="738664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0" rIns="72000" bIns="0" anchor="ctr">
            <a:spAutoFit/>
          </a:bodyPr>
          <a:lstStyle/>
          <a:p>
            <a:r>
              <a:rPr lang="en-US" altLang="zh-TW" sz="2400" b="1" dirty="0">
                <a:ea typeface="標楷體" panose="03000509000000000000" pitchFamily="65" charset="-120"/>
              </a:rPr>
              <a:t>1.</a:t>
            </a:r>
            <a:r>
              <a:rPr lang="zh-TW" altLang="en-US" sz="2400" b="1" dirty="0">
                <a:ea typeface="標楷體" panose="03000509000000000000" pitchFamily="65" charset="-120"/>
              </a:rPr>
              <a:t>妹妹被巡查拋棄</a:t>
            </a:r>
          </a:p>
          <a:p>
            <a:r>
              <a:rPr lang="en-US" altLang="zh-TW" sz="2400" b="1" dirty="0">
                <a:ea typeface="標楷體" panose="03000509000000000000" pitchFamily="65" charset="-120"/>
              </a:rPr>
              <a:t>2.</a:t>
            </a:r>
            <a:r>
              <a:rPr lang="zh-TW" altLang="en-US" sz="2400" b="1" dirty="0">
                <a:ea typeface="標楷體" panose="03000509000000000000" pitchFamily="65" charset="-120"/>
              </a:rPr>
              <a:t>兒子得罪警察</a:t>
            </a:r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1258888" y="4470400"/>
            <a:ext cx="360362" cy="649288"/>
          </a:xfrm>
          <a:prstGeom prst="downArrow">
            <a:avLst>
              <a:gd name="adj1" fmla="val 50000"/>
              <a:gd name="adj2" fmla="val 45044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5588000" y="2052167"/>
            <a:ext cx="3492500" cy="1477328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 anchor="ctr">
            <a:spAutoFit/>
          </a:bodyPr>
          <a:lstStyle/>
          <a:p>
            <a:r>
              <a:rPr lang="en-US" altLang="zh-TW" sz="2400" b="1" dirty="0">
                <a:ea typeface="標楷體" panose="03000509000000000000" pitchFamily="65" charset="-120"/>
              </a:rPr>
              <a:t>1.1930.10.27</a:t>
            </a:r>
          </a:p>
          <a:p>
            <a:r>
              <a:rPr lang="en-US" altLang="zh-TW" sz="2400" b="1" dirty="0">
                <a:ea typeface="標楷體" panose="03000509000000000000" pitchFamily="65" charset="-120"/>
              </a:rPr>
              <a:t>2.</a:t>
            </a:r>
            <a:r>
              <a:rPr lang="zh-TW" altLang="en-US" sz="2400" b="1" dirty="0">
                <a:ea typeface="標楷體" panose="03000509000000000000" pitchFamily="65" charset="-120"/>
              </a:rPr>
              <a:t>霧社公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學校聯合運動會</a:t>
            </a:r>
            <a:endParaRPr lang="zh-TW" altLang="en-US" sz="2400" b="1" dirty="0"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ea typeface="標楷體" panose="03000509000000000000" pitchFamily="65" charset="-120"/>
              </a:rPr>
              <a:t>3.</a:t>
            </a:r>
            <a:r>
              <a:rPr lang="zh-TW" altLang="en-US" sz="2400" b="1" dirty="0">
                <a:ea typeface="標楷體" panose="03000509000000000000" pitchFamily="65" charset="-120"/>
              </a:rPr>
              <a:t>襲殺</a:t>
            </a:r>
            <a:r>
              <a:rPr lang="en-US" altLang="zh-TW" sz="2400" b="1" dirty="0">
                <a:ea typeface="標楷體" panose="03000509000000000000" pitchFamily="65" charset="-120"/>
              </a:rPr>
              <a:t>100</a:t>
            </a:r>
            <a:r>
              <a:rPr lang="zh-TW" altLang="en-US" sz="2400" b="1" dirty="0">
                <a:ea typeface="標楷體" panose="03000509000000000000" pitchFamily="65" charset="-120"/>
              </a:rPr>
              <a:t>多名日人</a:t>
            </a:r>
          </a:p>
          <a:p>
            <a:r>
              <a:rPr lang="en-US" altLang="zh-TW" sz="2400" b="1" dirty="0">
                <a:ea typeface="標楷體" panose="03000509000000000000" pitchFamily="65" charset="-120"/>
              </a:rPr>
              <a:t>4.</a:t>
            </a:r>
            <a:r>
              <a:rPr kumimoji="0" lang="zh-TW" altLang="en-US" sz="2400" b="1" dirty="0">
                <a:ea typeface="標楷體" panose="03000509000000000000" pitchFamily="65" charset="-120"/>
              </a:rPr>
              <a:t>日軍鎮壓、莫那魯道</a:t>
            </a:r>
            <a:r>
              <a:rPr kumimoji="0" lang="en-US" altLang="zh-TW" sz="2400" b="1" baseline="30000" dirty="0">
                <a:ea typeface="標楷體" panose="03000509000000000000" pitchFamily="65" charset="-120"/>
              </a:rPr>
              <a:t>x</a:t>
            </a:r>
            <a:endParaRPr lang="en-US" altLang="zh-TW" sz="2400" b="1" dirty="0">
              <a:ea typeface="標楷體" panose="03000509000000000000" pitchFamily="65" charset="-120"/>
            </a:endParaRPr>
          </a:p>
        </p:txBody>
      </p:sp>
      <p:sp>
        <p:nvSpPr>
          <p:cNvPr id="56337" name="AutoShape 17"/>
          <p:cNvSpPr>
            <a:spLocks noChangeArrowheads="1"/>
          </p:cNvSpPr>
          <p:nvPr/>
        </p:nvSpPr>
        <p:spPr bwMode="auto">
          <a:xfrm rot="-2238331">
            <a:off x="4525963" y="2924175"/>
            <a:ext cx="1150937" cy="504825"/>
          </a:xfrm>
          <a:prstGeom prst="rightArrow">
            <a:avLst>
              <a:gd name="adj1" fmla="val 70593"/>
              <a:gd name="adj2" fmla="val 3576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標楷體" panose="03000509000000000000" pitchFamily="65" charset="-120"/>
              </a:rPr>
              <a:t>經過</a:t>
            </a:r>
          </a:p>
        </p:txBody>
      </p:sp>
      <p:sp>
        <p:nvSpPr>
          <p:cNvPr id="56338" name="AutoShape 18"/>
          <p:cNvSpPr>
            <a:spLocks noChangeArrowheads="1"/>
          </p:cNvSpPr>
          <p:nvPr/>
        </p:nvSpPr>
        <p:spPr bwMode="auto">
          <a:xfrm rot="1545621">
            <a:off x="4652963" y="4271963"/>
            <a:ext cx="1439862" cy="504825"/>
          </a:xfrm>
          <a:prstGeom prst="rightArrow">
            <a:avLst>
              <a:gd name="adj1" fmla="val 70593"/>
              <a:gd name="adj2" fmla="val 4473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標楷體" panose="03000509000000000000" pitchFamily="65" charset="-120"/>
              </a:rPr>
              <a:t>紀念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6024563" y="4357688"/>
            <a:ext cx="2881312" cy="1120775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36000" bIns="0" anchor="ctr">
            <a:spAutoFit/>
          </a:bodyPr>
          <a:lstStyle/>
          <a:p>
            <a:r>
              <a:rPr lang="en-US" altLang="zh-TW" sz="2400" b="1" dirty="0">
                <a:ea typeface="標楷體" panose="03000509000000000000" pitchFamily="65" charset="-120"/>
              </a:rPr>
              <a:t>1.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新臺幣</a:t>
            </a:r>
            <a:r>
              <a:rPr lang="en-US" altLang="zh-TW" sz="2400" b="1" dirty="0">
                <a:ea typeface="標楷體" panose="03000509000000000000" pitchFamily="65" charset="-120"/>
              </a:rPr>
              <a:t>20</a:t>
            </a:r>
            <a:r>
              <a:rPr lang="zh-TW" altLang="en-US" sz="2400" b="1" dirty="0">
                <a:ea typeface="標楷體" panose="03000509000000000000" pitchFamily="65" charset="-120"/>
              </a:rPr>
              <a:t>元硬幣</a:t>
            </a:r>
          </a:p>
          <a:p>
            <a:r>
              <a:rPr lang="en-US" altLang="zh-TW" sz="2400" b="1" dirty="0">
                <a:ea typeface="標楷體" panose="03000509000000000000" pitchFamily="65" charset="-120"/>
              </a:rPr>
              <a:t>2.</a:t>
            </a:r>
            <a:r>
              <a:rPr lang="zh-TW" altLang="en-US" sz="2400" b="1" dirty="0">
                <a:ea typeface="標楷體" panose="03000509000000000000" pitchFamily="65" charset="-120"/>
              </a:rPr>
              <a:t>霧社紀念碑</a:t>
            </a:r>
          </a:p>
          <a:p>
            <a:r>
              <a:rPr lang="en-US" altLang="zh-TW" sz="2400" b="1" dirty="0">
                <a:ea typeface="標楷體" panose="03000509000000000000" pitchFamily="65" charset="-120"/>
              </a:rPr>
              <a:t>3.</a:t>
            </a:r>
            <a:r>
              <a:rPr lang="zh-TW" altLang="en-US" sz="2400" b="1" dirty="0">
                <a:ea typeface="標楷體" panose="03000509000000000000" pitchFamily="65" charset="-120"/>
              </a:rPr>
              <a:t>魏德聖</a:t>
            </a:r>
            <a:r>
              <a:rPr lang="en-US" altLang="zh-TW" sz="2400" b="1" dirty="0"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ea typeface="標楷體" panose="03000509000000000000" pitchFamily="65" charset="-120"/>
              </a:rPr>
              <a:t>賽德克巴萊</a:t>
            </a:r>
          </a:p>
        </p:txBody>
      </p:sp>
    </p:spTree>
    <p:extLst>
      <p:ext uri="{BB962C8B-B14F-4D97-AF65-F5344CB8AC3E}">
        <p14:creationId xmlns:p14="http://schemas.microsoft.com/office/powerpoint/2010/main" val="11048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9D3AC1C-BECA-426A-AF61-4CC6A994731C}" type="slidenum">
              <a:rPr lang="en-US" altLang="zh-TW"/>
              <a:pPr/>
              <a:t>6</a:t>
            </a:fld>
            <a:endParaRPr lang="en-US" altLang="zh-TW"/>
          </a:p>
        </p:txBody>
      </p:sp>
      <p:pic>
        <p:nvPicPr>
          <p:cNvPr id="10243" name="Picture 5" descr="File:The Ci-Xi Imperial Dowager Empres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56153"/>
            <a:ext cx="4200525" cy="5705475"/>
          </a:xfrm>
          <a:prstGeom prst="roundRect">
            <a:avLst>
              <a:gd name="adj" fmla="val 40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4932363" y="765175"/>
            <a:ext cx="3527425" cy="5219700"/>
          </a:xfrm>
          <a:prstGeom prst="rect">
            <a:avLst/>
          </a:prstGeom>
          <a:solidFill>
            <a:srgbClr val="99CC00">
              <a:alpha val="34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TW" sz="2800" b="1" dirty="0">
                <a:ea typeface="標楷體" panose="03000509000000000000" pitchFamily="65" charset="-120"/>
              </a:rPr>
              <a:t>1894</a:t>
            </a:r>
            <a:r>
              <a:rPr lang="zh-TW" altLang="en-US" sz="2800" b="1" dirty="0">
                <a:ea typeface="標楷體" panose="03000509000000000000" pitchFamily="65" charset="-120"/>
              </a:rPr>
              <a:t>年</a:t>
            </a:r>
            <a:r>
              <a:rPr lang="en-US" altLang="zh-TW" sz="2800" b="1" dirty="0">
                <a:ea typeface="標楷體" panose="03000509000000000000" pitchFamily="65" charset="-120"/>
              </a:rPr>
              <a:t>11</a:t>
            </a:r>
            <a:r>
              <a:rPr lang="zh-TW" altLang="en-US" sz="2800" b="1" dirty="0">
                <a:ea typeface="標楷體" panose="03000509000000000000" pitchFamily="65" charset="-120"/>
              </a:rPr>
              <a:t>月</a:t>
            </a:r>
            <a:r>
              <a:rPr lang="en-US" altLang="zh-TW" sz="2800" b="1" dirty="0">
                <a:ea typeface="標楷體" panose="03000509000000000000" pitchFamily="65" charset="-120"/>
              </a:rPr>
              <a:t>7</a:t>
            </a:r>
            <a:r>
              <a:rPr lang="zh-TW" altLang="en-US" sz="2800" b="1" dirty="0">
                <a:ea typeface="標楷體" panose="03000509000000000000" pitchFamily="65" charset="-120"/>
              </a:rPr>
              <a:t>日，慈禧太后</a:t>
            </a:r>
            <a:r>
              <a:rPr lang="en-US" altLang="zh-TW" sz="2800" b="1" dirty="0">
                <a:ea typeface="標楷體" panose="03000509000000000000" pitchFamily="65" charset="-120"/>
              </a:rPr>
              <a:t>60</a:t>
            </a:r>
            <a:r>
              <a:rPr lang="zh-TW" altLang="en-US" sz="2800" b="1" dirty="0">
                <a:ea typeface="標楷體" panose="03000509000000000000" pitchFamily="65" charset="-120"/>
              </a:rPr>
              <a:t>大壽，頤和園內鐘鼓齊鳴。為了替慈禧做壽，慈禧挪用海軍數千萬兩白銀軍費重修頤和園（足夠買十餘艘精良軍艦）。為甲午戰爭種下了敗因。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2800" b="1" dirty="0">
                <a:ea typeface="標楷體" panose="03000509000000000000" pitchFamily="65" charset="-120"/>
              </a:rPr>
              <a:t>圖</a:t>
            </a:r>
            <a:r>
              <a:rPr lang="en-US" altLang="zh-TW" sz="2800" b="1" dirty="0">
                <a:ea typeface="標楷體" panose="03000509000000000000" pitchFamily="65" charset="-120"/>
              </a:rPr>
              <a:t>-</a:t>
            </a:r>
            <a:r>
              <a:rPr lang="zh-TW" altLang="en-US" sz="2800" b="1" dirty="0">
                <a:ea typeface="標楷體" panose="03000509000000000000" pitchFamily="65" charset="-120"/>
              </a:rPr>
              <a:t>維基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E760C73-642A-4C5F-8673-6775D87CA40B}" type="slidenum">
              <a:rPr lang="en-US" altLang="zh-TW"/>
              <a:pPr/>
              <a:t>7</a:t>
            </a:fld>
            <a:endParaRPr lang="en-US" altLang="zh-TW"/>
          </a:p>
        </p:txBody>
      </p:sp>
      <p:pic>
        <p:nvPicPr>
          <p:cNvPr id="11267" name="Picture 6" descr="清國旗艦定遠--維基百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241669"/>
            <a:ext cx="8785225" cy="4113212"/>
          </a:xfrm>
          <a:prstGeom prst="roundRect">
            <a:avLst>
              <a:gd name="adj" fmla="val 374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5" descr="日本旗艦松島--維基百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260821"/>
            <a:ext cx="4468813" cy="5832475"/>
          </a:xfrm>
          <a:prstGeom prst="roundRect">
            <a:avLst>
              <a:gd name="adj" fmla="val 698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4572000" y="4386535"/>
            <a:ext cx="4572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 dirty="0">
                <a:ea typeface="標楷體" panose="03000509000000000000" pitchFamily="65" charset="-120"/>
              </a:rPr>
              <a:t>上圖為清軍定遠號，左圖為日軍松島號。皆為甲午戰役中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之旗艦</a:t>
            </a:r>
            <a:r>
              <a:rPr lang="zh-TW" altLang="en-US" sz="2400" b="1" dirty="0">
                <a:ea typeface="標楷體" panose="03000509000000000000" pitchFamily="65" charset="-120"/>
              </a:rPr>
              <a:t>。原本領先的北洋艦隊因為缺乏經費，不再擴充軍備，反觀日本投入國家</a:t>
            </a:r>
            <a:r>
              <a:rPr lang="en-US" altLang="zh-TW" sz="2400" b="1" dirty="0">
                <a:ea typeface="標楷體" panose="03000509000000000000" pitchFamily="65" charset="-120"/>
              </a:rPr>
              <a:t>60</a:t>
            </a:r>
            <a:r>
              <a:rPr lang="en-US" altLang="zh-TW" sz="2400" b="1" dirty="0">
                <a:ea typeface="標楷體" panose="03000509000000000000" pitchFamily="65" charset="-120"/>
                <a:cs typeface="Arial" panose="020B0604020202020204" pitchFamily="34" charset="0"/>
              </a:rPr>
              <a:t>%</a:t>
            </a:r>
            <a:r>
              <a:rPr lang="zh-TW" altLang="en-US" sz="2400" b="1" dirty="0">
                <a:ea typeface="標楷體" panose="03000509000000000000" pitchFamily="65" charset="-120"/>
                <a:cs typeface="Arial" panose="020B0604020202020204" pitchFamily="34" charset="0"/>
              </a:rPr>
              <a:t>的預算提升戰備，由此彷彿已可預知其勝負！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755576" y="6195640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dirty="0">
                <a:ea typeface="標楷體" panose="03000509000000000000" pitchFamily="65" charset="-120"/>
              </a:rPr>
              <a:t>圖皆來自：維基百科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36B7582-F713-43CF-AF70-14CEC0DF64F4}" type="slidenum">
              <a:rPr lang="en-US" altLang="zh-TW"/>
              <a:pPr/>
              <a:t>8</a:t>
            </a:fld>
            <a:endParaRPr lang="en-US" altLang="zh-TW"/>
          </a:p>
        </p:txBody>
      </p:sp>
      <p:pic>
        <p:nvPicPr>
          <p:cNvPr id="12291" name="Picture 4" descr="日本聯合艦隊於黃海擊潰清朝北洋水師（浮世繪畫師小林清親、井上吉次郎繪）--維基百科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727" y="272207"/>
            <a:ext cx="8906412" cy="4452937"/>
          </a:xfrm>
          <a:prstGeom prst="roundRect">
            <a:avLst>
              <a:gd name="adj" fmla="val 196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79388" y="4989785"/>
            <a:ext cx="8820150" cy="1679575"/>
          </a:xfrm>
          <a:prstGeom prst="rect">
            <a:avLst/>
          </a:prstGeom>
          <a:solidFill>
            <a:srgbClr val="99CC00">
              <a:alpha val="4588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1894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日爆發甲午戰爭，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日清朝的北洋艦隊的主力艦在黃海海戰中被擊沉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艘，失去制海權，隔年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月日軍水陸夾擊，北洋艦隊全部被滅。圖為日本聯合艦隊於黃海擊潰清朝北洋水師的浮世繪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圖：維基百科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2BCA1D8-5C8D-4224-9724-2CB52E94F537}" type="slidenum">
              <a:rPr lang="en-US" altLang="zh-TW"/>
              <a:pPr/>
              <a:t>9</a:t>
            </a:fld>
            <a:endParaRPr lang="en-US" altLang="zh-TW"/>
          </a:p>
        </p:txBody>
      </p:sp>
      <p:pic>
        <p:nvPicPr>
          <p:cNvPr id="13315" name="Picture 4" descr="春帆樓01-背包客棧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0" y="5661025"/>
            <a:ext cx="9144000" cy="1200329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春帆樓是一個以賣河豚聞名的日本料理店，據說伊藤博文年輕時就常到這吃河豚。日本人選擇馬關簽約，是因為這裡是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1860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年代日本被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英、法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等國打敗之處，選這簽約頗有雪恥的意味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。圖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背包客棧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蜻蜓設計簡報範本">
  <a:themeElements>
    <a:clrScheme name="蜻蜓設計簡報範本 14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蜻蜓設計簡報範本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蜻蜓設計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13">
        <a:dk1>
          <a:srgbClr val="000000"/>
        </a:dk1>
        <a:lt1>
          <a:srgbClr val="FFFFFF"/>
        </a:lt1>
        <a:dk2>
          <a:srgbClr val="FF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14">
        <a:dk1>
          <a:srgbClr val="000000"/>
        </a:dk1>
        <a:lt1>
          <a:srgbClr val="FFFFFF"/>
        </a:lt1>
        <a:dk2>
          <a:srgbClr val="3333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蜻蜓設計簡報範本</Template>
  <TotalTime>3238</TotalTime>
  <Words>4095</Words>
  <Application>Microsoft Office PowerPoint</Application>
  <PresentationFormat>如螢幕大小 (4:3)</PresentationFormat>
  <Paragraphs>253</Paragraphs>
  <Slides>52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62" baseType="lpstr">
      <vt:lpstr>Arial Unicode MS</vt:lpstr>
      <vt:lpstr>華康POP1體W7</vt:lpstr>
      <vt:lpstr>新細明體</vt:lpstr>
      <vt:lpstr>標楷體</vt:lpstr>
      <vt:lpstr>Arial</vt:lpstr>
      <vt:lpstr>Tahoma</vt:lpstr>
      <vt:lpstr>Wingdings</vt:lpstr>
      <vt:lpstr>Wingdings 2</vt:lpstr>
      <vt:lpstr>Wingdings 3</vt:lpstr>
      <vt:lpstr>蜻蜓設計簡報範本</vt:lpstr>
      <vt:lpstr>2-1 英勇的抗日事蹟</vt:lpstr>
      <vt:lpstr>PowerPoint 簡報</vt:lpstr>
      <vt:lpstr>PowerPoint 簡報</vt:lpstr>
      <vt:lpstr>明治維新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二、臺灣民主國（1895.5.25～10.21）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The end</vt:lpstr>
      <vt:lpstr>2-1 英勇的抗日事蹟</vt:lpstr>
      <vt:lpstr>一、甲午戰爭與馬關條約</vt:lpstr>
      <vt:lpstr>二、臺灣民主國（1895.5.25～10.21）</vt:lpstr>
      <vt:lpstr>三、武裝抗日</vt:lpstr>
      <vt:lpstr>PowerPoint 簡報</vt:lpstr>
    </vt:vector>
  </TitlesOfParts>
  <Manager/>
  <Company>CMT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質性研究設計</dc:title>
  <dc:subject/>
  <dc:creator>user</dc:creator>
  <cp:keywords/>
  <dc:description/>
  <cp:lastModifiedBy>panda</cp:lastModifiedBy>
  <cp:revision>168</cp:revision>
  <dcterms:created xsi:type="dcterms:W3CDTF">2008-07-21T08:51:49Z</dcterms:created>
  <dcterms:modified xsi:type="dcterms:W3CDTF">2016-07-12T06:44:35Z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TC011271011028</vt:lpwstr>
  </property>
</Properties>
</file>