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3" r:id="rId3"/>
    <p:sldId id="300" r:id="rId4"/>
    <p:sldId id="282" r:id="rId5"/>
    <p:sldId id="298" r:id="rId6"/>
    <p:sldId id="281" r:id="rId7"/>
    <p:sldId id="289" r:id="rId8"/>
    <p:sldId id="266" r:id="rId9"/>
    <p:sldId id="272" r:id="rId10"/>
    <p:sldId id="299" r:id="rId11"/>
    <p:sldId id="29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97745"/>
    <a:srgbClr val="FEACFA"/>
    <a:srgbClr val="C1FBF4"/>
    <a:srgbClr val="0733EF"/>
    <a:srgbClr val="FF00FF"/>
    <a:srgbClr val="0000FF"/>
    <a:srgbClr val="DF1789"/>
    <a:srgbClr val="7C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8-14T11:16:08.571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DE426-C8E7-4779-9EAA-FDC8AE45F783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42BEC773-5FCC-4262-B19E-6C62BE1058C0}">
      <dgm:prSet phldrT="[文字]" custT="1"/>
      <dgm:spPr/>
      <dgm:t>
        <a:bodyPr/>
        <a:lstStyle/>
        <a:p>
          <a:pPr algn="l"/>
          <a:r>
            <a:rPr lang="zh-TW" altLang="en-US" sz="2400" b="1" dirty="0">
              <a:latin typeface="華康中黑體"/>
            </a:rPr>
            <a:t>睡滿</a:t>
          </a:r>
          <a:r>
            <a:rPr lang="en-US" altLang="zh-TW" sz="4000" b="1" dirty="0">
              <a:latin typeface="華康中黑體"/>
            </a:rPr>
            <a:t>8</a:t>
          </a:r>
          <a:r>
            <a:rPr lang="zh-TW" altLang="en-US" sz="2400" b="1" dirty="0">
              <a:latin typeface="華康中黑體"/>
            </a:rPr>
            <a:t>小時 </a:t>
          </a:r>
          <a:r>
            <a:rPr lang="en-US" altLang="zh-TW" sz="1800" b="1" dirty="0">
              <a:latin typeface="華康中黑體"/>
            </a:rPr>
            <a:t>-</a:t>
          </a:r>
          <a:r>
            <a:rPr lang="zh-TW" altLang="en-US" sz="1800" b="1" dirty="0">
              <a:latin typeface="華康中黑體"/>
            </a:rPr>
            <a:t> 增強記憶力</a:t>
          </a:r>
        </a:p>
      </dgm:t>
    </dgm:pt>
    <dgm:pt modelId="{C79EF1EA-A9FC-4023-B2D8-7A8D0864335D}" type="parTrans" cxnId="{836BB57A-EF7E-4A6A-8859-747D50D60EE9}">
      <dgm:prSet/>
      <dgm:spPr/>
      <dgm:t>
        <a:bodyPr/>
        <a:lstStyle/>
        <a:p>
          <a:endParaRPr lang="zh-TW" altLang="en-US"/>
        </a:p>
      </dgm:t>
    </dgm:pt>
    <dgm:pt modelId="{7C976B17-636B-46A6-BD8C-033E72279832}" type="sibTrans" cxnId="{836BB57A-EF7E-4A6A-8859-747D50D60EE9}">
      <dgm:prSet/>
      <dgm:spPr/>
      <dgm:t>
        <a:bodyPr/>
        <a:lstStyle/>
        <a:p>
          <a:endParaRPr lang="zh-TW" altLang="en-US"/>
        </a:p>
      </dgm:t>
    </dgm:pt>
    <dgm:pt modelId="{DF8CE0AD-B546-47CD-A7CD-80AC052216BE}">
      <dgm:prSet phldrT="[文字]" custT="1"/>
      <dgm:spPr/>
      <dgm:t>
        <a:bodyPr/>
        <a:lstStyle/>
        <a:p>
          <a:pPr algn="l"/>
          <a:r>
            <a:rPr lang="zh-TW" altLang="en-US" sz="2400" b="1" dirty="0">
              <a:latin typeface="華康中黑體"/>
            </a:rPr>
            <a:t>彩虹</a:t>
          </a:r>
          <a:r>
            <a:rPr lang="en-US" altLang="zh-TW" sz="4000" b="1" dirty="0">
              <a:latin typeface="華康中黑體"/>
            </a:rPr>
            <a:t>5</a:t>
          </a:r>
          <a:r>
            <a:rPr lang="zh-TW" altLang="en-US" sz="2400" b="1" dirty="0">
              <a:latin typeface="華康中黑體"/>
            </a:rPr>
            <a:t>蔬果</a:t>
          </a:r>
          <a:r>
            <a:rPr lang="en-US" altLang="zh-TW" sz="2000" b="1" dirty="0">
              <a:latin typeface="華康中黑體"/>
            </a:rPr>
            <a:t>(</a:t>
          </a:r>
          <a:r>
            <a:rPr lang="zh-TW" altLang="en-US" sz="2000" b="1" dirty="0">
              <a:latin typeface="華康中黑體"/>
            </a:rPr>
            <a:t>三蔬二果</a:t>
          </a:r>
          <a:r>
            <a:rPr lang="en-US" altLang="zh-TW" sz="2000" b="1" dirty="0">
              <a:latin typeface="華康中黑體"/>
            </a:rPr>
            <a:t>)</a:t>
          </a:r>
          <a:r>
            <a:rPr lang="zh-TW" altLang="en-US" sz="2400" b="1" dirty="0">
              <a:latin typeface="華康中黑體"/>
            </a:rPr>
            <a:t> </a:t>
          </a:r>
          <a:r>
            <a:rPr lang="en-US" altLang="zh-TW" sz="1800" b="1" dirty="0">
              <a:latin typeface="華康中黑體"/>
            </a:rPr>
            <a:t>-</a:t>
          </a:r>
          <a:r>
            <a:rPr lang="zh-TW" altLang="en-US" sz="1800" b="1" dirty="0">
              <a:latin typeface="華康中黑體"/>
            </a:rPr>
            <a:t> </a:t>
          </a:r>
          <a:r>
            <a:rPr lang="zh-TW" altLang="en-US" sz="1600" b="1" dirty="0">
              <a:latin typeface="華康中黑體"/>
            </a:rPr>
            <a:t>避免加工食品</a:t>
          </a: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，零含糖飲料</a:t>
          </a:r>
          <a:endParaRPr lang="zh-TW" altLang="en-US" sz="1600" b="1" dirty="0">
            <a:latin typeface="華康中黑體"/>
          </a:endParaRPr>
        </a:p>
      </dgm:t>
    </dgm:pt>
    <dgm:pt modelId="{0E97B493-9CB9-4DD4-BC70-EBCB61387182}" type="parTrans" cxnId="{845D9F94-4AA4-4F9C-B42F-1BF47D338B4F}">
      <dgm:prSet/>
      <dgm:spPr/>
      <dgm:t>
        <a:bodyPr/>
        <a:lstStyle/>
        <a:p>
          <a:endParaRPr lang="zh-TW" altLang="en-US"/>
        </a:p>
      </dgm:t>
    </dgm:pt>
    <dgm:pt modelId="{B8C035CD-A5D5-4CFE-9B25-BCCED09D71FC}" type="sibTrans" cxnId="{845D9F94-4AA4-4F9C-B42F-1BF47D338B4F}">
      <dgm:prSet/>
      <dgm:spPr/>
      <dgm:t>
        <a:bodyPr/>
        <a:lstStyle/>
        <a:p>
          <a:endParaRPr lang="zh-TW" altLang="en-US"/>
        </a:p>
      </dgm:t>
    </dgm:pt>
    <dgm:pt modelId="{6962BA0F-4BAB-43E7-95BE-3C8D670B69F2}">
      <dgm:prSet phldrT="[文字]" custT="1"/>
      <dgm:spPr/>
      <dgm:t>
        <a:bodyPr/>
        <a:lstStyle/>
        <a:p>
          <a:pPr algn="l"/>
          <a:r>
            <a:rPr lang="zh-TW" altLang="en-US" sz="2400" b="1" dirty="0">
              <a:latin typeface="華康中黑體"/>
            </a:rPr>
            <a:t>聰明用</a:t>
          </a:r>
          <a:r>
            <a:rPr lang="en-US" altLang="zh-TW" sz="4000" b="1" dirty="0">
              <a:latin typeface="華康中黑體"/>
            </a:rPr>
            <a:t>3c</a:t>
          </a:r>
          <a:r>
            <a:rPr lang="zh-TW" altLang="en-US" sz="4000" b="1" dirty="0">
              <a:latin typeface="華康中黑體"/>
            </a:rPr>
            <a:t> </a:t>
          </a:r>
          <a:r>
            <a:rPr lang="en-US" altLang="zh-TW" sz="1800" b="1" dirty="0">
              <a:latin typeface="華康中黑體"/>
            </a:rPr>
            <a:t>-</a:t>
          </a:r>
          <a:r>
            <a:rPr lang="zh-TW" altLang="en-US" sz="1800" b="1" dirty="0">
              <a:latin typeface="華康中黑體"/>
            </a:rPr>
            <a:t> 娛樂性</a:t>
          </a:r>
          <a:r>
            <a:rPr lang="en-US" altLang="zh-TW" sz="1800" b="1" dirty="0">
              <a:latin typeface="華康中黑體"/>
            </a:rPr>
            <a:t>3C</a:t>
          </a:r>
          <a:r>
            <a:rPr lang="zh-TW" altLang="en-US" sz="1800" b="1" dirty="0">
              <a:latin typeface="華康中黑體"/>
            </a:rPr>
            <a:t>每日小於</a:t>
          </a:r>
          <a:r>
            <a:rPr lang="en-US" altLang="zh-TW" sz="1800" b="1" dirty="0">
              <a:latin typeface="華康中黑體"/>
            </a:rPr>
            <a:t>1</a:t>
          </a:r>
          <a:r>
            <a:rPr lang="zh-TW" altLang="en-US" sz="1800" b="1" dirty="0">
              <a:latin typeface="華康中黑體"/>
            </a:rPr>
            <a:t>小時</a:t>
          </a:r>
        </a:p>
      </dgm:t>
    </dgm:pt>
    <dgm:pt modelId="{5F17E745-1637-4DFF-BB5B-A61AFAA2C8B0}" type="parTrans" cxnId="{E205A29B-1798-444C-BF42-9780AA81BCB0}">
      <dgm:prSet/>
      <dgm:spPr/>
      <dgm:t>
        <a:bodyPr/>
        <a:lstStyle/>
        <a:p>
          <a:endParaRPr lang="zh-TW" altLang="en-US"/>
        </a:p>
      </dgm:t>
    </dgm:pt>
    <dgm:pt modelId="{E7388DE8-9289-4476-85FF-7851E49C3195}" type="sibTrans" cxnId="{E205A29B-1798-444C-BF42-9780AA81BCB0}">
      <dgm:prSet/>
      <dgm:spPr/>
      <dgm:t>
        <a:bodyPr/>
        <a:lstStyle/>
        <a:p>
          <a:endParaRPr lang="zh-TW" altLang="en-US"/>
        </a:p>
      </dgm:t>
    </dgm:pt>
    <dgm:pt modelId="{8D42C8CD-BA0A-47FE-8F89-C487A1C65A34}">
      <dgm:prSet phldrT="[文字]" custT="1"/>
      <dgm:spPr/>
      <dgm:t>
        <a:bodyPr/>
        <a:lstStyle/>
        <a:p>
          <a:pPr algn="l"/>
          <a:r>
            <a:rPr lang="en-US" altLang="zh-TW" sz="3100" b="1" dirty="0">
              <a:latin typeface="華康中黑體"/>
            </a:rPr>
            <a:t>SH15</a:t>
          </a:r>
          <a:r>
            <a:rPr lang="en-US" altLang="zh-TW" sz="4000" b="1" dirty="0">
              <a:latin typeface="華康中黑體"/>
            </a:rPr>
            <a:t>0</a:t>
          </a:r>
          <a:r>
            <a:rPr lang="zh-TW" altLang="en-US" sz="4000" b="1" dirty="0">
              <a:latin typeface="華康中黑體"/>
            </a:rPr>
            <a:t> </a:t>
          </a:r>
          <a:r>
            <a:rPr lang="en-US" altLang="zh-TW" sz="1800" b="1" dirty="0">
              <a:latin typeface="華康中黑體"/>
            </a:rPr>
            <a:t>-</a:t>
          </a:r>
          <a:r>
            <a:rPr lang="zh-TW" altLang="en-US" sz="1800" b="1" dirty="0">
              <a:latin typeface="華康中黑體"/>
            </a:rPr>
            <a:t> 每週三天每次</a:t>
          </a:r>
          <a:r>
            <a:rPr lang="en-US" altLang="zh-TW" sz="1800" b="1" dirty="0">
              <a:latin typeface="華康中黑體"/>
            </a:rPr>
            <a:t>30</a:t>
          </a:r>
          <a:r>
            <a:rPr lang="zh-TW" altLang="en-US" sz="1800" b="1" dirty="0">
              <a:latin typeface="華康中黑體"/>
            </a:rPr>
            <a:t>分鐘強度運動</a:t>
          </a:r>
        </a:p>
      </dgm:t>
    </dgm:pt>
    <dgm:pt modelId="{BA6EBDA5-C981-468E-8D71-D28956697F7D}" type="parTrans" cxnId="{68B7FA32-8140-4304-A067-133A1C68EACF}">
      <dgm:prSet/>
      <dgm:spPr/>
      <dgm:t>
        <a:bodyPr/>
        <a:lstStyle/>
        <a:p>
          <a:endParaRPr lang="zh-TW" altLang="en-US"/>
        </a:p>
      </dgm:t>
    </dgm:pt>
    <dgm:pt modelId="{8553A546-ACE8-4561-A1D9-AE7A78510875}" type="sibTrans" cxnId="{68B7FA32-8140-4304-A067-133A1C68EACF}">
      <dgm:prSet/>
      <dgm:spPr/>
      <dgm:t>
        <a:bodyPr/>
        <a:lstStyle/>
        <a:p>
          <a:endParaRPr lang="zh-TW" altLang="en-US"/>
        </a:p>
      </dgm:t>
    </dgm:pt>
    <dgm:pt modelId="{2E3960C8-92C2-4E1C-ACD0-2C8FEE68480C}">
      <dgm:prSet phldrT="[文字]" custT="1"/>
      <dgm:spPr/>
      <dgm:t>
        <a:bodyPr/>
        <a:lstStyle/>
        <a:p>
          <a:pPr algn="l"/>
          <a:r>
            <a:rPr lang="zh-TW" altLang="en-US" sz="2400" b="1" dirty="0">
              <a:latin typeface="華康中黑體"/>
            </a:rPr>
            <a:t>久坐少於</a:t>
          </a:r>
          <a:r>
            <a:rPr lang="en-US" altLang="zh-TW" sz="4000" b="1" dirty="0">
              <a:latin typeface="華康中黑體"/>
            </a:rPr>
            <a:t>2</a:t>
          </a:r>
          <a:r>
            <a:rPr lang="zh-TW" altLang="en-US" sz="4000" b="1" dirty="0">
              <a:latin typeface="華康中黑體"/>
            </a:rPr>
            <a:t> </a:t>
          </a:r>
          <a:r>
            <a:rPr lang="en-US" altLang="zh-TW" sz="1800" b="1" dirty="0">
              <a:latin typeface="華康中黑體"/>
            </a:rPr>
            <a:t>-</a:t>
          </a:r>
          <a:r>
            <a:rPr lang="zh-TW" altLang="en-US" sz="1800" b="1" dirty="0">
              <a:latin typeface="華康中黑體"/>
            </a:rPr>
            <a:t> 每坐兩小時起身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，用眼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分鐘休息</a:t>
          </a:r>
          <a:endParaRPr lang="zh-TW" altLang="en-US" sz="1800" b="1" dirty="0">
            <a:latin typeface="華康中黑體"/>
          </a:endParaRPr>
        </a:p>
      </dgm:t>
    </dgm:pt>
    <dgm:pt modelId="{2D9896DA-44B1-41AB-9E47-182851EFA5DD}" type="parTrans" cxnId="{7A0A5D04-ACBE-47C5-832D-AA09E31DF07A}">
      <dgm:prSet/>
      <dgm:spPr/>
      <dgm:t>
        <a:bodyPr/>
        <a:lstStyle/>
        <a:p>
          <a:endParaRPr lang="zh-TW" altLang="en-US"/>
        </a:p>
      </dgm:t>
    </dgm:pt>
    <dgm:pt modelId="{ADBBF6A0-33E3-4E10-806A-C0B79934FAE9}" type="sibTrans" cxnId="{7A0A5D04-ACBE-47C5-832D-AA09E31DF07A}">
      <dgm:prSet/>
      <dgm:spPr/>
      <dgm:t>
        <a:bodyPr/>
        <a:lstStyle/>
        <a:p>
          <a:endParaRPr lang="zh-TW" altLang="en-US"/>
        </a:p>
      </dgm:t>
    </dgm:pt>
    <dgm:pt modelId="{C20D7E5A-9541-466C-9325-E19BFC1FF128}">
      <dgm:prSet phldrT="[文字]" custT="1"/>
      <dgm:spPr/>
      <dgm:t>
        <a:bodyPr/>
        <a:lstStyle/>
        <a:p>
          <a:pPr algn="l"/>
          <a:r>
            <a:rPr lang="zh-TW" altLang="en-US" sz="2400" b="1" dirty="0">
              <a:latin typeface="華康中黑體"/>
            </a:rPr>
            <a:t>距離</a:t>
          </a:r>
          <a:r>
            <a:rPr lang="en-US" altLang="zh-TW" sz="4000" b="1" dirty="0">
              <a:latin typeface="華康中黑體"/>
            </a:rPr>
            <a:t>4</a:t>
          </a:r>
          <a:r>
            <a:rPr lang="zh-TW" altLang="en-US" sz="2400" b="1" dirty="0">
              <a:latin typeface="華康中黑體"/>
            </a:rPr>
            <a:t>關鍵</a:t>
          </a:r>
          <a:r>
            <a:rPr lang="en-US" altLang="zh-TW" sz="1800" b="1" dirty="0">
              <a:latin typeface="華康中黑體"/>
            </a:rPr>
            <a:t>-</a:t>
          </a:r>
          <a:r>
            <a:rPr lang="zh-TW" altLang="en-US" sz="1800" b="1" dirty="0">
              <a:latin typeface="華康中黑體"/>
            </a:rPr>
            <a:t> </a:t>
          </a:r>
          <a:r>
            <a:rPr lang="zh-TW" altLang="en-US" sz="1500" b="1" dirty="0">
              <a:latin typeface="華康中黑體"/>
            </a:rPr>
            <a:t>眼睛距離書本</a:t>
          </a:r>
          <a:r>
            <a:rPr lang="en-US" altLang="zh-TW" sz="1500" b="1" dirty="0">
              <a:latin typeface="華康中黑體"/>
            </a:rPr>
            <a:t>40cm</a:t>
          </a:r>
          <a:r>
            <a:rPr lang="zh-TW" altLang="en-US" sz="1500" b="1" dirty="0">
              <a:latin typeface="華康中黑體"/>
            </a:rPr>
            <a:t>螢幕</a:t>
          </a:r>
          <a:r>
            <a:rPr lang="en-US" altLang="zh-TW" sz="1500" b="1" dirty="0">
              <a:latin typeface="華康中黑體"/>
            </a:rPr>
            <a:t>2m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，良好坐姿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直角</a:t>
          </a:r>
          <a:endParaRPr lang="zh-TW" altLang="en-US" sz="1500" b="1" dirty="0">
            <a:latin typeface="華康中黑體"/>
          </a:endParaRPr>
        </a:p>
      </dgm:t>
    </dgm:pt>
    <dgm:pt modelId="{91CE5310-4096-449A-876C-1BAA406BF5F5}" type="parTrans" cxnId="{24FE13E6-9C9B-46BB-A45E-6C79D0344DE1}">
      <dgm:prSet/>
      <dgm:spPr/>
      <dgm:t>
        <a:bodyPr/>
        <a:lstStyle/>
        <a:p>
          <a:endParaRPr lang="zh-TW" altLang="en-US"/>
        </a:p>
      </dgm:t>
    </dgm:pt>
    <dgm:pt modelId="{5527A24F-EA67-4F8A-88D0-5A6F7279DE3A}" type="sibTrans" cxnId="{24FE13E6-9C9B-46BB-A45E-6C79D0344DE1}">
      <dgm:prSet/>
      <dgm:spPr/>
      <dgm:t>
        <a:bodyPr/>
        <a:lstStyle/>
        <a:p>
          <a:endParaRPr lang="zh-TW" altLang="en-US"/>
        </a:p>
      </dgm:t>
    </dgm:pt>
    <dgm:pt modelId="{86A1FD84-F217-4788-8F90-976EEDD37F92}" type="pres">
      <dgm:prSet presAssocID="{388DE426-C8E7-4779-9EAA-FDC8AE45F783}" presName="linearFlow" presStyleCnt="0">
        <dgm:presLayoutVars>
          <dgm:dir/>
          <dgm:resizeHandles val="exact"/>
        </dgm:presLayoutVars>
      </dgm:prSet>
      <dgm:spPr/>
    </dgm:pt>
    <dgm:pt modelId="{56D552DC-1275-49AB-A6A5-6B96FA7317CE}" type="pres">
      <dgm:prSet presAssocID="{42BEC773-5FCC-4262-B19E-6C62BE1058C0}" presName="composite" presStyleCnt="0"/>
      <dgm:spPr/>
    </dgm:pt>
    <dgm:pt modelId="{80AFE1FD-1B53-4FA0-9BC9-CDF6B14672FD}" type="pres">
      <dgm:prSet presAssocID="{42BEC773-5FCC-4262-B19E-6C62BE1058C0}" presName="imgShp" presStyleLbl="fgImgPlace1" presStyleIdx="0" presStyleCnt="6" custLinFactNeighborX="-62189" custLinFactNeighborY="-9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太陽"/>
        </a:ext>
      </dgm:extLst>
    </dgm:pt>
    <dgm:pt modelId="{B3D4C982-78F4-4FA0-B8E2-2AA521933484}" type="pres">
      <dgm:prSet presAssocID="{42BEC773-5FCC-4262-B19E-6C62BE1058C0}" presName="txShp" presStyleLbl="node1" presStyleIdx="0" presStyleCnt="6">
        <dgm:presLayoutVars>
          <dgm:bulletEnabled val="1"/>
        </dgm:presLayoutVars>
      </dgm:prSet>
      <dgm:spPr/>
    </dgm:pt>
    <dgm:pt modelId="{F62F906C-B9F1-4884-A52C-D2DC64DDB667}" type="pres">
      <dgm:prSet presAssocID="{7C976B17-636B-46A6-BD8C-033E72279832}" presName="spacing" presStyleCnt="0"/>
      <dgm:spPr/>
    </dgm:pt>
    <dgm:pt modelId="{A56F4688-1082-4B72-9ABE-99537AD0D434}" type="pres">
      <dgm:prSet presAssocID="{DF8CE0AD-B546-47CD-A7CD-80AC052216BE}" presName="composite" presStyleCnt="0"/>
      <dgm:spPr/>
    </dgm:pt>
    <dgm:pt modelId="{21F18FAB-D6B6-4E8A-B4FE-1E695888D4F5}" type="pres">
      <dgm:prSet presAssocID="{DF8CE0AD-B546-47CD-A7CD-80AC052216BE}" presName="imgShp" presStyleLbl="fgImgPlace1" presStyleIdx="1" presStyleCnt="6" custLinFactNeighborX="-63432" custLinFactNeighborY="24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橙色"/>
        </a:ext>
      </dgm:extLst>
    </dgm:pt>
    <dgm:pt modelId="{F2EA5483-849C-43A3-A296-089ABC1CC58C}" type="pres">
      <dgm:prSet presAssocID="{DF8CE0AD-B546-47CD-A7CD-80AC052216BE}" presName="txShp" presStyleLbl="node1" presStyleIdx="1" presStyleCnt="6">
        <dgm:presLayoutVars>
          <dgm:bulletEnabled val="1"/>
        </dgm:presLayoutVars>
      </dgm:prSet>
      <dgm:spPr/>
    </dgm:pt>
    <dgm:pt modelId="{A4D652E3-B39B-485F-B6B1-52946671763B}" type="pres">
      <dgm:prSet presAssocID="{B8C035CD-A5D5-4CFE-9B25-BCCED09D71FC}" presName="spacing" presStyleCnt="0"/>
      <dgm:spPr/>
    </dgm:pt>
    <dgm:pt modelId="{DAA479C6-D9B1-4784-A995-6CE38BF6F1C8}" type="pres">
      <dgm:prSet presAssocID="{6962BA0F-4BAB-43E7-95BE-3C8D670B69F2}" presName="composite" presStyleCnt="0"/>
      <dgm:spPr/>
    </dgm:pt>
    <dgm:pt modelId="{971B9848-C01D-44AF-9D44-227153C63A19}" type="pres">
      <dgm:prSet presAssocID="{6962BA0F-4BAB-43E7-95BE-3C8D670B69F2}" presName="imgShp" presStyleLbl="fgImgPlace1" presStyleIdx="2" presStyleCnt="6" custScaleX="96821" custScaleY="103100" custLinFactNeighborX="-63433" custLinFactNeighborY="33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監視器"/>
        </a:ext>
      </dgm:extLst>
    </dgm:pt>
    <dgm:pt modelId="{025354B5-4DE8-46F0-B8E6-C7EBF0273A23}" type="pres">
      <dgm:prSet presAssocID="{6962BA0F-4BAB-43E7-95BE-3C8D670B69F2}" presName="txShp" presStyleLbl="node1" presStyleIdx="2" presStyleCnt="6">
        <dgm:presLayoutVars>
          <dgm:bulletEnabled val="1"/>
        </dgm:presLayoutVars>
      </dgm:prSet>
      <dgm:spPr/>
    </dgm:pt>
    <dgm:pt modelId="{65F3AD9C-8FB4-4A1C-81FD-1867D0D553AE}" type="pres">
      <dgm:prSet presAssocID="{E7388DE8-9289-4476-85FF-7851E49C3195}" presName="spacing" presStyleCnt="0"/>
      <dgm:spPr/>
    </dgm:pt>
    <dgm:pt modelId="{068E0F04-CD1A-4A76-A2B6-E49648ADF291}" type="pres">
      <dgm:prSet presAssocID="{2E3960C8-92C2-4E1C-ACD0-2C8FEE68480C}" presName="composite" presStyleCnt="0"/>
      <dgm:spPr/>
    </dgm:pt>
    <dgm:pt modelId="{9982908E-5845-43FD-B842-543C5D7712F5}" type="pres">
      <dgm:prSet presAssocID="{2E3960C8-92C2-4E1C-ACD0-2C8FEE68480C}" presName="imgShp" presStyleLbl="fgImgPlace1" presStyleIdx="3" presStyleCnt="6" custLinFactNeighborX="-58457" custLinFactNeighborY="335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跑步"/>
        </a:ext>
      </dgm:extLst>
    </dgm:pt>
    <dgm:pt modelId="{E49BFB0F-1E7B-488D-91E4-68AF3E22BFFF}" type="pres">
      <dgm:prSet presAssocID="{2E3960C8-92C2-4E1C-ACD0-2C8FEE68480C}" presName="txShp" presStyleLbl="node1" presStyleIdx="3" presStyleCnt="6">
        <dgm:presLayoutVars>
          <dgm:bulletEnabled val="1"/>
        </dgm:presLayoutVars>
      </dgm:prSet>
      <dgm:spPr/>
    </dgm:pt>
    <dgm:pt modelId="{75642155-D233-4601-8F30-A4CA70652217}" type="pres">
      <dgm:prSet presAssocID="{ADBBF6A0-33E3-4E10-806A-C0B79934FAE9}" presName="spacing" presStyleCnt="0"/>
      <dgm:spPr/>
    </dgm:pt>
    <dgm:pt modelId="{675F2F12-CB89-4956-B481-ECE4BC28382A}" type="pres">
      <dgm:prSet presAssocID="{C20D7E5A-9541-466C-9325-E19BFC1FF128}" presName="composite" presStyleCnt="0"/>
      <dgm:spPr/>
    </dgm:pt>
    <dgm:pt modelId="{B36F19F2-53AB-4EB5-B625-C93F4968FB99}" type="pres">
      <dgm:prSet presAssocID="{C20D7E5A-9541-466C-9325-E19BFC1FF128}" presName="imgShp" presStyleLbl="fgImgPlace1" presStyleIdx="4" presStyleCnt="6" custLinFactNeighborX="-5597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吃東西的人"/>
        </a:ext>
      </dgm:extLst>
    </dgm:pt>
    <dgm:pt modelId="{C85F9948-E676-4CA4-AF44-FB9D32A83B1C}" type="pres">
      <dgm:prSet presAssocID="{C20D7E5A-9541-466C-9325-E19BFC1FF128}" presName="txShp" presStyleLbl="node1" presStyleIdx="4" presStyleCnt="6">
        <dgm:presLayoutVars>
          <dgm:bulletEnabled val="1"/>
        </dgm:presLayoutVars>
      </dgm:prSet>
      <dgm:spPr/>
    </dgm:pt>
    <dgm:pt modelId="{27FCD4AF-3D6C-4A0E-8BA3-F6AECA6A4290}" type="pres">
      <dgm:prSet presAssocID="{5527A24F-EA67-4F8A-88D0-5A6F7279DE3A}" presName="spacing" presStyleCnt="0"/>
      <dgm:spPr/>
    </dgm:pt>
    <dgm:pt modelId="{952042F0-4888-4B47-844C-D4024CF2D621}" type="pres">
      <dgm:prSet presAssocID="{8D42C8CD-BA0A-47FE-8F89-C487A1C65A34}" presName="composite" presStyleCnt="0"/>
      <dgm:spPr/>
    </dgm:pt>
    <dgm:pt modelId="{5F107B49-ED54-42E5-82B6-53B2D5B0FBE7}" type="pres">
      <dgm:prSet presAssocID="{8D42C8CD-BA0A-47FE-8F89-C487A1C65A34}" presName="imgShp" presStyleLbl="fgImgPlace1" presStyleIdx="5" presStyleCnt="6" custLinFactNeighborX="-57213" custLinFactNeighborY="221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健身運動員"/>
        </a:ext>
      </dgm:extLst>
    </dgm:pt>
    <dgm:pt modelId="{98C0EFA1-1328-447A-BA7A-65B4839217CC}" type="pres">
      <dgm:prSet presAssocID="{8D42C8CD-BA0A-47FE-8F89-C487A1C65A34}" presName="txShp" presStyleLbl="node1" presStyleIdx="5" presStyleCnt="6">
        <dgm:presLayoutVars>
          <dgm:bulletEnabled val="1"/>
        </dgm:presLayoutVars>
      </dgm:prSet>
      <dgm:spPr/>
    </dgm:pt>
  </dgm:ptLst>
  <dgm:cxnLst>
    <dgm:cxn modelId="{7A0A5D04-ACBE-47C5-832D-AA09E31DF07A}" srcId="{388DE426-C8E7-4779-9EAA-FDC8AE45F783}" destId="{2E3960C8-92C2-4E1C-ACD0-2C8FEE68480C}" srcOrd="3" destOrd="0" parTransId="{2D9896DA-44B1-41AB-9E47-182851EFA5DD}" sibTransId="{ADBBF6A0-33E3-4E10-806A-C0B79934FAE9}"/>
    <dgm:cxn modelId="{319A2B1A-24AF-4B80-9A0D-553756B96663}" type="presOf" srcId="{2E3960C8-92C2-4E1C-ACD0-2C8FEE68480C}" destId="{E49BFB0F-1E7B-488D-91E4-68AF3E22BFFF}" srcOrd="0" destOrd="0" presId="urn:microsoft.com/office/officeart/2005/8/layout/vList3"/>
    <dgm:cxn modelId="{68B7FA32-8140-4304-A067-133A1C68EACF}" srcId="{388DE426-C8E7-4779-9EAA-FDC8AE45F783}" destId="{8D42C8CD-BA0A-47FE-8F89-C487A1C65A34}" srcOrd="5" destOrd="0" parTransId="{BA6EBDA5-C981-468E-8D71-D28956697F7D}" sibTransId="{8553A546-ACE8-4561-A1D9-AE7A78510875}"/>
    <dgm:cxn modelId="{8AEF8060-5852-420B-BE53-897E52104E82}" type="presOf" srcId="{8D42C8CD-BA0A-47FE-8F89-C487A1C65A34}" destId="{98C0EFA1-1328-447A-BA7A-65B4839217CC}" srcOrd="0" destOrd="0" presId="urn:microsoft.com/office/officeart/2005/8/layout/vList3"/>
    <dgm:cxn modelId="{CAD9BF62-8044-49B2-A781-ACD43E097332}" type="presOf" srcId="{6962BA0F-4BAB-43E7-95BE-3C8D670B69F2}" destId="{025354B5-4DE8-46F0-B8E6-C7EBF0273A23}" srcOrd="0" destOrd="0" presId="urn:microsoft.com/office/officeart/2005/8/layout/vList3"/>
    <dgm:cxn modelId="{60414578-A13D-44D3-B922-E21434E59D81}" type="presOf" srcId="{DF8CE0AD-B546-47CD-A7CD-80AC052216BE}" destId="{F2EA5483-849C-43A3-A296-089ABC1CC58C}" srcOrd="0" destOrd="0" presId="urn:microsoft.com/office/officeart/2005/8/layout/vList3"/>
    <dgm:cxn modelId="{836BB57A-EF7E-4A6A-8859-747D50D60EE9}" srcId="{388DE426-C8E7-4779-9EAA-FDC8AE45F783}" destId="{42BEC773-5FCC-4262-B19E-6C62BE1058C0}" srcOrd="0" destOrd="0" parTransId="{C79EF1EA-A9FC-4023-B2D8-7A8D0864335D}" sibTransId="{7C976B17-636B-46A6-BD8C-033E72279832}"/>
    <dgm:cxn modelId="{12B48992-52D7-4367-B245-D3E8D171A60D}" type="presOf" srcId="{42BEC773-5FCC-4262-B19E-6C62BE1058C0}" destId="{B3D4C982-78F4-4FA0-B8E2-2AA521933484}" srcOrd="0" destOrd="0" presId="urn:microsoft.com/office/officeart/2005/8/layout/vList3"/>
    <dgm:cxn modelId="{510FB593-8AD0-4700-911A-8F068ED8B543}" type="presOf" srcId="{388DE426-C8E7-4779-9EAA-FDC8AE45F783}" destId="{86A1FD84-F217-4788-8F90-976EEDD37F92}" srcOrd="0" destOrd="0" presId="urn:microsoft.com/office/officeart/2005/8/layout/vList3"/>
    <dgm:cxn modelId="{845D9F94-4AA4-4F9C-B42F-1BF47D338B4F}" srcId="{388DE426-C8E7-4779-9EAA-FDC8AE45F783}" destId="{DF8CE0AD-B546-47CD-A7CD-80AC052216BE}" srcOrd="1" destOrd="0" parTransId="{0E97B493-9CB9-4DD4-BC70-EBCB61387182}" sibTransId="{B8C035CD-A5D5-4CFE-9B25-BCCED09D71FC}"/>
    <dgm:cxn modelId="{E205A29B-1798-444C-BF42-9780AA81BCB0}" srcId="{388DE426-C8E7-4779-9EAA-FDC8AE45F783}" destId="{6962BA0F-4BAB-43E7-95BE-3C8D670B69F2}" srcOrd="2" destOrd="0" parTransId="{5F17E745-1637-4DFF-BB5B-A61AFAA2C8B0}" sibTransId="{E7388DE8-9289-4476-85FF-7851E49C3195}"/>
    <dgm:cxn modelId="{81C98CBD-A478-469E-8060-FE5E8293338B}" type="presOf" srcId="{C20D7E5A-9541-466C-9325-E19BFC1FF128}" destId="{C85F9948-E676-4CA4-AF44-FB9D32A83B1C}" srcOrd="0" destOrd="0" presId="urn:microsoft.com/office/officeart/2005/8/layout/vList3"/>
    <dgm:cxn modelId="{24FE13E6-9C9B-46BB-A45E-6C79D0344DE1}" srcId="{388DE426-C8E7-4779-9EAA-FDC8AE45F783}" destId="{C20D7E5A-9541-466C-9325-E19BFC1FF128}" srcOrd="4" destOrd="0" parTransId="{91CE5310-4096-449A-876C-1BAA406BF5F5}" sibTransId="{5527A24F-EA67-4F8A-88D0-5A6F7279DE3A}"/>
    <dgm:cxn modelId="{CCEA5AC6-7EBF-40A6-A06F-EF0EFE0C282F}" type="presParOf" srcId="{86A1FD84-F217-4788-8F90-976EEDD37F92}" destId="{56D552DC-1275-49AB-A6A5-6B96FA7317CE}" srcOrd="0" destOrd="0" presId="urn:microsoft.com/office/officeart/2005/8/layout/vList3"/>
    <dgm:cxn modelId="{5A1BF77D-B112-434C-886C-3478CFCEC998}" type="presParOf" srcId="{56D552DC-1275-49AB-A6A5-6B96FA7317CE}" destId="{80AFE1FD-1B53-4FA0-9BC9-CDF6B14672FD}" srcOrd="0" destOrd="0" presId="urn:microsoft.com/office/officeart/2005/8/layout/vList3"/>
    <dgm:cxn modelId="{8C98F863-6122-4098-B240-9A096921F926}" type="presParOf" srcId="{56D552DC-1275-49AB-A6A5-6B96FA7317CE}" destId="{B3D4C982-78F4-4FA0-B8E2-2AA521933484}" srcOrd="1" destOrd="0" presId="urn:microsoft.com/office/officeart/2005/8/layout/vList3"/>
    <dgm:cxn modelId="{01B71BEC-E403-4CF4-9CD7-D0AA7E2DAE06}" type="presParOf" srcId="{86A1FD84-F217-4788-8F90-976EEDD37F92}" destId="{F62F906C-B9F1-4884-A52C-D2DC64DDB667}" srcOrd="1" destOrd="0" presId="urn:microsoft.com/office/officeart/2005/8/layout/vList3"/>
    <dgm:cxn modelId="{5FAC68A8-EE76-41C3-9A69-5653004FA312}" type="presParOf" srcId="{86A1FD84-F217-4788-8F90-976EEDD37F92}" destId="{A56F4688-1082-4B72-9ABE-99537AD0D434}" srcOrd="2" destOrd="0" presId="urn:microsoft.com/office/officeart/2005/8/layout/vList3"/>
    <dgm:cxn modelId="{25BB22C1-D09B-4E96-A5AC-12A231B90092}" type="presParOf" srcId="{A56F4688-1082-4B72-9ABE-99537AD0D434}" destId="{21F18FAB-D6B6-4E8A-B4FE-1E695888D4F5}" srcOrd="0" destOrd="0" presId="urn:microsoft.com/office/officeart/2005/8/layout/vList3"/>
    <dgm:cxn modelId="{626610CC-2D16-4C38-9F56-5632E7EC1440}" type="presParOf" srcId="{A56F4688-1082-4B72-9ABE-99537AD0D434}" destId="{F2EA5483-849C-43A3-A296-089ABC1CC58C}" srcOrd="1" destOrd="0" presId="urn:microsoft.com/office/officeart/2005/8/layout/vList3"/>
    <dgm:cxn modelId="{5DAE31C2-218B-4E47-89FE-11B88A0DDF82}" type="presParOf" srcId="{86A1FD84-F217-4788-8F90-976EEDD37F92}" destId="{A4D652E3-B39B-485F-B6B1-52946671763B}" srcOrd="3" destOrd="0" presId="urn:microsoft.com/office/officeart/2005/8/layout/vList3"/>
    <dgm:cxn modelId="{B206160F-880E-46FA-A27B-B8F8FD0C65A3}" type="presParOf" srcId="{86A1FD84-F217-4788-8F90-976EEDD37F92}" destId="{DAA479C6-D9B1-4784-A995-6CE38BF6F1C8}" srcOrd="4" destOrd="0" presId="urn:microsoft.com/office/officeart/2005/8/layout/vList3"/>
    <dgm:cxn modelId="{10DC9248-CADA-4CE6-91D5-FBDF98C6060A}" type="presParOf" srcId="{DAA479C6-D9B1-4784-A995-6CE38BF6F1C8}" destId="{971B9848-C01D-44AF-9D44-227153C63A19}" srcOrd="0" destOrd="0" presId="urn:microsoft.com/office/officeart/2005/8/layout/vList3"/>
    <dgm:cxn modelId="{305AAF2E-C2DB-4EB4-9D78-C95C70CB31A6}" type="presParOf" srcId="{DAA479C6-D9B1-4784-A995-6CE38BF6F1C8}" destId="{025354B5-4DE8-46F0-B8E6-C7EBF0273A23}" srcOrd="1" destOrd="0" presId="urn:microsoft.com/office/officeart/2005/8/layout/vList3"/>
    <dgm:cxn modelId="{269630FD-1184-4CD5-81F3-9B9A529E03AC}" type="presParOf" srcId="{86A1FD84-F217-4788-8F90-976EEDD37F92}" destId="{65F3AD9C-8FB4-4A1C-81FD-1867D0D553AE}" srcOrd="5" destOrd="0" presId="urn:microsoft.com/office/officeart/2005/8/layout/vList3"/>
    <dgm:cxn modelId="{9231D6C4-403D-491C-928A-FF21B3C65F2C}" type="presParOf" srcId="{86A1FD84-F217-4788-8F90-976EEDD37F92}" destId="{068E0F04-CD1A-4A76-A2B6-E49648ADF291}" srcOrd="6" destOrd="0" presId="urn:microsoft.com/office/officeart/2005/8/layout/vList3"/>
    <dgm:cxn modelId="{2069582A-FD94-482D-BCC7-6D86D7C61438}" type="presParOf" srcId="{068E0F04-CD1A-4A76-A2B6-E49648ADF291}" destId="{9982908E-5845-43FD-B842-543C5D7712F5}" srcOrd="0" destOrd="0" presId="urn:microsoft.com/office/officeart/2005/8/layout/vList3"/>
    <dgm:cxn modelId="{F02F870A-66BA-4B87-8F4D-8259786DD182}" type="presParOf" srcId="{068E0F04-CD1A-4A76-A2B6-E49648ADF291}" destId="{E49BFB0F-1E7B-488D-91E4-68AF3E22BFFF}" srcOrd="1" destOrd="0" presId="urn:microsoft.com/office/officeart/2005/8/layout/vList3"/>
    <dgm:cxn modelId="{4EED5A3C-AA83-436C-8A74-D0759CC58609}" type="presParOf" srcId="{86A1FD84-F217-4788-8F90-976EEDD37F92}" destId="{75642155-D233-4601-8F30-A4CA70652217}" srcOrd="7" destOrd="0" presId="urn:microsoft.com/office/officeart/2005/8/layout/vList3"/>
    <dgm:cxn modelId="{A8AD2793-A0CD-44DC-BF0B-494A0AD64F10}" type="presParOf" srcId="{86A1FD84-F217-4788-8F90-976EEDD37F92}" destId="{675F2F12-CB89-4956-B481-ECE4BC28382A}" srcOrd="8" destOrd="0" presId="urn:microsoft.com/office/officeart/2005/8/layout/vList3"/>
    <dgm:cxn modelId="{5FD430AA-93DC-4DBE-B955-0C8B7FFAECCF}" type="presParOf" srcId="{675F2F12-CB89-4956-B481-ECE4BC28382A}" destId="{B36F19F2-53AB-4EB5-B625-C93F4968FB99}" srcOrd="0" destOrd="0" presId="urn:microsoft.com/office/officeart/2005/8/layout/vList3"/>
    <dgm:cxn modelId="{268D0CED-9467-4214-8F24-EF86BA0B96CF}" type="presParOf" srcId="{675F2F12-CB89-4956-B481-ECE4BC28382A}" destId="{C85F9948-E676-4CA4-AF44-FB9D32A83B1C}" srcOrd="1" destOrd="0" presId="urn:microsoft.com/office/officeart/2005/8/layout/vList3"/>
    <dgm:cxn modelId="{FC6E6BCC-E06A-432B-9CAD-1B03CB441632}" type="presParOf" srcId="{86A1FD84-F217-4788-8F90-976EEDD37F92}" destId="{27FCD4AF-3D6C-4A0E-8BA3-F6AECA6A4290}" srcOrd="9" destOrd="0" presId="urn:microsoft.com/office/officeart/2005/8/layout/vList3"/>
    <dgm:cxn modelId="{1CF538E3-AB4A-4F8F-893F-409B20D60283}" type="presParOf" srcId="{86A1FD84-F217-4788-8F90-976EEDD37F92}" destId="{952042F0-4888-4B47-844C-D4024CF2D621}" srcOrd="10" destOrd="0" presId="urn:microsoft.com/office/officeart/2005/8/layout/vList3"/>
    <dgm:cxn modelId="{342C1442-A0E0-4096-9ADE-C945CB5D3965}" type="presParOf" srcId="{952042F0-4888-4B47-844C-D4024CF2D621}" destId="{5F107B49-ED54-42E5-82B6-53B2D5B0FBE7}" srcOrd="0" destOrd="0" presId="urn:microsoft.com/office/officeart/2005/8/layout/vList3"/>
    <dgm:cxn modelId="{6CB5A67A-4521-4EC2-9296-D419D5A61C34}" type="presParOf" srcId="{952042F0-4888-4B47-844C-D4024CF2D621}" destId="{98C0EFA1-1328-447A-BA7A-65B4839217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4C982-78F4-4FA0-B8E2-2AA521933484}">
      <dsp:nvSpPr>
        <dsp:cNvPr id="0" name=""/>
        <dsp:cNvSpPr/>
      </dsp:nvSpPr>
      <dsp:spPr>
        <a:xfrm rot="10800000">
          <a:off x="1661219" y="2007"/>
          <a:ext cx="5928741" cy="67156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4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華康中黑體"/>
            </a:rPr>
            <a:t>睡滿</a:t>
          </a:r>
          <a:r>
            <a:rPr lang="en-US" altLang="zh-TW" sz="4000" b="1" kern="1200" dirty="0">
              <a:latin typeface="華康中黑體"/>
            </a:rPr>
            <a:t>8</a:t>
          </a:r>
          <a:r>
            <a:rPr lang="zh-TW" altLang="en-US" sz="2400" b="1" kern="1200" dirty="0">
              <a:latin typeface="華康中黑體"/>
            </a:rPr>
            <a:t>小時 </a:t>
          </a:r>
          <a:r>
            <a:rPr lang="en-US" altLang="zh-TW" sz="1800" b="1" kern="1200" dirty="0">
              <a:latin typeface="華康中黑體"/>
            </a:rPr>
            <a:t>-</a:t>
          </a:r>
          <a:r>
            <a:rPr lang="zh-TW" altLang="en-US" sz="1800" b="1" kern="1200" dirty="0">
              <a:latin typeface="華康中黑體"/>
            </a:rPr>
            <a:t> 增強記憶力</a:t>
          </a:r>
        </a:p>
      </dsp:txBody>
      <dsp:txXfrm rot="10800000">
        <a:off x="1829109" y="2007"/>
        <a:ext cx="5760851" cy="671560"/>
      </dsp:txXfrm>
    </dsp:sp>
    <dsp:sp modelId="{80AFE1FD-1B53-4FA0-9BC9-CDF6B14672FD}">
      <dsp:nvSpPr>
        <dsp:cNvPr id="0" name=""/>
        <dsp:cNvSpPr/>
      </dsp:nvSpPr>
      <dsp:spPr>
        <a:xfrm>
          <a:off x="907802" y="0"/>
          <a:ext cx="671560" cy="6715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A5483-849C-43A3-A296-089ABC1CC58C}">
      <dsp:nvSpPr>
        <dsp:cNvPr id="0" name=""/>
        <dsp:cNvSpPr/>
      </dsp:nvSpPr>
      <dsp:spPr>
        <a:xfrm rot="10800000">
          <a:off x="1661219" y="874033"/>
          <a:ext cx="5928741" cy="67156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4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華康中黑體"/>
            </a:rPr>
            <a:t>彩虹</a:t>
          </a:r>
          <a:r>
            <a:rPr lang="en-US" altLang="zh-TW" sz="4000" b="1" kern="1200" dirty="0">
              <a:latin typeface="華康中黑體"/>
            </a:rPr>
            <a:t>5</a:t>
          </a:r>
          <a:r>
            <a:rPr lang="zh-TW" altLang="en-US" sz="2400" b="1" kern="1200" dirty="0">
              <a:latin typeface="華康中黑體"/>
            </a:rPr>
            <a:t>蔬果</a:t>
          </a:r>
          <a:r>
            <a:rPr lang="en-US" altLang="zh-TW" sz="2000" b="1" kern="1200" dirty="0">
              <a:latin typeface="華康中黑體"/>
            </a:rPr>
            <a:t>(</a:t>
          </a:r>
          <a:r>
            <a:rPr lang="zh-TW" altLang="en-US" sz="2000" b="1" kern="1200" dirty="0">
              <a:latin typeface="華康中黑體"/>
            </a:rPr>
            <a:t>三蔬二果</a:t>
          </a:r>
          <a:r>
            <a:rPr lang="en-US" altLang="zh-TW" sz="2000" b="1" kern="1200" dirty="0">
              <a:latin typeface="華康中黑體"/>
            </a:rPr>
            <a:t>)</a:t>
          </a:r>
          <a:r>
            <a:rPr lang="zh-TW" altLang="en-US" sz="2400" b="1" kern="1200" dirty="0">
              <a:latin typeface="華康中黑體"/>
            </a:rPr>
            <a:t> </a:t>
          </a:r>
          <a:r>
            <a:rPr lang="en-US" altLang="zh-TW" sz="1800" b="1" kern="1200" dirty="0">
              <a:latin typeface="華康中黑體"/>
            </a:rPr>
            <a:t>-</a:t>
          </a:r>
          <a:r>
            <a:rPr lang="zh-TW" altLang="en-US" sz="1800" b="1" kern="1200" dirty="0">
              <a:latin typeface="華康中黑體"/>
            </a:rPr>
            <a:t> </a:t>
          </a:r>
          <a:r>
            <a:rPr lang="zh-TW" altLang="en-US" sz="1600" b="1" kern="1200" dirty="0">
              <a:latin typeface="華康中黑體"/>
            </a:rPr>
            <a:t>避免加工食品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，零含糖飲料</a:t>
          </a:r>
          <a:endParaRPr lang="zh-TW" altLang="en-US" sz="1600" b="1" kern="1200" dirty="0">
            <a:latin typeface="華康中黑體"/>
          </a:endParaRPr>
        </a:p>
      </dsp:txBody>
      <dsp:txXfrm rot="10800000">
        <a:off x="1829109" y="874033"/>
        <a:ext cx="5760851" cy="671560"/>
      </dsp:txXfrm>
    </dsp:sp>
    <dsp:sp modelId="{21F18FAB-D6B6-4E8A-B4FE-1E695888D4F5}">
      <dsp:nvSpPr>
        <dsp:cNvPr id="0" name=""/>
        <dsp:cNvSpPr/>
      </dsp:nvSpPr>
      <dsp:spPr>
        <a:xfrm>
          <a:off x="899454" y="890742"/>
          <a:ext cx="671560" cy="6715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354B5-4DE8-46F0-B8E6-C7EBF0273A23}">
      <dsp:nvSpPr>
        <dsp:cNvPr id="0" name=""/>
        <dsp:cNvSpPr/>
      </dsp:nvSpPr>
      <dsp:spPr>
        <a:xfrm rot="10800000">
          <a:off x="1655882" y="1756469"/>
          <a:ext cx="5928741" cy="67156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4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華康中黑體"/>
            </a:rPr>
            <a:t>聰明用</a:t>
          </a:r>
          <a:r>
            <a:rPr lang="en-US" altLang="zh-TW" sz="4000" b="1" kern="1200" dirty="0">
              <a:latin typeface="華康中黑體"/>
            </a:rPr>
            <a:t>3c</a:t>
          </a:r>
          <a:r>
            <a:rPr lang="zh-TW" altLang="en-US" sz="4000" b="1" kern="1200" dirty="0">
              <a:latin typeface="華康中黑體"/>
            </a:rPr>
            <a:t> </a:t>
          </a:r>
          <a:r>
            <a:rPr lang="en-US" altLang="zh-TW" sz="1800" b="1" kern="1200" dirty="0">
              <a:latin typeface="華康中黑體"/>
            </a:rPr>
            <a:t>-</a:t>
          </a:r>
          <a:r>
            <a:rPr lang="zh-TW" altLang="en-US" sz="1800" b="1" kern="1200" dirty="0">
              <a:latin typeface="華康中黑體"/>
            </a:rPr>
            <a:t> 娛樂性</a:t>
          </a:r>
          <a:r>
            <a:rPr lang="en-US" altLang="zh-TW" sz="1800" b="1" kern="1200" dirty="0">
              <a:latin typeface="華康中黑體"/>
            </a:rPr>
            <a:t>3C</a:t>
          </a:r>
          <a:r>
            <a:rPr lang="zh-TW" altLang="en-US" sz="1800" b="1" kern="1200" dirty="0">
              <a:latin typeface="華康中黑體"/>
            </a:rPr>
            <a:t>每日小於</a:t>
          </a:r>
          <a:r>
            <a:rPr lang="en-US" altLang="zh-TW" sz="1800" b="1" kern="1200" dirty="0">
              <a:latin typeface="華康中黑體"/>
            </a:rPr>
            <a:t>1</a:t>
          </a:r>
          <a:r>
            <a:rPr lang="zh-TW" altLang="en-US" sz="1800" b="1" kern="1200" dirty="0">
              <a:latin typeface="華康中黑體"/>
            </a:rPr>
            <a:t>小時</a:t>
          </a:r>
        </a:p>
      </dsp:txBody>
      <dsp:txXfrm rot="10800000">
        <a:off x="1823772" y="1756469"/>
        <a:ext cx="5760851" cy="671560"/>
      </dsp:txXfrm>
    </dsp:sp>
    <dsp:sp modelId="{971B9848-C01D-44AF-9D44-227153C63A19}">
      <dsp:nvSpPr>
        <dsp:cNvPr id="0" name=""/>
        <dsp:cNvSpPr/>
      </dsp:nvSpPr>
      <dsp:spPr>
        <a:xfrm>
          <a:off x="904785" y="1748323"/>
          <a:ext cx="650211" cy="69237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BFB0F-1E7B-488D-91E4-68AF3E22BFFF}">
      <dsp:nvSpPr>
        <dsp:cNvPr id="0" name=""/>
        <dsp:cNvSpPr/>
      </dsp:nvSpPr>
      <dsp:spPr>
        <a:xfrm rot="10800000">
          <a:off x="1661219" y="2638905"/>
          <a:ext cx="5928741" cy="67156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4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華康中黑體"/>
            </a:rPr>
            <a:t>久坐少於</a:t>
          </a:r>
          <a:r>
            <a:rPr lang="en-US" altLang="zh-TW" sz="4000" b="1" kern="1200" dirty="0">
              <a:latin typeface="華康中黑體"/>
            </a:rPr>
            <a:t>2</a:t>
          </a:r>
          <a:r>
            <a:rPr lang="zh-TW" altLang="en-US" sz="4000" b="1" kern="1200" dirty="0">
              <a:latin typeface="華康中黑體"/>
            </a:rPr>
            <a:t> </a:t>
          </a:r>
          <a:r>
            <a:rPr lang="en-US" altLang="zh-TW" sz="1800" b="1" kern="1200" dirty="0">
              <a:latin typeface="華康中黑體"/>
            </a:rPr>
            <a:t>-</a:t>
          </a:r>
          <a:r>
            <a:rPr lang="zh-TW" altLang="en-US" sz="1800" b="1" kern="1200" dirty="0">
              <a:latin typeface="華康中黑體"/>
            </a:rPr>
            <a:t> 每坐兩小時起身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，用眼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分鐘休息</a:t>
          </a:r>
          <a:endParaRPr lang="zh-TW" altLang="en-US" sz="1800" b="1" kern="1200" dirty="0">
            <a:latin typeface="華康中黑體"/>
          </a:endParaRPr>
        </a:p>
      </dsp:txBody>
      <dsp:txXfrm rot="10800000">
        <a:off x="1829109" y="2638905"/>
        <a:ext cx="5760851" cy="671560"/>
      </dsp:txXfrm>
    </dsp:sp>
    <dsp:sp modelId="{9982908E-5845-43FD-B842-543C5D7712F5}">
      <dsp:nvSpPr>
        <dsp:cNvPr id="0" name=""/>
        <dsp:cNvSpPr/>
      </dsp:nvSpPr>
      <dsp:spPr>
        <a:xfrm>
          <a:off x="932865" y="2661429"/>
          <a:ext cx="671560" cy="67156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F9948-E676-4CA4-AF44-FB9D32A83B1C}">
      <dsp:nvSpPr>
        <dsp:cNvPr id="0" name=""/>
        <dsp:cNvSpPr/>
      </dsp:nvSpPr>
      <dsp:spPr>
        <a:xfrm rot="10800000">
          <a:off x="1661219" y="3510932"/>
          <a:ext cx="5928741" cy="671560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4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華康中黑體"/>
            </a:rPr>
            <a:t>距離</a:t>
          </a:r>
          <a:r>
            <a:rPr lang="en-US" altLang="zh-TW" sz="4000" b="1" kern="1200" dirty="0">
              <a:latin typeface="華康中黑體"/>
            </a:rPr>
            <a:t>4</a:t>
          </a:r>
          <a:r>
            <a:rPr lang="zh-TW" altLang="en-US" sz="2400" b="1" kern="1200" dirty="0">
              <a:latin typeface="華康中黑體"/>
            </a:rPr>
            <a:t>關鍵</a:t>
          </a:r>
          <a:r>
            <a:rPr lang="en-US" altLang="zh-TW" sz="1800" b="1" kern="1200" dirty="0">
              <a:latin typeface="華康中黑體"/>
            </a:rPr>
            <a:t>-</a:t>
          </a:r>
          <a:r>
            <a:rPr lang="zh-TW" altLang="en-US" sz="1800" b="1" kern="1200" dirty="0">
              <a:latin typeface="華康中黑體"/>
            </a:rPr>
            <a:t> </a:t>
          </a:r>
          <a:r>
            <a:rPr lang="zh-TW" altLang="en-US" sz="1500" b="1" kern="1200" dirty="0">
              <a:latin typeface="華康中黑體"/>
            </a:rPr>
            <a:t>眼睛距離書本</a:t>
          </a:r>
          <a:r>
            <a:rPr lang="en-US" altLang="zh-TW" sz="1500" b="1" kern="1200" dirty="0">
              <a:latin typeface="華康中黑體"/>
            </a:rPr>
            <a:t>40cm</a:t>
          </a:r>
          <a:r>
            <a:rPr lang="zh-TW" altLang="en-US" sz="1500" b="1" kern="1200" dirty="0">
              <a:latin typeface="華康中黑體"/>
            </a:rPr>
            <a:t>螢幕</a:t>
          </a:r>
          <a:r>
            <a:rPr lang="en-US" altLang="zh-TW" sz="1500" b="1" kern="1200" dirty="0">
              <a:latin typeface="華康中黑體"/>
            </a:rPr>
            <a:t>2m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，良好坐姿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直角</a:t>
          </a:r>
          <a:endParaRPr lang="zh-TW" altLang="en-US" sz="1500" b="1" kern="1200" dirty="0">
            <a:latin typeface="華康中黑體"/>
          </a:endParaRPr>
        </a:p>
      </dsp:txBody>
      <dsp:txXfrm rot="10800000">
        <a:off x="1829109" y="3510932"/>
        <a:ext cx="5760851" cy="671560"/>
      </dsp:txXfrm>
    </dsp:sp>
    <dsp:sp modelId="{B36F19F2-53AB-4EB5-B625-C93F4968FB99}">
      <dsp:nvSpPr>
        <dsp:cNvPr id="0" name=""/>
        <dsp:cNvSpPr/>
      </dsp:nvSpPr>
      <dsp:spPr>
        <a:xfrm>
          <a:off x="949566" y="3510932"/>
          <a:ext cx="671560" cy="671560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0EFA1-1328-447A-BA7A-65B4839217CC}">
      <dsp:nvSpPr>
        <dsp:cNvPr id="0" name=""/>
        <dsp:cNvSpPr/>
      </dsp:nvSpPr>
      <dsp:spPr>
        <a:xfrm rot="10800000">
          <a:off x="1661219" y="4382959"/>
          <a:ext cx="5928741" cy="67156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40" tIns="118110" rIns="220472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100" b="1" kern="1200" dirty="0">
              <a:latin typeface="華康中黑體"/>
            </a:rPr>
            <a:t>SH15</a:t>
          </a:r>
          <a:r>
            <a:rPr lang="en-US" altLang="zh-TW" sz="4000" b="1" kern="1200" dirty="0">
              <a:latin typeface="華康中黑體"/>
            </a:rPr>
            <a:t>0</a:t>
          </a:r>
          <a:r>
            <a:rPr lang="zh-TW" altLang="en-US" sz="4000" b="1" kern="1200" dirty="0">
              <a:latin typeface="華康中黑體"/>
            </a:rPr>
            <a:t> </a:t>
          </a:r>
          <a:r>
            <a:rPr lang="en-US" altLang="zh-TW" sz="1800" b="1" kern="1200" dirty="0">
              <a:latin typeface="華康中黑體"/>
            </a:rPr>
            <a:t>-</a:t>
          </a:r>
          <a:r>
            <a:rPr lang="zh-TW" altLang="en-US" sz="1800" b="1" kern="1200" dirty="0">
              <a:latin typeface="華康中黑體"/>
            </a:rPr>
            <a:t> 每週三天每次</a:t>
          </a:r>
          <a:r>
            <a:rPr lang="en-US" altLang="zh-TW" sz="1800" b="1" kern="1200" dirty="0">
              <a:latin typeface="華康中黑體"/>
            </a:rPr>
            <a:t>30</a:t>
          </a:r>
          <a:r>
            <a:rPr lang="zh-TW" altLang="en-US" sz="1800" b="1" kern="1200" dirty="0">
              <a:latin typeface="華康中黑體"/>
            </a:rPr>
            <a:t>分鐘強度運動</a:t>
          </a:r>
        </a:p>
      </dsp:txBody>
      <dsp:txXfrm rot="10800000">
        <a:off x="1829109" y="4382959"/>
        <a:ext cx="5760851" cy="671560"/>
      </dsp:txXfrm>
    </dsp:sp>
    <dsp:sp modelId="{5F107B49-ED54-42E5-82B6-53B2D5B0FBE7}">
      <dsp:nvSpPr>
        <dsp:cNvPr id="0" name=""/>
        <dsp:cNvSpPr/>
      </dsp:nvSpPr>
      <dsp:spPr>
        <a:xfrm>
          <a:off x="941219" y="4384443"/>
          <a:ext cx="671560" cy="671560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B7A5-B572-4A90-B5C3-6D2D3EB23234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A48E8-06B7-42DF-B146-B0AC75616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51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68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63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42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1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95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80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89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89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E404-CFF7-4FBB-9597-271A205268B7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568A-D5D5-415F-80BD-82C53E1536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56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4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85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13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3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87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99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2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62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D2D6-6EE5-431E-B9F1-C2E8148C0B80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8BC574-B0B3-4058-8593-322D014C7A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03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.tw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91932" y="1715589"/>
            <a:ext cx="10552022" cy="2420982"/>
          </a:xfrm>
        </p:spPr>
        <p:txBody>
          <a:bodyPr>
            <a:noAutofit/>
          </a:bodyPr>
          <a:lstStyle/>
          <a:p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健康促進</a:t>
            </a:r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配合事項宣導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91932" y="4733837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zh-TW" altLang="en-US" sz="4400" b="1" dirty="0">
                <a:solidFill>
                  <a:srgbClr val="0733EF"/>
                </a:solidFill>
              </a:rPr>
              <a:t>學務處</a:t>
            </a:r>
            <a:r>
              <a:rPr lang="en-US" altLang="zh-TW" sz="4400" b="1" dirty="0">
                <a:solidFill>
                  <a:srgbClr val="0733EF"/>
                </a:solidFill>
              </a:rPr>
              <a:t>/</a:t>
            </a:r>
            <a:r>
              <a:rPr lang="zh-TW" altLang="en-US" sz="4400" b="1" dirty="0">
                <a:solidFill>
                  <a:srgbClr val="0733EF"/>
                </a:solidFill>
              </a:rPr>
              <a:t>健康中心</a:t>
            </a:r>
          </a:p>
        </p:txBody>
      </p:sp>
    </p:spTree>
    <p:extLst>
      <p:ext uri="{BB962C8B-B14F-4D97-AF65-F5344CB8AC3E}">
        <p14:creationId xmlns:p14="http://schemas.microsoft.com/office/powerpoint/2010/main" val="281693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375733"/>
              </p:ext>
            </p:extLst>
          </p:nvPr>
        </p:nvGraphicFramePr>
        <p:xfrm>
          <a:off x="1686297" y="1082484"/>
          <a:ext cx="9210502" cy="2450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921">
                  <a:extLst>
                    <a:ext uri="{9D8B030D-6E8A-4147-A177-3AD203B41FA5}">
                      <a16:colId xmlns:a16="http://schemas.microsoft.com/office/drawing/2014/main" val="2326225738"/>
                    </a:ext>
                  </a:extLst>
                </a:gridCol>
                <a:gridCol w="1811895">
                  <a:extLst>
                    <a:ext uri="{9D8B030D-6E8A-4147-A177-3AD203B41FA5}">
                      <a16:colId xmlns:a16="http://schemas.microsoft.com/office/drawing/2014/main" val="1828597189"/>
                    </a:ext>
                  </a:extLst>
                </a:gridCol>
                <a:gridCol w="6840686">
                  <a:extLst>
                    <a:ext uri="{9D8B030D-6E8A-4147-A177-3AD203B41FA5}">
                      <a16:colId xmlns:a16="http://schemas.microsoft.com/office/drawing/2014/main" val="81510854"/>
                    </a:ext>
                  </a:extLst>
                </a:gridCol>
              </a:tblGrid>
              <a:tr h="404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項次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項目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說明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/>
                </a:tc>
                <a:extLst>
                  <a:ext uri="{0D108BD9-81ED-4DB2-BD59-A6C34878D82A}">
                    <a16:rowId xmlns:a16="http://schemas.microsoft.com/office/drawing/2014/main" val="1964226171"/>
                  </a:ext>
                </a:extLst>
              </a:tr>
              <a:tr h="469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學保理賠申請書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請至健康中心領取</a:t>
                      </a:r>
                      <a:endParaRPr lang="en-US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自行國泰人壽官網下載</a:t>
                      </a: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/>
                </a:tc>
                <a:extLst>
                  <a:ext uri="{0D108BD9-81ED-4DB2-BD59-A6C34878D82A}">
                    <a16:rowId xmlns:a16="http://schemas.microsoft.com/office/drawing/2014/main" val="1693363282"/>
                  </a:ext>
                </a:extLst>
              </a:tr>
              <a:tr h="724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診斷證明書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＊</a:t>
                      </a:r>
                      <a:r>
                        <a:rPr lang="zh-TW" altLang="en-US" sz="1400" kern="100" dirty="0">
                          <a:effectLst/>
                        </a:rPr>
                        <a:t>該事故治療痊癒再請醫師開立</a:t>
                      </a:r>
                      <a:endParaRPr lang="en-US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</a:rPr>
                        <a:t>1.</a:t>
                      </a:r>
                      <a:r>
                        <a:rPr lang="zh-TW" sz="1400" kern="100" dirty="0">
                          <a:effectLst/>
                        </a:rPr>
                        <a:t>正本或副本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需加蓋醫院關防及與正本相符章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</a:rPr>
                        <a:t>2.</a:t>
                      </a:r>
                      <a:r>
                        <a:rPr lang="zh-TW" sz="1400" kern="100" dirty="0">
                          <a:effectLst/>
                        </a:rPr>
                        <a:t>一次事故傷害若同時看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家醫院時，需檢附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家診斷證明書</a:t>
                      </a: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/>
                </a:tc>
                <a:extLst>
                  <a:ext uri="{0D108BD9-81ED-4DB2-BD59-A6C34878D82A}">
                    <a16:rowId xmlns:a16="http://schemas.microsoft.com/office/drawing/2014/main" val="678147516"/>
                  </a:ext>
                </a:extLst>
              </a:tr>
              <a:tr h="401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醫療費用收據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</a:rPr>
                        <a:t>1.</a:t>
                      </a:r>
                      <a:r>
                        <a:rPr lang="zh-TW" sz="1400" kern="100" dirty="0">
                          <a:effectLst/>
                        </a:rPr>
                        <a:t>正本或副本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需加蓋醫院關防及與正本相符章</a:t>
                      </a:r>
                      <a:r>
                        <a:rPr lang="en-US" sz="1400" kern="100" dirty="0">
                          <a:effectLst/>
                        </a:rPr>
                        <a:t>)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/>
                </a:tc>
                <a:extLst>
                  <a:ext uri="{0D108BD9-81ED-4DB2-BD59-A6C34878D82A}">
                    <a16:rowId xmlns:a16="http://schemas.microsoft.com/office/drawing/2014/main" val="3138567861"/>
                  </a:ext>
                </a:extLst>
              </a:tr>
              <a:tr h="401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受益人存摺封面影本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</a:rPr>
                        <a:t>1.</a:t>
                      </a:r>
                      <a:r>
                        <a:rPr lang="zh-TW" sz="1400" kern="100" dirty="0">
                          <a:effectLst/>
                        </a:rPr>
                        <a:t>受益人為被保險人之家長或法定代理人，並檢附存摺封面影本</a:t>
                      </a: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117" marR="67117" marT="0" marB="0"/>
                </a:tc>
                <a:extLst>
                  <a:ext uri="{0D108BD9-81ED-4DB2-BD59-A6C34878D82A}">
                    <a16:rowId xmlns:a16="http://schemas.microsoft.com/office/drawing/2014/main" val="4101529473"/>
                  </a:ext>
                </a:extLst>
              </a:tr>
            </a:tbl>
          </a:graphicData>
        </a:graphic>
      </p:graphicFrame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3536891" y="54396"/>
            <a:ext cx="5134146" cy="758294"/>
          </a:xfrm>
        </p:spPr>
        <p:txBody>
          <a:bodyPr/>
          <a:lstStyle/>
          <a:p>
            <a:r>
              <a:rPr lang="zh-TW" altLang="en-US" dirty="0"/>
              <a:t>學生保險理賠相關細則</a:t>
            </a:r>
          </a:p>
        </p:txBody>
      </p:sp>
      <p:sp>
        <p:nvSpPr>
          <p:cNvPr id="8" name="矩形 7"/>
          <p:cNvSpPr/>
          <p:nvPr/>
        </p:nvSpPr>
        <p:spPr>
          <a:xfrm>
            <a:off x="1620982" y="700965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需繳交文件：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20982" y="3606979"/>
            <a:ext cx="2233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理賠給付內容：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37886"/>
              </p:ext>
            </p:extLst>
          </p:nvPr>
        </p:nvGraphicFramePr>
        <p:xfrm>
          <a:off x="1686297" y="3986218"/>
          <a:ext cx="9210501" cy="2685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354">
                  <a:extLst>
                    <a:ext uri="{9D8B030D-6E8A-4147-A177-3AD203B41FA5}">
                      <a16:colId xmlns:a16="http://schemas.microsoft.com/office/drawing/2014/main" val="1025608841"/>
                    </a:ext>
                  </a:extLst>
                </a:gridCol>
                <a:gridCol w="7089147">
                  <a:extLst>
                    <a:ext uri="{9D8B030D-6E8A-4147-A177-3AD203B41FA5}">
                      <a16:colId xmlns:a16="http://schemas.microsoft.com/office/drawing/2014/main" val="2301790314"/>
                    </a:ext>
                  </a:extLst>
                </a:gridCol>
              </a:tblGrid>
              <a:tr h="605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理賠範圍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8520" algn="l"/>
                        </a:tabLst>
                      </a:pPr>
                      <a:endParaRPr lang="en-US" altLang="zh-TW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39852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門診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意外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r>
                        <a:rPr lang="zh-TW" sz="1400" kern="100" dirty="0">
                          <a:effectLst/>
                        </a:rPr>
                        <a:t>、住院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意外、疾病</a:t>
                      </a:r>
                      <a:r>
                        <a:rPr lang="en-US" sz="1400" kern="100" dirty="0">
                          <a:effectLst/>
                        </a:rPr>
                        <a:t>)	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17602"/>
                  </a:ext>
                </a:extLst>
              </a:tr>
              <a:tr h="454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符合理賠條件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部分負擔須超過</a:t>
                      </a:r>
                      <a:r>
                        <a:rPr lang="en-US" sz="1400" kern="100" dirty="0">
                          <a:effectLst/>
                        </a:rPr>
                        <a:t>500</a:t>
                      </a:r>
                      <a:r>
                        <a:rPr lang="zh-TW" sz="1400" kern="100" dirty="0">
                          <a:effectLst/>
                        </a:rPr>
                        <a:t>元才符合申請條件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695265"/>
                  </a:ext>
                </a:extLst>
              </a:tr>
              <a:tr h="454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不符合理賠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掛號費、診斷書費、指定醫師費、運送傷患費、病房看護費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683946"/>
                  </a:ext>
                </a:extLst>
              </a:tr>
              <a:tr h="71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理賠金額試算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u="sng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400" u="sng" kern="100" dirty="0">
                          <a:effectLst/>
                        </a:rPr>
                        <a:t>1.</a:t>
                      </a:r>
                      <a:r>
                        <a:rPr lang="zh-TW" sz="1400" u="sng" kern="100" dirty="0">
                          <a:effectLst/>
                        </a:rPr>
                        <a:t>健保身分</a:t>
                      </a:r>
                      <a:r>
                        <a:rPr lang="en-US" sz="1400" kern="100" dirty="0">
                          <a:effectLst/>
                        </a:rPr>
                        <a:t>:</a:t>
                      </a:r>
                      <a:r>
                        <a:rPr lang="zh-TW" sz="1400" kern="100" dirty="0">
                          <a:effectLst/>
                        </a:rPr>
                        <a:t>以部分負擔實繳醫療費用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400" u="sng" kern="100" dirty="0">
                          <a:effectLst/>
                        </a:rPr>
                        <a:t>2.</a:t>
                      </a:r>
                      <a:r>
                        <a:rPr lang="zh-TW" sz="1400" u="sng" kern="100" dirty="0">
                          <a:effectLst/>
                        </a:rPr>
                        <a:t>非健保身分</a:t>
                      </a:r>
                      <a:r>
                        <a:rPr lang="en-US" sz="1400" kern="100" dirty="0">
                          <a:effectLst/>
                        </a:rPr>
                        <a:t>:</a:t>
                      </a:r>
                      <a:r>
                        <a:rPr lang="zh-TW" sz="1400" kern="100" dirty="0">
                          <a:effectLst/>
                        </a:rPr>
                        <a:t>就醫費用未經健保分擔而全額自費，理賠金額以</a:t>
                      </a:r>
                      <a:r>
                        <a:rPr lang="en-US" sz="1400" kern="100" dirty="0">
                          <a:effectLst/>
                        </a:rPr>
                        <a:t>6.5</a:t>
                      </a:r>
                      <a:r>
                        <a:rPr lang="zh-TW" sz="1400" kern="100" dirty="0">
                          <a:effectLst/>
                        </a:rPr>
                        <a:t>折計算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960270"/>
                  </a:ext>
                </a:extLst>
              </a:tr>
              <a:tr h="4543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★對理賠相關規定或金額有任何疑慮，逕洽國泰人壽</a:t>
                      </a:r>
                      <a:r>
                        <a:rPr lang="en-US" sz="1400" kern="100" dirty="0">
                          <a:effectLst/>
                        </a:rPr>
                        <a:t>0800036567</a:t>
                      </a:r>
                      <a:r>
                        <a:rPr lang="zh-TW" sz="1400" kern="100" dirty="0">
                          <a:effectLst/>
                        </a:rPr>
                        <a:t>或服務專員徐紅華</a:t>
                      </a:r>
                      <a:r>
                        <a:rPr lang="en-US" sz="1400" kern="100" dirty="0">
                          <a:effectLst/>
                        </a:rPr>
                        <a:t>(02)2715-3155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1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92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8261602" y="1531002"/>
            <a:ext cx="2881312" cy="719137"/>
          </a:xfrm>
          <a:prstGeom prst="star8">
            <a:avLst>
              <a:gd name="adj" fmla="val 38250"/>
            </a:avLst>
          </a:prstGeom>
          <a:solidFill>
            <a:srgbClr val="92D05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en-US" altLang="zh-TW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精神足，記得住</a:t>
            </a:r>
          </a:p>
          <a:p>
            <a:pPr eaLnBrk="1" hangingPunct="1"/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8261602" y="2491806"/>
            <a:ext cx="3550590" cy="719137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en-US" altLang="zh-TW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飲食均衡，好健康</a:t>
            </a:r>
          </a:p>
          <a:p>
            <a:pPr eaLnBrk="1" hangingPunct="1"/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8308807" y="3341567"/>
            <a:ext cx="2808288" cy="719137"/>
          </a:xfrm>
          <a:prstGeom prst="star8">
            <a:avLst>
              <a:gd name="adj" fmla="val 3825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少用眼，亮晶晶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8308807" y="5944133"/>
            <a:ext cx="2952750" cy="719137"/>
          </a:xfrm>
          <a:prstGeom prst="star8">
            <a:avLst>
              <a:gd name="adj" fmla="val 3825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en-US" altLang="zh-TW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多動動，長的好</a:t>
            </a:r>
          </a:p>
          <a:p>
            <a:pPr eaLnBrk="1" hangingPunct="1"/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8314801" y="4217969"/>
            <a:ext cx="2879725" cy="719137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多活動，保健康</a:t>
            </a:r>
          </a:p>
        </p:txBody>
      </p:sp>
      <p:pic>
        <p:nvPicPr>
          <p:cNvPr id="5128" name="Picture 9" descr="snoopy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57" y="439574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67543" y="194729"/>
            <a:ext cx="9440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孩子身心健康快樂學習撇步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03E4EB1-7B82-44C9-96BD-2A2EA8735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762064"/>
              </p:ext>
            </p:extLst>
          </p:nvPr>
        </p:nvGraphicFramePr>
        <p:xfrm>
          <a:off x="540982" y="1606743"/>
          <a:ext cx="8915400" cy="505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utoShape 6">
            <a:extLst>
              <a:ext uri="{FF2B5EF4-FFF2-40B4-BE49-F238E27FC236}">
                <a16:creationId xmlns:a16="http://schemas.microsoft.com/office/drawing/2014/main" id="{30E75710-D2D0-4653-9C57-4BA4CA1A6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8806" y="5097940"/>
            <a:ext cx="3402225" cy="719137"/>
          </a:xfrm>
          <a:prstGeom prst="star8">
            <a:avLst>
              <a:gd name="adj" fmla="val 3825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en-US" altLang="zh-TW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坐姿端正，靜心持久</a:t>
            </a:r>
          </a:p>
          <a:p>
            <a:pPr eaLnBrk="1" hangingPunct="1"/>
            <a:endParaRPr lang="en-US" altLang="zh-TW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122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67747" y="189070"/>
            <a:ext cx="11168743" cy="1270614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新北「護眼方案」擴大至國小全年級　</a:t>
            </a: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zh-TW" altLang="en-US" b="1" dirty="0">
                <a:solidFill>
                  <a:schemeClr val="tx1"/>
                </a:solidFill>
              </a:rPr>
              <a:t>學童免費視力檢查</a:t>
            </a:r>
            <a:br>
              <a:rPr lang="zh-TW" altLang="en-US" dirty="0"/>
            </a:br>
            <a:br>
              <a:rPr lang="en-US" altLang="zh-TW" sz="6000" b="1" dirty="0">
                <a:solidFill>
                  <a:srgbClr val="0733E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000" b="1" dirty="0">
              <a:solidFill>
                <a:srgbClr val="0733E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534810" y="2545738"/>
            <a:ext cx="5704196" cy="36945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2400" dirty="0">
              <a:latin typeface="+mn-ea"/>
            </a:endParaRPr>
          </a:p>
          <a:p>
            <a:endParaRPr lang="en-US" altLang="zh-TW" sz="2400" dirty="0">
              <a:latin typeface="+mn-ea"/>
            </a:endParaRPr>
          </a:p>
          <a:p>
            <a:endParaRPr lang="en-US" altLang="zh-TW" sz="2400" dirty="0">
              <a:latin typeface="+mn-ea"/>
            </a:endParaRPr>
          </a:p>
          <a:p>
            <a:endParaRPr lang="zh-TW" altLang="en-US" sz="2400" dirty="0">
              <a:latin typeface="+mn-ea"/>
            </a:endParaRPr>
          </a:p>
        </p:txBody>
      </p:sp>
      <p:pic>
        <p:nvPicPr>
          <p:cNvPr id="1027" name="Picture 3" descr="新北「護眼方案」擴大至國小全年級 19萬學童免費視力檢查 | 台灣好新聞 TaiwanHot">
            <a:extLst>
              <a:ext uri="{FF2B5EF4-FFF2-40B4-BE49-F238E27FC236}">
                <a16:creationId xmlns:a16="http://schemas.microsoft.com/office/drawing/2014/main" id="{AEE61558-DF9C-47E3-8057-CCD35A60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26" y="1789271"/>
            <a:ext cx="546962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B4A474-35A4-4159-BE5B-362B15E1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2" y="1789272"/>
            <a:ext cx="458038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3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4D6C73-4B6B-4623-BD1D-B8B0E782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6" y="490755"/>
            <a:ext cx="10091957" cy="167638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暑假至</a:t>
            </a:r>
            <a:r>
              <a:rPr lang="zh-TW" altLang="zh-TW" sz="3200" dirty="0"/>
              <a:t>眼科診所檢查</a:t>
            </a:r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，請把</a:t>
            </a:r>
            <a:r>
              <a:rPr lang="zh-TW" altLang="zh-TW" sz="3200" dirty="0">
                <a:solidFill>
                  <a:srgbClr val="FF0000"/>
                </a:solidFill>
              </a:rPr>
              <a:t>視力檢查回條</a:t>
            </a:r>
            <a:r>
              <a:rPr lang="zh-TW" altLang="zh-TW" sz="3200" dirty="0"/>
              <a:t>交予班級導師。可</a:t>
            </a:r>
            <a:r>
              <a:rPr lang="zh-TW" altLang="en-US" sz="3200" dirty="0">
                <a:solidFill>
                  <a:srgbClr val="FF0000"/>
                </a:solidFill>
              </a:rPr>
              <a:t>當作</a:t>
            </a:r>
            <a:r>
              <a:rPr lang="zh-TW" altLang="en-US" sz="3200" dirty="0"/>
              <a:t>開學後</a:t>
            </a:r>
            <a:r>
              <a:rPr lang="zh-TW" altLang="zh-TW" sz="3200" dirty="0"/>
              <a:t>「</a:t>
            </a:r>
            <a:r>
              <a:rPr lang="zh-TW" altLang="en-US" sz="3200" dirty="0">
                <a:solidFill>
                  <a:srgbClr val="FF0000"/>
                </a:solidFill>
              </a:rPr>
              <a:t>校內初篩</a:t>
            </a:r>
            <a:r>
              <a:rPr lang="en-US" altLang="zh-TW" sz="3200" dirty="0">
                <a:solidFill>
                  <a:srgbClr val="FF0000"/>
                </a:solidFill>
              </a:rPr>
              <a:t>-</a:t>
            </a:r>
            <a:r>
              <a:rPr lang="zh-TW" altLang="zh-TW" sz="3200" dirty="0">
                <a:solidFill>
                  <a:srgbClr val="FF0000"/>
                </a:solidFill>
              </a:rPr>
              <a:t>裸視視力檢查不合格</a:t>
            </a:r>
            <a:r>
              <a:rPr lang="zh-TW" altLang="zh-TW" sz="3200" dirty="0"/>
              <a:t>」，</a:t>
            </a:r>
            <a:r>
              <a:rPr lang="zh-TW" altLang="en-US" sz="3200" dirty="0"/>
              <a:t>到</a:t>
            </a:r>
            <a:r>
              <a:rPr lang="zh-TW" altLang="zh-TW" sz="3200" dirty="0"/>
              <a:t>校外眼科醫師</a:t>
            </a:r>
            <a:r>
              <a:rPr lang="zh-TW" altLang="zh-TW" sz="3200" b="1" dirty="0"/>
              <a:t>複檢依據</a:t>
            </a:r>
            <a:r>
              <a:rPr lang="zh-TW" altLang="en-US" sz="3200" dirty="0"/>
              <a:t>。</a:t>
            </a: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3A5874B1-3042-4B66-8E74-5D5E3E217F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2" y="2265027"/>
            <a:ext cx="4253257" cy="4358081"/>
          </a:xfr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908B102-45E1-4B8B-A621-09EC2D44B351}"/>
              </a:ext>
            </a:extLst>
          </p:cNvPr>
          <p:cNvSpPr/>
          <p:nvPr/>
        </p:nvSpPr>
        <p:spPr>
          <a:xfrm>
            <a:off x="4437776" y="2360558"/>
            <a:ext cx="503340" cy="134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B8CF53E-FA5E-4B35-81BF-086A99A08C13}"/>
              </a:ext>
            </a:extLst>
          </p:cNvPr>
          <p:cNvSpPr/>
          <p:nvPr/>
        </p:nvSpPr>
        <p:spPr>
          <a:xfrm>
            <a:off x="1057013" y="6417577"/>
            <a:ext cx="444617" cy="20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FF275532-AF36-4193-9AA0-9463A187608D}"/>
              </a:ext>
            </a:extLst>
          </p:cNvPr>
          <p:cNvSpPr/>
          <p:nvPr/>
        </p:nvSpPr>
        <p:spPr>
          <a:xfrm>
            <a:off x="2038543" y="6342076"/>
            <a:ext cx="713045" cy="281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F8B7DD2-A7BA-47B6-A324-99E310A82FCA}"/>
              </a:ext>
            </a:extLst>
          </p:cNvPr>
          <p:cNvSpPr/>
          <p:nvPr/>
        </p:nvSpPr>
        <p:spPr>
          <a:xfrm>
            <a:off x="981512" y="3330429"/>
            <a:ext cx="1937857" cy="3087148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內容版面配置區 20">
            <a:extLst>
              <a:ext uri="{FF2B5EF4-FFF2-40B4-BE49-F238E27FC236}">
                <a16:creationId xmlns:a16="http://schemas.microsoft.com/office/drawing/2014/main" id="{550CE15D-2F3F-4223-927A-FC2F8306FD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91" y="2265027"/>
            <a:ext cx="3648252" cy="4358081"/>
          </a:xfr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2103E23-D0FB-40F2-8205-C38DC68E3723}"/>
              </a:ext>
            </a:extLst>
          </p:cNvPr>
          <p:cNvSpPr/>
          <p:nvPr/>
        </p:nvSpPr>
        <p:spPr>
          <a:xfrm>
            <a:off x="5432712" y="2567808"/>
            <a:ext cx="22190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眼科診所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使用護眼護照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視力健康檢查回條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</a:p>
        </p:txBody>
      </p:sp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958768DD-3341-45AF-99FA-668D4151458B}"/>
              </a:ext>
            </a:extLst>
          </p:cNvPr>
          <p:cNvSpPr/>
          <p:nvPr/>
        </p:nvSpPr>
        <p:spPr>
          <a:xfrm>
            <a:off x="7651738" y="3507918"/>
            <a:ext cx="486564" cy="275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7285623F-2B67-4768-A544-D0B0008ABDD7}"/>
              </a:ext>
            </a:extLst>
          </p:cNvPr>
          <p:cNvSpPr/>
          <p:nvPr/>
        </p:nvSpPr>
        <p:spPr>
          <a:xfrm>
            <a:off x="5452844" y="2676088"/>
            <a:ext cx="2114983" cy="3405930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3EBAF980-F1C5-429D-AF00-5DED9EA4A35D}"/>
              </a:ext>
            </a:extLst>
          </p:cNvPr>
          <p:cNvSpPr/>
          <p:nvPr/>
        </p:nvSpPr>
        <p:spPr>
          <a:xfrm>
            <a:off x="8388990" y="2902591"/>
            <a:ext cx="654323" cy="17616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B35788F3-2308-400A-B3B5-9D59C804EB43}"/>
              </a:ext>
            </a:extLst>
          </p:cNvPr>
          <p:cNvSpPr/>
          <p:nvPr/>
        </p:nvSpPr>
        <p:spPr>
          <a:xfrm>
            <a:off x="8288323" y="3171039"/>
            <a:ext cx="3070371" cy="10402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>
                <a:solidFill>
                  <a:srgbClr val="FF0000"/>
                </a:solidFill>
              </a:rPr>
              <a:t>此</a:t>
            </a:r>
            <a:r>
              <a:rPr lang="zh-TW" altLang="en-US" sz="2800" dirty="0">
                <a:solidFill>
                  <a:srgbClr val="FF0000"/>
                </a:solidFill>
              </a:rPr>
              <a:t>回條有效期限三個月</a:t>
            </a:r>
            <a:r>
              <a:rPr lang="en-US" altLang="zh-TW" sz="2800" dirty="0">
                <a:solidFill>
                  <a:srgbClr val="FF0000"/>
                </a:solidFill>
              </a:rPr>
              <a:t>.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1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0983" y="331136"/>
            <a:ext cx="8856617" cy="1251890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視力保健</a:t>
            </a:r>
            <a:r>
              <a:rPr lang="en-US" altLang="zh-TW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爸媽可以這樣做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48937" y="1583025"/>
            <a:ext cx="10746377" cy="4961466"/>
          </a:xfrm>
        </p:spPr>
        <p:txBody>
          <a:bodyPr>
            <a:normAutofit fontScale="92500" lnSpcReduction="10000"/>
          </a:bodyPr>
          <a:lstStyle/>
          <a:p>
            <a:pPr lvl="1" indent="-342900"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定期就醫檢查 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  <a:ea typeface="華康中黑體"/>
              </a:rPr>
              <a:t>–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  <a:ea typeface="華康中黑體"/>
              </a:rPr>
              <a:t> 早期發現異常</a:t>
            </a:r>
            <a:r>
              <a:rPr lang="zh-TW" altLang="en-US" sz="2800" b="1" dirty="0">
                <a:solidFill>
                  <a:schemeClr val="tx1"/>
                </a:solidFill>
                <a:latin typeface="PMingLiU" panose="02020500000000000000" pitchFamily="18" charset="-120"/>
                <a:ea typeface="華康中黑體"/>
              </a:rPr>
              <a:t>，早期治療</a:t>
            </a:r>
            <a:r>
              <a:rPr lang="zh-TW" altLang="en-US" sz="2800" b="1" dirty="0">
                <a:solidFill>
                  <a:schemeClr val="tx1"/>
                </a:solidFill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+mn-ea"/>
              <a:ea typeface="華康中黑體"/>
            </a:endParaRPr>
          </a:p>
          <a:p>
            <a:pPr lvl="1" indent="-342900">
              <a:buFont typeface="Wingdings" panose="05000000000000000000" pitchFamily="2" charset="2"/>
              <a:buChar char="n"/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+mn-ea"/>
                <a:ea typeface="華康中黑體"/>
              </a:rPr>
              <a:t>3C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平板</a:t>
            </a:r>
            <a:r>
              <a:rPr lang="zh-TW" altLang="en-US" sz="2800" dirty="0">
                <a:latin typeface="+mn-ea"/>
                <a:ea typeface="華康中黑體"/>
              </a:rPr>
              <a:t>、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手機</a:t>
            </a:r>
            <a:r>
              <a:rPr lang="zh-TW" altLang="en-US" sz="2800" dirty="0">
                <a:solidFill>
                  <a:srgbClr val="0000FF"/>
                </a:solidFill>
                <a:latin typeface="+mn-ea"/>
                <a:ea typeface="華康中黑體"/>
              </a:rPr>
              <a:t> </a:t>
            </a:r>
            <a:r>
              <a:rPr lang="en-US" altLang="zh-TW" sz="2800" dirty="0">
                <a:latin typeface="+mn-ea"/>
                <a:ea typeface="華康中黑體"/>
              </a:rPr>
              <a:t>–</a:t>
            </a:r>
            <a:r>
              <a:rPr lang="zh-TW" altLang="en-US" sz="2800" b="1" dirty="0">
                <a:solidFill>
                  <a:srgbClr val="0000FF"/>
                </a:solidFill>
                <a:latin typeface="PMingLiU" panose="02020500000000000000" pitchFamily="18" charset="-120"/>
                <a:ea typeface="華康中黑體"/>
              </a:rPr>
              <a:t>每次</a:t>
            </a:r>
            <a:r>
              <a:rPr lang="zh-TW" altLang="en-US" sz="2800" b="1" dirty="0">
                <a:solidFill>
                  <a:srgbClr val="FF0000"/>
                </a:solidFill>
                <a:latin typeface="PMingLiU" panose="02020500000000000000" pitchFamily="18" charset="-120"/>
                <a:ea typeface="華康中黑體"/>
              </a:rPr>
              <a:t>不</a:t>
            </a:r>
            <a:r>
              <a:rPr lang="zh-TW" altLang="en-US" sz="2800" b="1" dirty="0">
                <a:solidFill>
                  <a:srgbClr val="0000FF"/>
                </a:solidFill>
                <a:latin typeface="PMingLiU" panose="02020500000000000000" pitchFamily="18" charset="-120"/>
                <a:ea typeface="華康中黑體"/>
              </a:rPr>
              <a:t>得多於</a:t>
            </a:r>
            <a:r>
              <a:rPr lang="en-US" altLang="zh-TW" sz="2800" b="1" dirty="0">
                <a:solidFill>
                  <a:srgbClr val="0000FF"/>
                </a:solidFill>
                <a:latin typeface="PMingLiU" panose="02020500000000000000" pitchFamily="18" charset="-120"/>
                <a:ea typeface="華康中黑體"/>
              </a:rPr>
              <a:t>30 </a:t>
            </a:r>
            <a:r>
              <a:rPr lang="zh-TW" altLang="en-US" sz="2800" b="1" dirty="0">
                <a:solidFill>
                  <a:srgbClr val="0000FF"/>
                </a:solidFill>
                <a:latin typeface="PMingLiU" panose="02020500000000000000" pitchFamily="18" charset="-120"/>
                <a:ea typeface="華康中黑體"/>
              </a:rPr>
              <a:t>分鐘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華康中黑體"/>
              </a:rPr>
              <a:t>每日少於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華康中黑體"/>
              </a:rPr>
              <a:t>1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華康中黑體"/>
              </a:rPr>
              <a:t>小時</a:t>
            </a:r>
            <a:r>
              <a:rPr lang="zh-TW" altLang="en-US" sz="2800" b="1" dirty="0">
                <a:solidFill>
                  <a:schemeClr val="tx1"/>
                </a:solidFill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en-US" altLang="zh-TW" sz="2800" b="1" dirty="0">
              <a:solidFill>
                <a:srgbClr val="FF0000"/>
              </a:solidFill>
              <a:latin typeface="+mn-ea"/>
              <a:ea typeface="華康中黑體"/>
            </a:endParaRPr>
          </a:p>
          <a:p>
            <a:pPr lvl="1" indent="-342900"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抬頭挺胸</a:t>
            </a:r>
            <a:r>
              <a:rPr lang="zh-TW" altLang="en-US" sz="2800" dirty="0">
                <a:latin typeface="+mn-ea"/>
                <a:ea typeface="華康中黑體"/>
              </a:rPr>
              <a:t>融入孩子日常生活 </a:t>
            </a:r>
            <a:r>
              <a:rPr lang="en-US" altLang="zh-TW" sz="2800" dirty="0">
                <a:latin typeface="+mn-ea"/>
                <a:ea typeface="華康中黑體"/>
              </a:rPr>
              <a:t>–</a:t>
            </a:r>
            <a:r>
              <a:rPr lang="zh-TW" altLang="en-US" sz="2800" dirty="0">
                <a:latin typeface="+mn-ea"/>
                <a:ea typeface="華康中黑體"/>
              </a:rPr>
              <a:t> 閱讀</a:t>
            </a:r>
            <a:r>
              <a:rPr lang="zh-TW" altLang="en-US" sz="2800" dirty="0">
                <a:latin typeface="PMingLiU" panose="02020500000000000000" pitchFamily="18" charset="-120"/>
                <a:ea typeface="華康中黑體"/>
              </a:rPr>
              <a:t>、寫字</a:t>
            </a:r>
            <a:r>
              <a:rPr lang="en-US" altLang="zh-TW" sz="2800" dirty="0">
                <a:latin typeface="PMingLiU" panose="02020500000000000000" pitchFamily="18" charset="-120"/>
                <a:ea typeface="華康中黑體"/>
              </a:rPr>
              <a:t>……</a:t>
            </a:r>
            <a:r>
              <a:rPr lang="zh-TW" altLang="en-US" sz="2800" b="1" dirty="0">
                <a:solidFill>
                  <a:schemeClr val="tx1"/>
                </a:solidFill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 。</a:t>
            </a:r>
            <a:endParaRPr lang="en-US" altLang="zh-TW" sz="2800" b="1" dirty="0">
              <a:solidFill>
                <a:schemeClr val="tx1"/>
              </a:solidFill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pPr lvl="1" indent="-342900"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+mn-ea"/>
                <a:ea typeface="華康中黑體"/>
              </a:rPr>
              <a:t>居家環境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多採自然光</a:t>
            </a:r>
            <a:r>
              <a:rPr lang="zh-TW" altLang="en-US" sz="2800" b="1" dirty="0">
                <a:solidFill>
                  <a:schemeClr val="tx1"/>
                </a:solidFill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en-US" altLang="zh-TW" sz="2800" b="1" dirty="0">
              <a:solidFill>
                <a:srgbClr val="FF0000"/>
              </a:solidFill>
              <a:latin typeface="+mn-ea"/>
              <a:ea typeface="華康中黑體"/>
            </a:endParaRPr>
          </a:p>
          <a:p>
            <a:pPr lvl="1" indent="-342900"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+mn-ea"/>
                <a:ea typeface="華康中黑體"/>
              </a:rPr>
              <a:t>室內閱讀</a:t>
            </a:r>
            <a:r>
              <a:rPr lang="zh-TW" altLang="en-US" sz="2800" dirty="0">
                <a:latin typeface="PMingLiU" panose="02020500000000000000" pitchFamily="18" charset="-120"/>
                <a:ea typeface="華康中黑體"/>
              </a:rPr>
              <a:t>、</a:t>
            </a:r>
            <a:r>
              <a:rPr lang="zh-TW" altLang="en-US" sz="2800" dirty="0">
                <a:latin typeface="+mn-ea"/>
                <a:ea typeface="華康中黑體"/>
              </a:rPr>
              <a:t>寫字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2800" dirty="0">
                <a:latin typeface="+mn-ea"/>
                <a:ea typeface="華康中黑體"/>
              </a:rPr>
              <a:t>加以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檯燈輔佐以明亮為主</a:t>
            </a:r>
            <a:r>
              <a:rPr lang="zh-TW" altLang="en-US" sz="2800" b="1" dirty="0">
                <a:solidFill>
                  <a:schemeClr val="tx1"/>
                </a:solidFill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en-US" altLang="zh-TW" sz="2800" b="1" dirty="0">
              <a:solidFill>
                <a:srgbClr val="FF0000"/>
              </a:solidFill>
              <a:latin typeface="+mn-ea"/>
              <a:ea typeface="華康中黑體"/>
            </a:endParaRPr>
          </a:p>
          <a:p>
            <a:pPr lvl="1" indent="-342900"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+mn-ea"/>
                <a:ea typeface="華康中黑體"/>
              </a:rPr>
              <a:t>降低近距離用眼</a:t>
            </a:r>
            <a:r>
              <a:rPr lang="en-US" altLang="zh-TW" sz="2800" dirty="0">
                <a:latin typeface="+mn-ea"/>
                <a:ea typeface="華康中黑體"/>
              </a:rPr>
              <a:t>: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書寫</a:t>
            </a:r>
            <a:r>
              <a:rPr lang="zh-TW" altLang="en-US" sz="2800" dirty="0">
                <a:latin typeface="+mn-ea"/>
                <a:ea typeface="華康中黑體"/>
              </a:rPr>
              <a:t>作業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ea typeface="華康中黑體"/>
              </a:rPr>
              <a:t>30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分鐘</a:t>
            </a:r>
            <a:r>
              <a:rPr lang="zh-TW" altLang="en-US" sz="2800" dirty="0">
                <a:latin typeface="PMingLiU" panose="02020500000000000000" pitchFamily="18" charset="-120"/>
                <a:ea typeface="華康中黑體"/>
              </a:rPr>
              <a:t>，</a:t>
            </a:r>
            <a:r>
              <a:rPr lang="zh-TW" altLang="en-US" sz="2800" b="1" dirty="0">
                <a:solidFill>
                  <a:srgbClr val="0733EF"/>
                </a:solidFill>
                <a:latin typeface="+mn-ea"/>
                <a:ea typeface="華康中黑體"/>
              </a:rPr>
              <a:t>起身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活動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ea typeface="華康中黑體"/>
              </a:rPr>
              <a:t>10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分鐘</a:t>
            </a:r>
            <a:r>
              <a:rPr lang="zh-TW" altLang="en-US" sz="2800" b="1" dirty="0">
                <a:solidFill>
                  <a:schemeClr val="tx1"/>
                </a:solidFill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en-US" altLang="zh-TW" sz="2800" b="1" dirty="0">
              <a:solidFill>
                <a:srgbClr val="FF0000"/>
              </a:solidFill>
              <a:latin typeface="+mn-ea"/>
              <a:ea typeface="華康中黑體"/>
            </a:endParaRPr>
          </a:p>
          <a:p>
            <a:pPr lvl="1" indent="-342900"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+mn-ea"/>
                <a:ea typeface="華康中黑體"/>
              </a:rPr>
              <a:t>小一學生</a:t>
            </a:r>
            <a:r>
              <a:rPr lang="zh-TW" altLang="en-US" sz="2800" b="1" dirty="0">
                <a:solidFill>
                  <a:srgbClr val="0733EF"/>
                </a:solidFill>
                <a:latin typeface="+mn-ea"/>
                <a:ea typeface="華康中黑體"/>
              </a:rPr>
              <a:t>睡眠時間需足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ea typeface="華康中黑體"/>
              </a:rPr>
              <a:t>9</a:t>
            </a:r>
            <a:r>
              <a:rPr lang="zh-TW" altLang="en-US" sz="2800" b="1" dirty="0">
                <a:solidFill>
                  <a:srgbClr val="0733EF"/>
                </a:solidFill>
                <a:latin typeface="+mn-ea"/>
                <a:ea typeface="華康中黑體"/>
              </a:rPr>
              <a:t>小時</a:t>
            </a:r>
            <a:r>
              <a:rPr lang="zh-TW" altLang="en-US" sz="2800" b="1" dirty="0">
                <a:solidFill>
                  <a:schemeClr val="tx1"/>
                </a:solidFill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zh-TW" altLang="en-US" sz="2800" dirty="0">
              <a:latin typeface="+mn-ea"/>
              <a:ea typeface="華康中黑體"/>
            </a:endParaRPr>
          </a:p>
          <a:p>
            <a:pPr lvl="1" indent="-342900"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+mn-ea"/>
                <a:ea typeface="華康中黑體"/>
              </a:rPr>
              <a:t>叮嚀孩子從事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戶外</a:t>
            </a:r>
            <a:r>
              <a:rPr lang="zh-TW" altLang="en-US" sz="2800" dirty="0">
                <a:latin typeface="+mn-ea"/>
                <a:ea typeface="華康中黑體"/>
              </a:rPr>
              <a:t>運動：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戴</a:t>
            </a:r>
            <a:r>
              <a:rPr lang="zh-TW" altLang="en-US" sz="2800" b="1" dirty="0">
                <a:latin typeface="+mn-ea"/>
                <a:ea typeface="華康中黑體"/>
              </a:rPr>
              <a:t>遮陽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帽</a:t>
            </a:r>
            <a:r>
              <a:rPr lang="en-US" altLang="zh-TW" sz="2800" b="1" dirty="0">
                <a:latin typeface="+mn-ea"/>
                <a:ea typeface="華康中黑體"/>
              </a:rPr>
              <a:t>、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太陽眼鏡</a:t>
            </a:r>
            <a:r>
              <a:rPr lang="zh-TW" altLang="en-US" sz="2800" b="1" dirty="0">
                <a:solidFill>
                  <a:schemeClr val="tx1"/>
                </a:solidFill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pPr lvl="1" indent="-342900"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每日戶外活動時間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ea typeface="華康中黑體"/>
              </a:rPr>
              <a:t>2~3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小時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華康中黑體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+mn-ea"/>
              <a:ea typeface="華康中黑體"/>
            </a:endParaRPr>
          </a:p>
          <a:p>
            <a:pPr lvl="1" indent="-342900"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+mn-ea"/>
                <a:ea typeface="華康中黑體"/>
              </a:rPr>
              <a:t>鼓勵孩子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  <a:ea typeface="華康中黑體"/>
              </a:rPr>
              <a:t>走路上下學</a:t>
            </a:r>
            <a:r>
              <a:rPr lang="zh-TW" altLang="en-US" sz="2800" b="1" dirty="0">
                <a:solidFill>
                  <a:schemeClr val="tx1"/>
                </a:solidFill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zh-TW" altLang="en-US" sz="2800" dirty="0">
              <a:latin typeface="+mn-ea"/>
              <a:ea typeface="華康中黑體"/>
            </a:endParaRPr>
          </a:p>
          <a:p>
            <a:pPr marL="400050" lvl="1" indent="0">
              <a:buNone/>
              <a:defRPr/>
            </a:pPr>
            <a:endParaRPr lang="en-US" altLang="zh-TW" sz="2400" dirty="0">
              <a:latin typeface="華康中黑體" pitchFamily="49" charset="-120"/>
              <a:ea typeface="華康中黑體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400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380616" y="87624"/>
            <a:ext cx="4228198" cy="128089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00FF"/>
                </a:solidFill>
                <a:latin typeface="華康POP1體W5"/>
                <a:ea typeface="標楷體" panose="03000509000000000000" pitchFamily="65" charset="-120"/>
              </a:rPr>
              <a:t>口腔保健</a:t>
            </a:r>
            <a:endParaRPr lang="zh-TW" altLang="en-US" sz="6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819707" y="1454759"/>
            <a:ext cx="6437295" cy="576262"/>
          </a:xfrm>
        </p:spPr>
        <p:txBody>
          <a:bodyPr/>
          <a:lstStyle/>
          <a:p>
            <a:r>
              <a:rPr lang="zh-TW" altLang="en-US" sz="4000" b="1" dirty="0"/>
              <a:t>學童享有的社會健保資源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6853232" y="1673295"/>
            <a:ext cx="5134636" cy="576262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CC3300"/>
                </a:solidFill>
              </a:rPr>
              <a:t>學校推動的口腔保健辦法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6577621" y="2381849"/>
            <a:ext cx="4638459" cy="4275623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華康中黑體"/>
              </a:rPr>
              <a:t>配合國健署</a:t>
            </a:r>
            <a:r>
              <a:rPr lang="en-US" altLang="zh-TW" b="1" dirty="0">
                <a:latin typeface="華康中黑體"/>
              </a:rPr>
              <a:t>:</a:t>
            </a:r>
            <a:r>
              <a:rPr lang="zh-TW" altLang="en-US" b="1" dirty="0">
                <a:latin typeface="華康中黑體"/>
              </a:rPr>
              <a:t>實施</a:t>
            </a:r>
            <a:r>
              <a:rPr lang="zh-TW" altLang="en-US" b="1" dirty="0">
                <a:solidFill>
                  <a:srgbClr val="FF0000"/>
                </a:solidFill>
                <a:latin typeface="華康中黑體"/>
              </a:rPr>
              <a:t>含氟漱口水來預防齲齒</a:t>
            </a:r>
            <a:r>
              <a:rPr lang="zh-TW" altLang="en-US" b="1" dirty="0">
                <a:latin typeface="華康中黑體"/>
              </a:rPr>
              <a:t>。</a:t>
            </a:r>
          </a:p>
          <a:p>
            <a:r>
              <a:rPr lang="zh-TW" altLang="en-US" b="1" dirty="0">
                <a:latin typeface="華康中黑體"/>
              </a:rPr>
              <a:t>經費來源</a:t>
            </a: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b="1" dirty="0">
                <a:latin typeface="華康中黑體"/>
              </a:rPr>
              <a:t>健康捐經費負擔。</a:t>
            </a:r>
            <a:endParaRPr lang="en-US" altLang="zh-TW" b="1" dirty="0">
              <a:latin typeface="華康中黑體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華康中黑體"/>
              </a:rPr>
              <a:t>午餐潔牙</a:t>
            </a:r>
            <a:r>
              <a:rPr lang="zh-TW" altLang="en-US" b="1" dirty="0">
                <a:latin typeface="華康中黑體"/>
              </a:rPr>
              <a:t>後</a:t>
            </a: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b="1" dirty="0">
                <a:latin typeface="華康中黑體"/>
              </a:rPr>
              <a:t>含氟漱口水含漱一分鐘</a:t>
            </a:r>
            <a:r>
              <a:rPr lang="en-US" altLang="zh-TW" b="1" dirty="0">
                <a:latin typeface="華康中黑體"/>
              </a:rPr>
              <a:t>/</a:t>
            </a:r>
            <a:r>
              <a:rPr lang="zh-TW" altLang="en-US" b="1" dirty="0">
                <a:latin typeface="華康中黑體"/>
              </a:rPr>
              <a:t>每週一次</a:t>
            </a: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b="1" dirty="0">
                <a:latin typeface="華康中黑體"/>
              </a:rPr>
              <a:t>由班導師督導</a:t>
            </a:r>
            <a:r>
              <a:rPr lang="zh-TW" altLang="en-US" b="1" dirty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en-US" altLang="zh-TW" b="1" dirty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r>
              <a:rPr lang="zh-TW" altLang="en-US" b="1" dirty="0">
                <a:latin typeface="華康中黑體"/>
              </a:rPr>
              <a:t>學童應</a:t>
            </a:r>
            <a:r>
              <a:rPr lang="zh-TW" altLang="en-US" b="1" dirty="0">
                <a:solidFill>
                  <a:srgbClr val="FF0000"/>
                </a:solidFill>
                <a:latin typeface="華康中黑體"/>
              </a:rPr>
              <a:t>減少甜食</a:t>
            </a:r>
            <a:r>
              <a:rPr lang="zh-TW" altLang="en-US" b="1" dirty="0">
                <a:latin typeface="華康中黑體"/>
              </a:rPr>
              <a:t>的攝取，養成飯後及睡前刷牙的良好口腔衛生習慣。</a:t>
            </a:r>
            <a:endParaRPr lang="en-US" altLang="zh-TW" b="1" dirty="0">
              <a:latin typeface="華康中黑體"/>
            </a:endParaRPr>
          </a:p>
          <a:p>
            <a:r>
              <a:rPr lang="zh-TW" altLang="en-US" b="1" dirty="0">
                <a:latin typeface="華康中黑體"/>
              </a:rPr>
              <a:t>安排校牙醫檢查牙齒</a:t>
            </a:r>
            <a:r>
              <a:rPr lang="en-US" altLang="zh-TW" b="1" dirty="0">
                <a:latin typeface="華康中黑體"/>
              </a:rPr>
              <a:t>(</a:t>
            </a:r>
            <a:r>
              <a:rPr lang="zh-TW" altLang="en-US" b="1" dirty="0">
                <a:latin typeface="華康中黑體"/>
              </a:rPr>
              <a:t>每學年一次</a:t>
            </a:r>
            <a:r>
              <a:rPr lang="en-US" altLang="zh-TW" b="1" dirty="0">
                <a:latin typeface="華康中黑體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latin typeface="華康中黑體"/>
              </a:rPr>
              <a:t>接獲複檢通知單</a:t>
            </a: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b="1" dirty="0">
                <a:latin typeface="華康中黑體"/>
              </a:rPr>
              <a:t>需配合校外複檢。</a:t>
            </a:r>
            <a:endParaRPr lang="en-US" altLang="zh-TW" b="1" dirty="0">
              <a:latin typeface="華康中黑體"/>
            </a:endParaRPr>
          </a:p>
          <a:p>
            <a:r>
              <a:rPr lang="zh-TW" altLang="en-US" b="1" dirty="0">
                <a:latin typeface="華康中黑體"/>
              </a:rPr>
              <a:t>寒</a:t>
            </a: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b="1" dirty="0">
                <a:latin typeface="華康中黑體"/>
              </a:rPr>
              <a:t>暑假</a:t>
            </a: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b="1" dirty="0">
                <a:latin typeface="華康中黑體"/>
              </a:rPr>
              <a:t>定期接受牙醫師檢查</a:t>
            </a: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b="1" dirty="0">
                <a:latin typeface="華康中黑體"/>
              </a:rPr>
              <a:t>以確保貴子弟的口腔健康</a:t>
            </a:r>
            <a:r>
              <a:rPr lang="zh-TW" altLang="en-US" dirty="0">
                <a:latin typeface="華康中黑體"/>
              </a:rPr>
              <a:t>。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1B33AFB-8B55-49F6-8C07-03C911975D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12" y="2249557"/>
            <a:ext cx="4048667" cy="4152550"/>
          </a:xfrm>
        </p:spPr>
      </p:pic>
    </p:spTree>
    <p:extLst>
      <p:ext uri="{BB962C8B-B14F-4D97-AF65-F5344CB8AC3E}">
        <p14:creationId xmlns:p14="http://schemas.microsoft.com/office/powerpoint/2010/main" val="214396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8822" y="164733"/>
            <a:ext cx="8911687" cy="1655358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solidFill>
                  <a:srgbClr val="0733E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四年級健康檢查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88869" y="1367247"/>
            <a:ext cx="10219456" cy="5490754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健康檢查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+mj-ea"/>
                <a:ea typeface="+mj-ea"/>
              </a:rPr>
              <a:t>預防保健的篩檢，期早期發現、早期治療，以維護學生健康。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檢查項目：健檢前</a:t>
            </a:r>
            <a:r>
              <a:rPr lang="en-US" altLang="zh-TW" sz="2400" dirty="0">
                <a:latin typeface="+mj-ea"/>
                <a:ea typeface="+mj-ea"/>
              </a:rPr>
              <a:t>1</a:t>
            </a:r>
            <a:r>
              <a:rPr lang="zh-TW" altLang="en-US" sz="2400" dirty="0">
                <a:latin typeface="+mj-ea"/>
                <a:ea typeface="+mj-ea"/>
              </a:rPr>
              <a:t>個月健康中心會發下－相關檢查同意書及說明事項</a:t>
            </a:r>
            <a:r>
              <a:rPr lang="zh-TW" altLang="en-US" sz="2400" dirty="0">
                <a:latin typeface="+mj-ea"/>
              </a:rPr>
              <a:t>，  </a:t>
            </a:r>
            <a:endParaRPr lang="en-US" altLang="zh-TW" sz="2400" dirty="0">
              <a:latin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</a:rPr>
              <a:t>                         屆時再請家長詳見</a:t>
            </a:r>
            <a:r>
              <a:rPr lang="zh-TW" altLang="en-US" sz="2400" dirty="0">
                <a:latin typeface="+mj-ea"/>
                <a:ea typeface="+mj-ea"/>
              </a:rPr>
              <a:t>。	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承辦單位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+mj-ea"/>
                <a:ea typeface="+mj-ea"/>
              </a:rPr>
              <a:t>新北市教育局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400" dirty="0">
                <a:latin typeface="+mj-ea"/>
                <a:ea typeface="+mj-ea"/>
              </a:rPr>
              <a:t>台北市宏恩醫院</a:t>
            </a:r>
            <a:r>
              <a:rPr lang="zh-TW" altLang="en-US" sz="2400" dirty="0">
                <a:latin typeface="+mj-ea"/>
              </a:rPr>
              <a:t>。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</a:rPr>
              <a:t>檢體收集時間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蟯蟲 − 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10/28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10/29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，尿液 − 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10/29</a:t>
            </a:r>
            <a:r>
              <a:rPr lang="zh-TW" altLang="en-US" sz="2400" dirty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身體健康檢查時間：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113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12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11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日</a:t>
            </a:r>
            <a:r>
              <a:rPr lang="en-US" altLang="zh-TW" sz="2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當天請假學生，由家長自行帶往合 </a:t>
            </a:r>
            <a:endParaRPr lang="en-US" altLang="zh-TW" sz="2400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                                               約醫院進行補檢</a:t>
            </a:r>
            <a:r>
              <a:rPr lang="en-US" altLang="zh-TW" sz="2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400" dirty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 。</a:t>
            </a:r>
            <a:endParaRPr lang="en-US" altLang="zh-TW" sz="2400" b="1" dirty="0">
              <a:solidFill>
                <a:srgbClr val="FF00FF"/>
              </a:solidFill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參加</a:t>
            </a:r>
            <a:r>
              <a:rPr lang="zh-TW" altLang="en-US" sz="2400" b="1" dirty="0">
                <a:solidFill>
                  <a:srgbClr val="097745"/>
                </a:solidFill>
                <a:latin typeface="+mj-ea"/>
                <a:ea typeface="+mj-ea"/>
              </a:rPr>
              <a:t>健康檢查後</a:t>
            </a:r>
            <a:r>
              <a:rPr lang="en-US" altLang="zh-TW" sz="2400" dirty="0">
                <a:latin typeface="+mj-ea"/>
                <a:ea typeface="+mj-ea"/>
              </a:rPr>
              <a:t>，</a:t>
            </a:r>
            <a:r>
              <a:rPr lang="zh-TW" altLang="en-US" sz="2400" dirty="0">
                <a:latin typeface="+mj-ea"/>
                <a:ea typeface="+mj-ea"/>
              </a:rPr>
              <a:t>還</a:t>
            </a:r>
            <a:r>
              <a:rPr lang="zh-TW" altLang="en-US" sz="2400" b="1" dirty="0">
                <a:solidFill>
                  <a:srgbClr val="097745"/>
                </a:solidFill>
                <a:latin typeface="+mj-ea"/>
                <a:ea typeface="+mj-ea"/>
              </a:rPr>
              <a:t>需要注意</a:t>
            </a:r>
            <a:r>
              <a:rPr lang="zh-TW" altLang="en-US" sz="2400" dirty="0">
                <a:latin typeface="+mj-ea"/>
                <a:ea typeface="+mj-ea"/>
              </a:rPr>
              <a:t>甚麼事項 </a:t>
            </a:r>
            <a:r>
              <a:rPr lang="en-US" altLang="zh-TW" sz="2400" dirty="0">
                <a:latin typeface="Poor Richard" panose="02080502050505020702" pitchFamily="18" charset="0"/>
                <a:ea typeface="+mj-ea"/>
              </a:rPr>
              <a:t>?</a:t>
            </a:r>
          </a:p>
          <a:p>
            <a:pPr marL="0" indent="0">
              <a:buNone/>
            </a:pPr>
            <a:r>
              <a:rPr lang="zh-TW" altLang="en-US" sz="2400" dirty="0">
                <a:latin typeface="Poor Richard" panose="02080502050505020702" pitchFamily="18" charset="0"/>
                <a:ea typeface="+mj-ea"/>
              </a:rPr>
              <a:t>       答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400" dirty="0">
                <a:latin typeface="+mj-ea"/>
                <a:ea typeface="+mj-ea"/>
              </a:rPr>
              <a:t>學童</a:t>
            </a:r>
            <a:r>
              <a:rPr lang="zh-TW" altLang="en-US" sz="2400" b="1" dirty="0">
                <a:solidFill>
                  <a:srgbClr val="097745"/>
                </a:solidFill>
                <a:latin typeface="+mj-ea"/>
                <a:ea typeface="+mj-ea"/>
              </a:rPr>
              <a:t>完成檢查後約</a:t>
            </a:r>
            <a:r>
              <a:rPr lang="en-US" altLang="zh-TW" sz="2400" b="1" dirty="0">
                <a:solidFill>
                  <a:srgbClr val="097745"/>
                </a:solidFill>
                <a:latin typeface="+mj-ea"/>
                <a:ea typeface="+mj-ea"/>
              </a:rPr>
              <a:t>10</a:t>
            </a:r>
            <a:r>
              <a:rPr lang="zh-TW" altLang="en-US" sz="2400" b="1" dirty="0">
                <a:solidFill>
                  <a:srgbClr val="097745"/>
                </a:solidFill>
                <a:latin typeface="+mj-ea"/>
                <a:ea typeface="+mj-ea"/>
              </a:rPr>
              <a:t>天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，學校會</a:t>
            </a:r>
            <a:r>
              <a:rPr lang="zh-TW" altLang="en-US" sz="24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轉</a:t>
            </a:r>
            <a:r>
              <a:rPr lang="zh-TW" altLang="en-US" sz="2400" b="1" dirty="0">
                <a:solidFill>
                  <a:srgbClr val="097745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發新生健檢報告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，身體檢查有</a:t>
            </a:r>
            <a:r>
              <a:rPr lang="zh-TW" altLang="en-US" sz="2400" b="1" dirty="0">
                <a:solidFill>
                  <a:srgbClr val="CC33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發 </a:t>
            </a:r>
            <a:endParaRPr lang="en-US" altLang="zh-TW" sz="2400" b="1" dirty="0">
              <a:solidFill>
                <a:srgbClr val="CC33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CC33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           現異常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的學童，家長</a:t>
            </a:r>
            <a:r>
              <a:rPr lang="zh-TW" altLang="en-US" sz="2400" b="1" dirty="0">
                <a:solidFill>
                  <a:srgbClr val="CC33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需於規定時間內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帶</a:t>
            </a:r>
            <a:r>
              <a:rPr lang="zh-TW" altLang="en-US" sz="2400" b="1" dirty="0">
                <a:solidFill>
                  <a:srgbClr val="CC33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至醫療院所複檢並繳交報告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            以達</a:t>
            </a:r>
            <a:r>
              <a:rPr lang="zh-TW" altLang="en-US" sz="2400" dirty="0">
                <a:latin typeface="+mj-ea"/>
              </a:rPr>
              <a:t>早期發現、早期治療，以維護學生健康</a:t>
            </a:r>
            <a:r>
              <a:rPr lang="zh-TW" altLang="en-US" sz="2400" dirty="0">
                <a:latin typeface="+mj-ea"/>
                <a:ea typeface="+mj-ea"/>
              </a:rPr>
              <a:t>。</a:t>
            </a:r>
            <a:endParaRPr lang="en-US" altLang="zh-TW" sz="2400" dirty="0">
              <a:latin typeface="+mj-ea"/>
              <a:ea typeface="+mj-ea"/>
            </a:endParaRPr>
          </a:p>
          <a:p>
            <a:endParaRPr lang="zh-TW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353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130" y="380270"/>
            <a:ext cx="10385570" cy="1431752"/>
          </a:xfrm>
        </p:spPr>
        <p:txBody>
          <a:bodyPr>
            <a:noAutofit/>
          </a:bodyPr>
          <a:lstStyle/>
          <a:p>
            <a:r>
              <a:rPr lang="en-US" altLang="zh-TW" sz="5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5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年度校園疫苗集體接種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9714" y="1488715"/>
            <a:ext cx="11140062" cy="5369285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0733E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季節流行性感冒</a:t>
            </a:r>
            <a:endParaRPr lang="en-US" altLang="zh-TW" sz="4000" b="1" dirty="0">
              <a:solidFill>
                <a:srgbClr val="0733E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施打日期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:113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0733E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新冠疫苗</a:t>
            </a:r>
            <a:endParaRPr lang="en-US" altLang="zh-TW" sz="4000" b="1" dirty="0">
              <a:solidFill>
                <a:srgbClr val="0733E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施打日期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:113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施打單位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衛生局合約醫院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聯安診所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r>
              <a:rPr lang="zh-TW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將以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電子檔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另行通知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詢問校園集中兩種接種疫苗之意願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3579EF2B-0118-4762-BBD9-1F362D4C8FD8}"/>
              </a:ext>
            </a:extLst>
          </p:cNvPr>
          <p:cNvSpPr/>
          <p:nvPr/>
        </p:nvSpPr>
        <p:spPr>
          <a:xfrm>
            <a:off x="1046826" y="5201174"/>
            <a:ext cx="10764873" cy="1199625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69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2888" y="463600"/>
            <a:ext cx="6165669" cy="100439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4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傳染病防治</a:t>
            </a:r>
            <a:r>
              <a:rPr lang="zh-TW" altLang="en-US" sz="4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相關防疫訊息   </a:t>
            </a:r>
            <a:br>
              <a:rPr lang="en-US" altLang="zh-TW" sz="4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衛生署疾病管制局</a:t>
            </a:r>
            <a:r>
              <a:rPr lang="en-US" altLang="zh-TW" dirty="0">
                <a:hlinkClick r:id="rId2"/>
              </a:rPr>
              <a:t>http://www.cdc.gov.tw</a:t>
            </a:r>
            <a:br>
              <a:rPr lang="en-US" altLang="zh-TW" dirty="0"/>
            </a:b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8639" y="2725703"/>
            <a:ext cx="11547565" cy="45197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/>
              <a:t>上學期間學童經</a:t>
            </a:r>
            <a:r>
              <a:rPr lang="zh-TW" altLang="zh-TW" sz="2800" dirty="0"/>
              <a:t>醫師確診</a:t>
            </a:r>
            <a:r>
              <a:rPr lang="zh-TW" altLang="en-US" sz="2800" dirty="0"/>
              <a:t>感染</a:t>
            </a:r>
            <a:r>
              <a:rPr lang="zh-TW" altLang="en-US" sz="2800" dirty="0">
                <a:solidFill>
                  <a:schemeClr val="tx1"/>
                </a:solidFill>
              </a:rPr>
              <a:t>校園常見</a:t>
            </a:r>
            <a:r>
              <a:rPr lang="zh-TW" altLang="zh-TW" sz="2800" dirty="0">
                <a:solidFill>
                  <a:schemeClr val="tx1"/>
                </a:solidFill>
              </a:rPr>
              <a:t>傳染病</a:t>
            </a:r>
            <a:r>
              <a:rPr lang="zh-TW" altLang="zh-TW" sz="2800" dirty="0"/>
              <a:t>【如</a:t>
            </a:r>
            <a:r>
              <a:rPr lang="en-US" altLang="zh-TW" sz="2800" dirty="0"/>
              <a:t>:</a:t>
            </a:r>
            <a:r>
              <a:rPr lang="zh-TW" altLang="zh-TW" sz="2800" b="1" dirty="0">
                <a:solidFill>
                  <a:srgbClr val="FF0000"/>
                </a:solidFill>
              </a:rPr>
              <a:t>腸病毒</a:t>
            </a:r>
            <a:r>
              <a:rPr lang="zh-TW" altLang="en-US" sz="2800" b="1" dirty="0">
                <a:solidFill>
                  <a:srgbClr val="FF0000"/>
                </a:solidFill>
              </a:rPr>
              <a:t>感染</a:t>
            </a:r>
            <a:r>
              <a:rPr lang="zh-TW" altLang="en-US" sz="28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zh-TW" sz="2800" b="1" dirty="0">
                <a:solidFill>
                  <a:srgbClr val="FF0000"/>
                </a:solidFill>
              </a:rPr>
              <a:t>麻疹</a:t>
            </a:r>
            <a:r>
              <a:rPr lang="zh-TW" altLang="en-US" sz="2800" b="1" dirty="0">
                <a:solidFill>
                  <a:srgbClr val="FF0000"/>
                </a:solidFill>
              </a:rPr>
              <a:t> 德國麻疹</a:t>
            </a:r>
            <a:r>
              <a:rPr lang="zh-TW" altLang="en-US" sz="28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</a:rPr>
              <a:t>腮腺炎</a:t>
            </a:r>
            <a:r>
              <a:rPr lang="zh-TW" altLang="en-US" sz="28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zh-TW" sz="2800" b="1" dirty="0">
                <a:solidFill>
                  <a:srgbClr val="FF0000"/>
                </a:solidFill>
              </a:rPr>
              <a:t>水痘</a:t>
            </a:r>
            <a:r>
              <a:rPr lang="zh-TW" altLang="en-US" sz="28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800" b="1" dirty="0">
                <a:solidFill>
                  <a:srgbClr val="FF0000"/>
                </a:solidFill>
              </a:rPr>
              <a:t>A</a:t>
            </a:r>
            <a:r>
              <a:rPr lang="zh-TW" altLang="zh-TW" sz="2800" b="1" dirty="0">
                <a:solidFill>
                  <a:srgbClr val="FF0000"/>
                </a:solidFill>
              </a:rPr>
              <a:t>型流感</a:t>
            </a:r>
            <a:r>
              <a:rPr lang="zh-TW" altLang="en-US" sz="28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800" b="1" dirty="0">
                <a:solidFill>
                  <a:srgbClr val="FF0000"/>
                </a:solidFill>
              </a:rPr>
              <a:t>B</a:t>
            </a:r>
            <a:r>
              <a:rPr lang="zh-TW" altLang="zh-TW" sz="2800" b="1" dirty="0">
                <a:solidFill>
                  <a:srgbClr val="FF0000"/>
                </a:solidFill>
              </a:rPr>
              <a:t>型流感</a:t>
            </a:r>
            <a:r>
              <a:rPr lang="zh-TW" altLang="en-US" sz="28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紅眼症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2800" dirty="0">
                <a:solidFill>
                  <a:srgbClr val="0000FF"/>
                </a:solidFill>
              </a:rPr>
              <a:t>請</a:t>
            </a:r>
            <a:r>
              <a:rPr lang="zh-TW" altLang="en-US" sz="2800" dirty="0"/>
              <a:t>家長務必</a:t>
            </a:r>
            <a:r>
              <a:rPr lang="zh-TW" altLang="en-US" sz="2800" dirty="0">
                <a:solidFill>
                  <a:srgbClr val="0000FF"/>
                </a:solidFill>
              </a:rPr>
              <a:t>通知導師</a:t>
            </a:r>
            <a:r>
              <a:rPr lang="zh-TW" altLang="en-US" sz="2800" dirty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為使學童健康早日恢復健康，請</a:t>
            </a:r>
            <a:r>
              <a:rPr lang="zh-TW" altLang="en-US" sz="2800" b="1" dirty="0">
                <a:solidFill>
                  <a:srgbClr val="0000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配合醫師指示在家休息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，並可避免班級集體傳染</a:t>
            </a:r>
            <a:r>
              <a:rPr lang="zh-TW" altLang="en-US" sz="2800" dirty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/>
              <a:t>新北市學校處理傳染病標準作業流程</a:t>
            </a:r>
            <a:r>
              <a:rPr lang="en-US" altLang="zh-TW" sz="2800" dirty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-</a:t>
            </a:r>
            <a:r>
              <a:rPr lang="zh-TW" altLang="en-US" sz="2800" b="1" dirty="0">
                <a:solidFill>
                  <a:srgbClr val="FF0000"/>
                </a:solidFill>
              </a:rPr>
              <a:t>經醫師臨床診斷為感染或疑似感染手足口症、疱疹性咽峽炎或腸病毒時，該生應停止上課</a:t>
            </a:r>
            <a:r>
              <a:rPr lang="en-US" altLang="zh-TW" sz="2800" b="1" dirty="0">
                <a:solidFill>
                  <a:srgbClr val="FF0000"/>
                </a:solidFill>
              </a:rPr>
              <a:t>7</a:t>
            </a:r>
            <a:r>
              <a:rPr lang="zh-TW" altLang="en-US" sz="2800" b="1" dirty="0">
                <a:solidFill>
                  <a:srgbClr val="FF0000"/>
                </a:solidFill>
              </a:rPr>
              <a:t>日</a:t>
            </a:r>
            <a:r>
              <a:rPr lang="en-US" altLang="zh-TW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含例假日</a:t>
            </a:r>
            <a:r>
              <a:rPr lang="en-US" altLang="zh-TW" sz="2800" b="1" dirty="0">
                <a:solidFill>
                  <a:srgbClr val="FF0000"/>
                </a:solidFill>
                <a:latin typeface="Poor Richard" panose="02080502050505020702" pitchFamily="18" charset="0"/>
                <a:cs typeface="Arial" panose="020B0604020202020204" pitchFamily="34" charset="0"/>
              </a:rPr>
              <a:t>)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  <a:cs typeface="Arial" panose="020B0604020202020204" pitchFamily="34" charset="0"/>
              </a:rPr>
              <a:t>。</a:t>
            </a:r>
            <a:endParaRPr lang="en-US" altLang="zh-TW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467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7211" y="354144"/>
            <a:ext cx="9867401" cy="1280890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學生團體平安保險費申請理賠作業流程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53440" y="1454331"/>
            <a:ext cx="11258203" cy="5190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113</a:t>
            </a:r>
            <a:r>
              <a:rPr lang="zh-TW" altLang="en-US" sz="2800" dirty="0">
                <a:latin typeface="+mn-ea"/>
              </a:rPr>
              <a:t>學年度由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國泰人壽承保</a:t>
            </a:r>
            <a:endParaRPr lang="en-US" altLang="zh-TW" sz="28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800" dirty="0">
                <a:latin typeface="+mn-ea"/>
              </a:rPr>
              <a:t>學生平安保險費申請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</a:rPr>
              <a:t>理賠作業流程</a:t>
            </a:r>
            <a:r>
              <a:rPr lang="zh-TW" altLang="en-US" sz="2800" dirty="0">
                <a:latin typeface="+mn-ea"/>
              </a:rPr>
              <a:t>：</a:t>
            </a:r>
          </a:p>
          <a:p>
            <a:pPr marL="0" indent="0">
              <a:buNone/>
            </a:pPr>
            <a:r>
              <a:rPr lang="en-US" altLang="zh-TW" sz="2800" dirty="0">
                <a:latin typeface="+mn-ea"/>
              </a:rPr>
              <a:t>1.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請</a:t>
            </a:r>
            <a:r>
              <a:rPr lang="zh-TW" altLang="en-US" sz="2800" dirty="0">
                <a:latin typeface="+mn-ea"/>
              </a:rPr>
              <a:t>至健康中心拿取保險金申請書填寫</a:t>
            </a:r>
            <a:endParaRPr lang="en-US" altLang="zh-TW" sz="2800" dirty="0">
              <a:latin typeface="+mn-ea"/>
            </a:endParaRPr>
          </a:p>
          <a:p>
            <a:pPr marL="0" indent="0">
              <a:buNone/>
            </a:pPr>
            <a:r>
              <a:rPr lang="en-US" altLang="zh-TW" sz="2800" dirty="0">
                <a:latin typeface="+mn-ea"/>
              </a:rPr>
              <a:t>2.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請</a:t>
            </a:r>
            <a:r>
              <a:rPr lang="zh-TW" altLang="en-US" sz="2800" dirty="0">
                <a:latin typeface="+mn-ea"/>
              </a:rPr>
              <a:t>繳交單據證明文件</a:t>
            </a:r>
            <a:endParaRPr lang="en-US" altLang="zh-TW" sz="2800" dirty="0">
              <a:latin typeface="+mn-ea"/>
            </a:endParaRPr>
          </a:p>
          <a:p>
            <a:pPr marL="0" indent="0">
              <a:buNone/>
            </a:pPr>
            <a:r>
              <a:rPr lang="en-US" altLang="zh-TW" sz="2800" dirty="0">
                <a:latin typeface="+mn-ea"/>
              </a:rPr>
              <a:t>  (1)</a:t>
            </a:r>
            <a:r>
              <a:rPr lang="zh-TW" altLang="en-US" sz="2800" dirty="0">
                <a:latin typeface="+mn-ea"/>
              </a:rPr>
              <a:t>就醫醫生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診斷書</a:t>
            </a:r>
            <a:r>
              <a:rPr lang="zh-TW" altLang="en-US" sz="2800" dirty="0">
                <a:latin typeface="+mn-ea"/>
              </a:rPr>
              <a:t> 。</a:t>
            </a:r>
          </a:p>
          <a:p>
            <a:pPr marL="0" indent="0">
              <a:buNone/>
            </a:pPr>
            <a:r>
              <a:rPr lang="zh-TW" altLang="en-US" sz="2800" dirty="0">
                <a:latin typeface="+mn-ea"/>
              </a:rPr>
              <a:t>  </a:t>
            </a:r>
            <a:r>
              <a:rPr lang="en-US" altLang="zh-TW" sz="2800" dirty="0">
                <a:latin typeface="+mn-ea"/>
              </a:rPr>
              <a:t>(2)</a:t>
            </a:r>
            <a:r>
              <a:rPr lang="zh-TW" altLang="en-US" sz="2800" dirty="0">
                <a:latin typeface="+mn-ea"/>
              </a:rPr>
              <a:t>各種收費明細表、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收據</a:t>
            </a:r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正本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附本需蓋關防印有與正本相符字樣</a:t>
            </a:r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800" dirty="0">
                <a:latin typeface="+mn-ea"/>
              </a:rPr>
              <a:t> 。   </a:t>
            </a:r>
            <a:endParaRPr lang="en-US" altLang="zh-TW" sz="2800" dirty="0">
              <a:latin typeface="+mn-ea"/>
            </a:endParaRPr>
          </a:p>
          <a:p>
            <a:pPr marL="0" indent="0">
              <a:buNone/>
            </a:pPr>
            <a:r>
              <a:rPr lang="zh-TW" altLang="en-US" sz="2800" dirty="0">
                <a:latin typeface="+mn-ea"/>
              </a:rPr>
              <a:t>  </a:t>
            </a:r>
            <a:r>
              <a:rPr lang="en-US" altLang="zh-TW" sz="2800" dirty="0">
                <a:latin typeface="+mn-ea"/>
              </a:rPr>
              <a:t>(3)</a:t>
            </a:r>
            <a:r>
              <a:rPr lang="zh-TW" altLang="en-US" sz="2800" dirty="0">
                <a:latin typeface="+mn-ea"/>
              </a:rPr>
              <a:t>受益人（監護人）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存摺影本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pPr marL="0" indent="0">
              <a:buNone/>
            </a:pPr>
            <a:r>
              <a:rPr lang="en-US" altLang="zh-TW" sz="2800" dirty="0">
                <a:latin typeface="+mn-ea"/>
              </a:rPr>
              <a:t>3.</a:t>
            </a:r>
            <a:r>
              <a:rPr lang="zh-TW" altLang="en-US" sz="2800" dirty="0">
                <a:latin typeface="+mn-ea"/>
              </a:rPr>
              <a:t>理賠受理申請規定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800" b="1" dirty="0">
                <a:solidFill>
                  <a:srgbClr val="097745"/>
                </a:solidFill>
                <a:latin typeface="+mn-ea"/>
              </a:rPr>
              <a:t>部分負擔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項目</a:t>
            </a:r>
            <a:r>
              <a:rPr lang="zh-TW" altLang="en-US" sz="2800" b="1" dirty="0">
                <a:solidFill>
                  <a:srgbClr val="097745"/>
                </a:solidFill>
                <a:latin typeface="+mn-ea"/>
              </a:rPr>
              <a:t>需超過</a:t>
            </a:r>
            <a:r>
              <a:rPr lang="en-US" altLang="zh-TW" sz="2800" b="1" dirty="0">
                <a:solidFill>
                  <a:srgbClr val="097745"/>
                </a:solidFill>
                <a:latin typeface="+mn-ea"/>
              </a:rPr>
              <a:t>500</a:t>
            </a:r>
            <a:r>
              <a:rPr lang="zh-TW" altLang="en-US" sz="2800" b="1" dirty="0">
                <a:solidFill>
                  <a:srgbClr val="097745"/>
                </a:solidFill>
                <a:latin typeface="+mn-ea"/>
              </a:rPr>
              <a:t>元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使</a:t>
            </a:r>
            <a:r>
              <a:rPr lang="zh-TW" altLang="en-US" sz="2800" b="1" dirty="0">
                <a:solidFill>
                  <a:srgbClr val="097745"/>
                </a:solidFill>
                <a:latin typeface="+mn-ea"/>
              </a:rPr>
              <a:t>得申請</a:t>
            </a:r>
            <a:r>
              <a:rPr lang="zh-TW" altLang="en-US" sz="2800" dirty="0">
                <a:latin typeface="文鼎ＰＯＰ－４" panose="040B0800000000000000" pitchFamily="82" charset="-120"/>
                <a:ea typeface="文鼎ＰＯＰ－４" panose="040B0800000000000000" pitchFamily="82" charset="-120"/>
              </a:rPr>
              <a:t>。</a:t>
            </a:r>
            <a:endParaRPr lang="en-US" altLang="zh-TW" sz="2800" dirty="0">
              <a:latin typeface="文鼎ＰＯＰ－４" panose="040B0800000000000000" pitchFamily="82" charset="-120"/>
              <a:ea typeface="文鼎ＰＯＰ－４" panose="040B0800000000000000" pitchFamily="82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+mn-ea"/>
              </a:rPr>
              <a:t>4.</a:t>
            </a:r>
            <a:r>
              <a:rPr lang="zh-TW" altLang="en-US" sz="2800" dirty="0">
                <a:latin typeface="+mn-ea"/>
              </a:rPr>
              <a:t>理賠申請時效：自發生得為請求之日起，經過</a:t>
            </a:r>
            <a:r>
              <a:rPr lang="en-US" altLang="zh-TW" sz="2800" dirty="0">
                <a:latin typeface="+mn-ea"/>
              </a:rPr>
              <a:t>2</a:t>
            </a:r>
            <a:r>
              <a:rPr lang="zh-TW" altLang="en-US" sz="2800" dirty="0">
                <a:latin typeface="+mn-ea"/>
              </a:rPr>
              <a:t>年不行使而消滅。</a:t>
            </a:r>
          </a:p>
          <a:p>
            <a:pPr marL="0" indent="0">
              <a:buNone/>
            </a:pPr>
            <a:endParaRPr lang="zh-TW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9443973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1640</TotalTime>
  <Words>1185</Words>
  <Application>Microsoft Office PowerPoint</Application>
  <PresentationFormat>寬螢幕</PresentationFormat>
  <Paragraphs>124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6" baseType="lpstr">
      <vt:lpstr>文鼎ＰＯＰ－４</vt:lpstr>
      <vt:lpstr>華康POP1體W5</vt:lpstr>
      <vt:lpstr>華康中黑體</vt:lpstr>
      <vt:lpstr>微軟正黑體</vt:lpstr>
      <vt:lpstr>PMingLiU</vt:lpstr>
      <vt:lpstr>PMingLiU</vt:lpstr>
      <vt:lpstr>標楷體</vt:lpstr>
      <vt:lpstr>Arial</vt:lpstr>
      <vt:lpstr>Calibri</vt:lpstr>
      <vt:lpstr>Century Gothic</vt:lpstr>
      <vt:lpstr>Poor Richard</vt:lpstr>
      <vt:lpstr>Times New Roman</vt:lpstr>
      <vt:lpstr>Wingdings</vt:lpstr>
      <vt:lpstr>Wingdings 3</vt:lpstr>
      <vt:lpstr>絲縷</vt:lpstr>
      <vt:lpstr>健康促進配合事項宣導</vt:lpstr>
      <vt:lpstr>新北「護眼方案」擴大至國小全年級　 學童免費視力檢查  </vt:lpstr>
      <vt:lpstr>暑假至眼科診所檢查，請把視力檢查回條交予班級導師。可當作開學後「校內初篩-裸視視力檢查不合格」，到校外眼科醫師複檢依據。</vt:lpstr>
      <vt:lpstr>視力保健-爸媽可以這樣做</vt:lpstr>
      <vt:lpstr>口腔保健</vt:lpstr>
      <vt:lpstr>四年級健康檢查</vt:lpstr>
      <vt:lpstr>113年度校園疫苗集體接種</vt:lpstr>
      <vt:lpstr>傳染病防治相關防疫訊息    衛生署疾病管制局http://www.cdc.gov.tw  </vt:lpstr>
      <vt:lpstr>學生團體平安保險費申請理賠作業流程</vt:lpstr>
      <vt:lpstr>學生保險理賠相關細則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 學年度新生 </dc:title>
  <dc:creator>admin</dc:creator>
  <cp:lastModifiedBy>user</cp:lastModifiedBy>
  <cp:revision>182</cp:revision>
  <dcterms:created xsi:type="dcterms:W3CDTF">2016-08-16T05:06:02Z</dcterms:created>
  <dcterms:modified xsi:type="dcterms:W3CDTF">2024-09-09T09:31:55Z</dcterms:modified>
</cp:coreProperties>
</file>