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0" r:id="rId2"/>
    <p:sldId id="296" r:id="rId3"/>
    <p:sldId id="306" r:id="rId4"/>
    <p:sldId id="307" r:id="rId5"/>
    <p:sldId id="316" r:id="rId6"/>
    <p:sldId id="313" r:id="rId7"/>
    <p:sldId id="317" r:id="rId8"/>
    <p:sldId id="318" r:id="rId9"/>
    <p:sldId id="309" r:id="rId10"/>
    <p:sldId id="310" r:id="rId11"/>
    <p:sldId id="308" r:id="rId12"/>
    <p:sldId id="319" r:id="rId13"/>
  </p:sldIdLst>
  <p:sldSz cx="12192000" cy="6858000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王漢宗中楷體破音三" panose="040B0700000000000000" pitchFamily="82" charset="-120"/>
      <p:regular r:id="rId16"/>
    </p:embeddedFont>
    <p:embeddedFont>
      <p:font typeface="王漢宗中楷體注音" panose="040B0700000000000000" pitchFamily="82" charset="-12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標楷體" panose="03000509000000000000" pitchFamily="65" charset="-120"/>
      <p:regular r:id="rId24"/>
    </p:embeddedFont>
    <p:embeddedFont>
      <p:font typeface="王漢宗超明體繁" panose="02020300000000000000" pitchFamily="18" charset="-120"/>
      <p:regular r:id="rId25"/>
    </p:embeddedFont>
    <p:embeddedFont>
      <p:font typeface="王漢宗中楷體破音一" panose="040B0700000000000000" pitchFamily="82" charset="-12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F133"/>
    <a:srgbClr val="FF8599"/>
    <a:srgbClr val="FFD1E1"/>
    <a:srgbClr val="20B6BE"/>
    <a:srgbClr val="1CD8EC"/>
    <a:srgbClr val="19B4C9"/>
    <a:srgbClr val="FDDF03"/>
    <a:srgbClr val="22F1F6"/>
    <a:srgbClr val="9FB70D"/>
    <a:srgbClr val="F9A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6578" autoAdjust="0"/>
  </p:normalViewPr>
  <p:slideViewPr>
    <p:cSldViewPr snapToGrid="0">
      <p:cViewPr varScale="1">
        <p:scale>
          <a:sx n="73" d="100"/>
          <a:sy n="73" d="100"/>
        </p:scale>
        <p:origin x="19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05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746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33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68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81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79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058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63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071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971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4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5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04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3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0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8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2018/8/31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-244696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664" y="120853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564998" y="1122288"/>
            <a:ext cx="3021982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3202114" y="4087393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587068" y="2722285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361558" y="3026304"/>
            <a:ext cx="60451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七</a:t>
            </a:r>
            <a:r>
              <a:rPr lang="zh-TW" altLang="en-US" sz="66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巧</a:t>
            </a:r>
            <a:r>
              <a:rPr lang="zh-TW" alt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板</a:t>
            </a:r>
            <a:r>
              <a:rPr lang="en-US" altLang="zh-TW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-(</a:t>
            </a:r>
            <a:r>
              <a:rPr lang="zh-TW" alt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一</a:t>
            </a:r>
            <a:r>
              <a:rPr lang="en-US" altLang="zh-TW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)</a:t>
            </a:r>
            <a:endParaRPr lang="zh-TW" alt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61570" y="1811741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二年級晨光入班數學教材</a:t>
            </a:r>
            <a:endParaRPr lang="zh-TW" altLang="en-US" sz="4400" dirty="0">
              <a:solidFill>
                <a:schemeClr val="bg1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8" y="1408692"/>
            <a:ext cx="2114042" cy="1260679"/>
          </a:xfrm>
          <a:prstGeom prst="rect">
            <a:avLst/>
          </a:prstGeom>
        </p:spPr>
      </p:pic>
      <p:sp>
        <p:nvSpPr>
          <p:cNvPr id="85" name="文字方塊 84"/>
          <p:cNvSpPr txBox="1"/>
          <p:nvPr/>
        </p:nvSpPr>
        <p:spPr>
          <a:xfrm>
            <a:off x="189040" y="6172516"/>
            <a:ext cx="257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err="1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iMath</a:t>
            </a:r>
            <a:r>
              <a:rPr lang="zh-TW" altLang="en-US" sz="4000" dirty="0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團隊</a:t>
            </a:r>
            <a:endParaRPr lang="zh-TW" altLang="en-US" sz="4000" dirty="0">
              <a:solidFill>
                <a:srgbClr val="00206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7419845" y="6466382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簡報製作：林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裕峯、陳瑋欣、張家綺 老師</a:t>
            </a:r>
            <a:endParaRPr lang="zh-TW" altLang="en-US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65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40088" y="507161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461724" y="277039"/>
            <a:ext cx="9849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試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著用七巧板組成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下列圖形</a:t>
            </a:r>
          </a:p>
        </p:txBody>
      </p:sp>
      <p:pic>
        <p:nvPicPr>
          <p:cNvPr id="23" name="Picture 2" descr="https://gss0.baidu.com/-fo3dSag_xI4khGko9WTAnF6hhy/zhidao/wh%3D600%2C800/sign=9c9c3bbb0cd162d985bb6a1a21ef85d4/d50735fae6cd7b8900c54ffc092442a7d9330e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65" y="833010"/>
            <a:ext cx="6776639" cy="618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67404" y="744350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508282" y="527390"/>
            <a:ext cx="9849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拼拼看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，你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拼的圖案像</a:t>
            </a:r>
            <a:r>
              <a:rPr lang="zh-TW" altLang="en-US" sz="28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動物呢</a:t>
            </a:r>
            <a:r>
              <a:rPr lang="en-US" altLang="zh-TW" sz="2800" dirty="0" smtClean="0">
                <a:latin typeface="+mj-ea"/>
                <a:ea typeface="+mj-ea"/>
              </a:rPr>
              <a:t>?</a:t>
            </a:r>
          </a:p>
          <a:p>
            <a:endParaRPr lang="en-US" altLang="zh-TW" sz="2800" dirty="0">
              <a:latin typeface="+mj-ea"/>
              <a:ea typeface="+mj-ea"/>
            </a:endParaRPr>
          </a:p>
          <a:p>
            <a:endParaRPr lang="zh-TW" altLang="en-US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565892" y="1251042"/>
            <a:ext cx="5181600" cy="5469957"/>
            <a:chOff x="4659086" y="246743"/>
            <a:chExt cx="5863770" cy="6190090"/>
          </a:xfrm>
        </p:grpSpPr>
        <p:pic>
          <p:nvPicPr>
            <p:cNvPr id="24" name="Picture 2" descr="é»ç½ä¸å·§æ¿æºåæ¼å¾å¾æ¡å¨ç©ç¯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7"/>
            <a:stretch/>
          </p:blipFill>
          <p:spPr bwMode="auto">
            <a:xfrm>
              <a:off x="4901746" y="365125"/>
              <a:ext cx="5621110" cy="6071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4659086" y="246743"/>
              <a:ext cx="1436915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5442147" y="1272192"/>
            <a:ext cx="5047343" cy="5448300"/>
            <a:chOff x="6306457" y="754290"/>
            <a:chExt cx="5047343" cy="5448300"/>
          </a:xfrm>
        </p:grpSpPr>
        <p:pic>
          <p:nvPicPr>
            <p:cNvPr id="46" name="Picture 4" descr="é»ç½ä¸å·§æ¿æºåæ¼å¾å¾æ¡å¨ç©ç¯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75" y="754290"/>
              <a:ext cx="4772025" cy="544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6306457" y="797043"/>
              <a:ext cx="1269749" cy="230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58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67404" y="744350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508282" y="527390"/>
            <a:ext cx="9849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拼拼看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，你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拼的圖案像</a:t>
            </a:r>
            <a:r>
              <a:rPr lang="zh-TW" altLang="en-US" sz="28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動物呢</a:t>
            </a:r>
            <a:r>
              <a:rPr lang="en-US" altLang="zh-TW" sz="2800" dirty="0" smtClean="0">
                <a:latin typeface="+mj-ea"/>
                <a:ea typeface="+mj-ea"/>
              </a:rPr>
              <a:t>?</a:t>
            </a:r>
          </a:p>
          <a:p>
            <a:endParaRPr lang="en-US" altLang="zh-TW" sz="2800" dirty="0">
              <a:latin typeface="+mj-ea"/>
              <a:ea typeface="+mj-ea"/>
            </a:endParaRPr>
          </a:p>
          <a:p>
            <a:endParaRPr lang="zh-TW" altLang="en-US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pic>
        <p:nvPicPr>
          <p:cNvPr id="50" name="Picture 2" descr="é»ç½ä¸å·§æ¿æºåæ¼å¾å¾æ¡å¨ç©ç¯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403" y="1304893"/>
            <a:ext cx="481965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5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67404" y="744350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461724" y="277039"/>
            <a:ext cx="9849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請將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七巧板從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袋子中取出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檢查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是否有七塊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板子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並注意板子上的編號 </a:t>
            </a:r>
            <a:r>
              <a:rPr lang="zh-TW" altLang="en-US" sz="2800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「</a:t>
            </a:r>
            <a:r>
              <a:rPr lang="zh-TW" altLang="en-US" sz="2800" b="1" dirty="0" smtClean="0">
                <a:solidFill>
                  <a:srgbClr val="FF000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個</a:t>
            </a:r>
            <a:r>
              <a:rPr lang="zh-TW" altLang="en-US" sz="2800" b="1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位」 </a:t>
            </a:r>
            <a:r>
              <a:rPr lang="zh-TW" altLang="en-US" sz="2800" dirty="0" smtClean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數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字是否是</a:t>
            </a:r>
            <a:r>
              <a:rPr lang="en-US" altLang="zh-TW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1</a:t>
            </a:r>
            <a:r>
              <a:rPr lang="en-US" altLang="zh-TW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~</a:t>
            </a:r>
            <a:r>
              <a:rPr lang="en-US" altLang="zh-TW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7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號。</a:t>
            </a:r>
            <a:endParaRPr lang="en-US" altLang="zh-TW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endParaRPr lang="zh-TW" altLang="en-US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708" y="1693893"/>
            <a:ext cx="4599203" cy="462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8709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563144" y="1086959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461724" y="277039"/>
            <a:ext cx="60174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認識形狀</a:t>
            </a:r>
            <a:endParaRPr lang="en-US" altLang="zh-TW" sz="2800" dirty="0" smtClean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請說說看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下列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分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別是</a:t>
            </a:r>
            <a:r>
              <a:rPr lang="zh-TW" altLang="en-US" sz="28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形狀</a:t>
            </a:r>
            <a:r>
              <a:rPr lang="en-US" altLang="zh-TW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  <a:p>
            <a:endParaRPr lang="en-US" altLang="zh-TW" sz="2800" dirty="0" smtClean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endParaRPr lang="en-US" altLang="zh-TW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endParaRPr lang="zh-TW" altLang="en-US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680763" y="3199094"/>
            <a:ext cx="2870350" cy="1436914"/>
            <a:chOff x="4323037" y="3458779"/>
            <a:chExt cx="2870350" cy="1436914"/>
          </a:xfrm>
        </p:grpSpPr>
        <p:sp>
          <p:nvSpPr>
            <p:cNvPr id="2" name="等腰三角形 1"/>
            <p:cNvSpPr/>
            <p:nvPr/>
          </p:nvSpPr>
          <p:spPr>
            <a:xfrm rot="13452089">
              <a:off x="4323037" y="3458779"/>
              <a:ext cx="2870350" cy="143691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5555964" y="3621951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 smtClean="0"/>
                <a:t>7</a:t>
              </a:r>
              <a:endParaRPr lang="zh-TW" altLang="en-US" sz="5400" dirty="0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633910" y="3028206"/>
            <a:ext cx="1399910" cy="1399910"/>
            <a:chOff x="3769881" y="2211612"/>
            <a:chExt cx="1399910" cy="1399910"/>
          </a:xfrm>
        </p:grpSpPr>
        <p:sp>
          <p:nvSpPr>
            <p:cNvPr id="4" name="矩形 3"/>
            <p:cNvSpPr/>
            <p:nvPr/>
          </p:nvSpPr>
          <p:spPr>
            <a:xfrm>
              <a:off x="3769881" y="2211612"/>
              <a:ext cx="1399910" cy="13999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4199660" y="2429598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/>
                <a:t>4</a:t>
              </a:r>
              <a:endParaRPr lang="zh-TW" altLang="en-US" sz="5400" dirty="0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504316" y="3388210"/>
            <a:ext cx="2653553" cy="1039906"/>
            <a:chOff x="5040047" y="4479922"/>
            <a:chExt cx="2653553" cy="1039906"/>
          </a:xfrm>
        </p:grpSpPr>
        <p:sp>
          <p:nvSpPr>
            <p:cNvPr id="5" name="平行四邊形 4"/>
            <p:cNvSpPr/>
            <p:nvPr/>
          </p:nvSpPr>
          <p:spPr>
            <a:xfrm flipH="1">
              <a:off x="5040047" y="4479922"/>
              <a:ext cx="2653553" cy="1039906"/>
            </a:xfrm>
            <a:prstGeom prst="parallelogram">
              <a:avLst>
                <a:gd name="adj" fmla="val 620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6134171" y="4538210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 smtClean="0"/>
                <a:t>6</a:t>
              </a:r>
              <a:endParaRPr lang="zh-TW" alt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98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67404" y="744350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461724" y="277039"/>
            <a:ext cx="9849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我會分分看</a:t>
            </a:r>
            <a:r>
              <a:rPr lang="en-US" altLang="zh-TW" sz="2800" dirty="0" smtClean="0">
                <a:latin typeface="+mj-ea"/>
                <a:ea typeface="+mj-ea"/>
              </a:rPr>
              <a:t>!</a:t>
            </a:r>
          </a:p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小朋友請將七巧板做</a:t>
            </a:r>
            <a:r>
              <a:rPr lang="zh-TW" altLang="en-US" sz="2800" dirty="0" smtClean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個分類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並說說看為</a:t>
            </a:r>
            <a:r>
              <a:rPr lang="zh-TW" altLang="en-US" sz="28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你要這樣分</a:t>
            </a:r>
            <a:r>
              <a:rPr lang="en-US" altLang="zh-TW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  <a:endParaRPr lang="en-US" altLang="zh-TW" sz="2800" dirty="0">
              <a:latin typeface="+mj-ea"/>
              <a:ea typeface="+mj-ea"/>
            </a:endParaRPr>
          </a:p>
          <a:p>
            <a:endParaRPr lang="zh-TW" altLang="en-US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grpSp>
        <p:nvGrpSpPr>
          <p:cNvPr id="46" name="群組 45"/>
          <p:cNvGrpSpPr/>
          <p:nvPr/>
        </p:nvGrpSpPr>
        <p:grpSpPr>
          <a:xfrm>
            <a:off x="6531052" y="2015572"/>
            <a:ext cx="1399910" cy="1399910"/>
            <a:chOff x="3769881" y="2211612"/>
            <a:chExt cx="1399910" cy="1399910"/>
          </a:xfrm>
        </p:grpSpPr>
        <p:sp>
          <p:nvSpPr>
            <p:cNvPr id="47" name="矩形 46"/>
            <p:cNvSpPr/>
            <p:nvPr/>
          </p:nvSpPr>
          <p:spPr>
            <a:xfrm>
              <a:off x="3769881" y="2211612"/>
              <a:ext cx="1399910" cy="13999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4199660" y="2429598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/>
                <a:t>4</a:t>
              </a:r>
              <a:endParaRPr lang="zh-TW" altLang="en-US" sz="5400" dirty="0"/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34164" y="4753619"/>
            <a:ext cx="2653553" cy="1039906"/>
            <a:chOff x="5040047" y="4479922"/>
            <a:chExt cx="2653553" cy="1039906"/>
          </a:xfrm>
        </p:grpSpPr>
        <p:sp>
          <p:nvSpPr>
            <p:cNvPr id="50" name="平行四邊形 49"/>
            <p:cNvSpPr/>
            <p:nvPr/>
          </p:nvSpPr>
          <p:spPr>
            <a:xfrm flipH="1">
              <a:off x="5040047" y="4479922"/>
              <a:ext cx="2653553" cy="1039906"/>
            </a:xfrm>
            <a:prstGeom prst="parallelogram">
              <a:avLst>
                <a:gd name="adj" fmla="val 6206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6134171" y="4538210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 smtClean="0"/>
                <a:t>6</a:t>
              </a:r>
              <a:endParaRPr lang="zh-TW" altLang="en-US" sz="5400" dirty="0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266070" y="3027080"/>
            <a:ext cx="1694871" cy="1020016"/>
            <a:chOff x="266070" y="3027080"/>
            <a:chExt cx="1694871" cy="1020016"/>
          </a:xfrm>
        </p:grpSpPr>
        <p:sp>
          <p:nvSpPr>
            <p:cNvPr id="52" name="等腰三角形 51"/>
            <p:cNvSpPr/>
            <p:nvPr/>
          </p:nvSpPr>
          <p:spPr>
            <a:xfrm>
              <a:off x="266070" y="3027080"/>
              <a:ext cx="1694871" cy="92310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831552" y="3123766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 smtClean="0"/>
                <a:t>3</a:t>
              </a:r>
              <a:endParaRPr lang="zh-TW" altLang="en-US" sz="5400" dirty="0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9570963" y="2686620"/>
            <a:ext cx="1694871" cy="979573"/>
            <a:chOff x="9213634" y="1988090"/>
            <a:chExt cx="1694871" cy="979573"/>
          </a:xfrm>
        </p:grpSpPr>
        <p:sp>
          <p:nvSpPr>
            <p:cNvPr id="5" name="等腰三角形 4"/>
            <p:cNvSpPr/>
            <p:nvPr/>
          </p:nvSpPr>
          <p:spPr>
            <a:xfrm>
              <a:off x="9213634" y="1988090"/>
              <a:ext cx="1694871" cy="92310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9782560" y="2044333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/>
                <a:t>5</a:t>
              </a:r>
              <a:endParaRPr lang="zh-TW" altLang="en-US" sz="5400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522710" y="3820542"/>
            <a:ext cx="2090057" cy="1733006"/>
            <a:chOff x="5545434" y="4005276"/>
            <a:chExt cx="2090057" cy="1733006"/>
          </a:xfrm>
        </p:grpSpPr>
        <p:sp>
          <p:nvSpPr>
            <p:cNvPr id="4" name="直角三角形 3"/>
            <p:cNvSpPr/>
            <p:nvPr/>
          </p:nvSpPr>
          <p:spPr>
            <a:xfrm>
              <a:off x="5545434" y="4005276"/>
              <a:ext cx="2090057" cy="173300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5912619" y="4753619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 smtClean="0"/>
                <a:t>7</a:t>
              </a:r>
              <a:endParaRPr lang="zh-TW" altLang="en-US" sz="5400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647802" y="2172435"/>
            <a:ext cx="3234228" cy="2867162"/>
            <a:chOff x="1469284" y="2475113"/>
            <a:chExt cx="3234228" cy="2867162"/>
          </a:xfrm>
        </p:grpSpPr>
        <p:sp>
          <p:nvSpPr>
            <p:cNvPr id="53" name="直角三角形 52"/>
            <p:cNvSpPr/>
            <p:nvPr/>
          </p:nvSpPr>
          <p:spPr>
            <a:xfrm rot="11212915">
              <a:off x="1469284" y="2475113"/>
              <a:ext cx="3234228" cy="2867162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3441736" y="2897212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/>
                <a:t>1</a:t>
              </a:r>
              <a:endParaRPr lang="zh-TW" altLang="en-US" sz="5400" dirty="0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8307946" y="3245270"/>
            <a:ext cx="3234228" cy="2867162"/>
            <a:chOff x="7900691" y="2836743"/>
            <a:chExt cx="3234228" cy="2867162"/>
          </a:xfrm>
        </p:grpSpPr>
        <p:sp>
          <p:nvSpPr>
            <p:cNvPr id="55" name="直角三角形 54"/>
            <p:cNvSpPr/>
            <p:nvPr/>
          </p:nvSpPr>
          <p:spPr>
            <a:xfrm>
              <a:off x="7900691" y="2836743"/>
              <a:ext cx="3234228" cy="2867162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8547164" y="4388060"/>
              <a:ext cx="690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dirty="0" smtClean="0"/>
                <a:t>2</a:t>
              </a:r>
              <a:endParaRPr lang="zh-TW" alt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06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-244696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664" y="120853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564998" y="1122288"/>
            <a:ext cx="3021982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1912419" y="4617799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587068" y="2722285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794464" y="3027406"/>
            <a:ext cx="833412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七巧板</a:t>
            </a:r>
            <a:r>
              <a:rPr lang="en-US" altLang="zh-TW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-</a:t>
            </a:r>
            <a:r>
              <a:rPr lang="zh-TW" alt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拼排重組</a:t>
            </a:r>
            <a:r>
              <a:rPr lang="en-US" altLang="zh-TW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(</a:t>
            </a:r>
            <a:r>
              <a:rPr lang="zh-TW" alt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二</a:t>
            </a:r>
            <a:r>
              <a:rPr lang="en-US" altLang="zh-TW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)</a:t>
            </a:r>
            <a:endParaRPr lang="zh-TW" alt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61570" y="1811741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二年級晨光入班數學教材</a:t>
            </a:r>
            <a:endParaRPr lang="zh-TW" altLang="en-US" sz="4400" dirty="0">
              <a:solidFill>
                <a:schemeClr val="bg1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8" y="1408692"/>
            <a:ext cx="2114042" cy="1260679"/>
          </a:xfrm>
          <a:prstGeom prst="rect">
            <a:avLst/>
          </a:prstGeom>
        </p:spPr>
      </p:pic>
      <p:sp>
        <p:nvSpPr>
          <p:cNvPr id="85" name="文字方塊 84"/>
          <p:cNvSpPr txBox="1"/>
          <p:nvPr/>
        </p:nvSpPr>
        <p:spPr>
          <a:xfrm>
            <a:off x="189040" y="6172516"/>
            <a:ext cx="257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err="1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iMath</a:t>
            </a:r>
            <a:r>
              <a:rPr lang="zh-TW" altLang="en-US" sz="4000" dirty="0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團隊</a:t>
            </a:r>
            <a:endParaRPr lang="zh-TW" altLang="en-US" sz="4000" dirty="0">
              <a:solidFill>
                <a:srgbClr val="00206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-35216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67404" y="744350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461724" y="277039"/>
            <a:ext cx="984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拼排</a:t>
            </a:r>
            <a:r>
              <a:rPr lang="zh-TW" altLang="en-US" sz="4000" dirty="0" smtClean="0">
                <a:solidFill>
                  <a:srgbClr val="C0000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重</a:t>
            </a:r>
            <a:r>
              <a:rPr lang="zh-TW" altLang="en-US" sz="4000" dirty="0" smtClean="0">
                <a:solidFill>
                  <a:srgbClr val="C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組最厲害</a:t>
            </a:r>
            <a:r>
              <a:rPr lang="en-US" altLang="zh-TW" sz="2800" dirty="0">
                <a:solidFill>
                  <a:srgbClr val="C00000"/>
                </a:solidFill>
                <a:latin typeface="+mj-ea"/>
              </a:rPr>
              <a:t>!</a:t>
            </a:r>
            <a:endParaRPr lang="zh-TW" altLang="en-US" sz="2800" dirty="0">
              <a:solidFill>
                <a:srgbClr val="C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71713" y="1254139"/>
            <a:ext cx="875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用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兩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片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拼圖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出三角形</a:t>
            </a:r>
            <a:endParaRPr lang="zh-TW" altLang="en-US" sz="36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08230" y="2127165"/>
            <a:ext cx="940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說說看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你是用哪幾個號碼完成任務的</a:t>
            </a:r>
            <a:r>
              <a:rPr lang="en-US" altLang="zh-TW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  <a:endParaRPr lang="zh-TW" altLang="en-US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471713" y="2812512"/>
            <a:ext cx="875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用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兩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片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拼圖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正方形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480129" y="3818760"/>
            <a:ext cx="983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用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兩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片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拼圖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平行四邊形</a:t>
            </a:r>
          </a:p>
        </p:txBody>
      </p:sp>
    </p:spTree>
    <p:extLst>
      <p:ext uri="{BB962C8B-B14F-4D97-AF65-F5344CB8AC3E}">
        <p14:creationId xmlns:p14="http://schemas.microsoft.com/office/powerpoint/2010/main" val="25521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-35216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67404" y="744350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461724" y="277039"/>
            <a:ext cx="984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拼排</a:t>
            </a:r>
            <a:r>
              <a:rPr lang="zh-TW" altLang="en-US" sz="4000" dirty="0">
                <a:solidFill>
                  <a:srgbClr val="C0000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重</a:t>
            </a:r>
            <a:r>
              <a:rPr lang="zh-TW" altLang="en-US" sz="4000" dirty="0">
                <a:solidFill>
                  <a:srgbClr val="C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組最厲害</a:t>
            </a:r>
            <a:r>
              <a:rPr lang="en-US" altLang="zh-TW" sz="2800" dirty="0">
                <a:solidFill>
                  <a:srgbClr val="C00000"/>
                </a:solidFill>
                <a:latin typeface="+mj-ea"/>
              </a:rPr>
              <a:t>!</a:t>
            </a:r>
            <a:endParaRPr lang="zh-TW" altLang="en-US" sz="2800" dirty="0">
              <a:solidFill>
                <a:srgbClr val="C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71713" y="1254139"/>
            <a:ext cx="875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請用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三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片拼圖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出三角形</a:t>
            </a:r>
            <a:endParaRPr lang="zh-TW" altLang="en-US" sz="36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08230" y="2127165"/>
            <a:ext cx="950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說說看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你是用哪幾個號碼完成任務的</a:t>
            </a:r>
            <a:r>
              <a:rPr lang="en-US" altLang="zh-TW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  <a:endParaRPr lang="zh-TW" altLang="en-US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471713" y="2812512"/>
            <a:ext cx="875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請用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三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片拼圖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正方形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480129" y="3818760"/>
            <a:ext cx="983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請用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三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片拼圖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平行四邊形</a:t>
            </a:r>
          </a:p>
        </p:txBody>
      </p:sp>
    </p:spTree>
    <p:extLst>
      <p:ext uri="{BB962C8B-B14F-4D97-AF65-F5344CB8AC3E}">
        <p14:creationId xmlns:p14="http://schemas.microsoft.com/office/powerpoint/2010/main" val="3578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-35216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67404" y="744350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字方塊 44"/>
          <p:cNvSpPr txBox="1"/>
          <p:nvPr/>
        </p:nvSpPr>
        <p:spPr>
          <a:xfrm>
            <a:off x="461724" y="277039"/>
            <a:ext cx="984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拼排</a:t>
            </a:r>
            <a:r>
              <a:rPr lang="zh-TW" altLang="en-US" sz="4000" dirty="0">
                <a:solidFill>
                  <a:srgbClr val="C0000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重</a:t>
            </a:r>
            <a:r>
              <a:rPr lang="zh-TW" altLang="en-US" sz="4000" dirty="0">
                <a:solidFill>
                  <a:srgbClr val="C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組最厲害</a:t>
            </a:r>
            <a:r>
              <a:rPr lang="en-US" altLang="zh-TW" sz="2800" dirty="0">
                <a:solidFill>
                  <a:srgbClr val="C00000"/>
                </a:solidFill>
                <a:latin typeface="+mj-ea"/>
              </a:rPr>
              <a:t>!</a:t>
            </a:r>
            <a:endParaRPr lang="zh-TW" altLang="en-US" sz="2800" dirty="0">
              <a:solidFill>
                <a:srgbClr val="C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71713" y="1254139"/>
            <a:ext cx="875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請用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四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片拼圖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出三角形</a:t>
            </a:r>
            <a:endParaRPr lang="zh-TW" altLang="en-US" sz="36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99522" y="2109604"/>
            <a:ext cx="935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說說看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你是用哪幾個號碼完成任務的</a:t>
            </a:r>
            <a:r>
              <a:rPr lang="en-US" altLang="zh-TW" sz="28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  <a:endParaRPr lang="zh-TW" altLang="en-US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471713" y="3373187"/>
            <a:ext cx="875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請用四片拼圖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拼</a:t>
            </a:r>
            <a:r>
              <a:rPr lang="zh-TW" altLang="en-US" sz="36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正方形</a:t>
            </a:r>
          </a:p>
        </p:txBody>
      </p:sp>
    </p:spTree>
    <p:extLst>
      <p:ext uri="{BB962C8B-B14F-4D97-AF65-F5344CB8AC3E}">
        <p14:creationId xmlns:p14="http://schemas.microsoft.com/office/powerpoint/2010/main" val="14997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-31465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664" y="120853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564998" y="1122288"/>
            <a:ext cx="3021982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040239" y="4126869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826058" y="2785442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761407" y="3060660"/>
            <a:ext cx="937904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七巧板</a:t>
            </a:r>
            <a:r>
              <a:rPr lang="en-US" altLang="zh-TW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-</a:t>
            </a:r>
            <a:r>
              <a:rPr lang="zh-TW" alt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創意巧</a:t>
            </a:r>
            <a:r>
              <a:rPr lang="zh-TW" alt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拼</a:t>
            </a:r>
            <a:r>
              <a:rPr lang="en-US" altLang="zh-TW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(</a:t>
            </a:r>
            <a:r>
              <a:rPr lang="zh-TW" alt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三</a:t>
            </a:r>
            <a:r>
              <a:rPr lang="en-US" altLang="zh-TW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)</a:t>
            </a:r>
            <a:endParaRPr lang="zh-TW" alt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74004" y="1821399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二年級晨光入班數學教材</a:t>
            </a:r>
            <a:endParaRPr lang="zh-TW" altLang="en-US" sz="4400" dirty="0">
              <a:solidFill>
                <a:schemeClr val="bg1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8" y="1408692"/>
            <a:ext cx="2114042" cy="1260679"/>
          </a:xfrm>
          <a:prstGeom prst="rect">
            <a:avLst/>
          </a:prstGeom>
        </p:spPr>
      </p:pic>
      <p:sp>
        <p:nvSpPr>
          <p:cNvPr id="85" name="文字方塊 84"/>
          <p:cNvSpPr txBox="1"/>
          <p:nvPr/>
        </p:nvSpPr>
        <p:spPr>
          <a:xfrm>
            <a:off x="189040" y="6172516"/>
            <a:ext cx="257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err="1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iMath</a:t>
            </a:r>
            <a:r>
              <a:rPr lang="zh-TW" altLang="en-US" sz="4000" dirty="0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團隊</a:t>
            </a:r>
            <a:endParaRPr lang="zh-TW" altLang="en-US" sz="4000" dirty="0">
              <a:solidFill>
                <a:srgbClr val="00206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93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6782</TotalTime>
  <Words>307</Words>
  <Application>Microsoft Office PowerPoint</Application>
  <PresentationFormat>寬螢幕</PresentationFormat>
  <Paragraphs>55</Paragraphs>
  <Slides>12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4" baseType="lpstr">
      <vt:lpstr>宋体</vt:lpstr>
      <vt:lpstr>王漢宗中楷體破音三</vt:lpstr>
      <vt:lpstr>新細明體</vt:lpstr>
      <vt:lpstr>王漢宗中楷體注音</vt:lpstr>
      <vt:lpstr>Calibri Light</vt:lpstr>
      <vt:lpstr>Calibri</vt:lpstr>
      <vt:lpstr>標楷體</vt:lpstr>
      <vt:lpstr>Wingdings</vt:lpstr>
      <vt:lpstr>王漢宗超明體繁</vt:lpstr>
      <vt:lpstr>Arial</vt:lpstr>
      <vt:lpstr>王漢宗中楷體破音一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weishin chen</cp:lastModifiedBy>
  <cp:revision>465</cp:revision>
  <dcterms:created xsi:type="dcterms:W3CDTF">2016-08-07T08:11:21Z</dcterms:created>
  <dcterms:modified xsi:type="dcterms:W3CDTF">2018-08-31T01:01:14Z</dcterms:modified>
</cp:coreProperties>
</file>