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1488" r:id="rId2"/>
    <p:sldId id="256" r:id="rId3"/>
    <p:sldId id="282" r:id="rId4"/>
    <p:sldId id="303" r:id="rId5"/>
    <p:sldId id="304" r:id="rId6"/>
    <p:sldId id="1486" r:id="rId7"/>
    <p:sldId id="1487" r:id="rId8"/>
    <p:sldId id="305" r:id="rId9"/>
    <p:sldId id="307" r:id="rId10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EE8CA-5DC2-486D-AA8A-5E9B6FD82D9D}" type="doc">
      <dgm:prSet loTypeId="urn:microsoft.com/office/officeart/2005/8/layout/radial6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89EAF22F-E076-4B63-92DE-9CDE84F78B60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總務處</a:t>
          </a:r>
          <a:endParaRPr lang="en-US" altLang="zh-TW" sz="3200" b="1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工作內容</a:t>
          </a:r>
        </a:p>
      </dgm:t>
    </dgm:pt>
    <dgm:pt modelId="{1D2EE841-C682-4989-B1E8-FD3A6E6BB8A6}" type="parTrans" cxnId="{9B61A7E5-F606-46E4-B419-2AA5448AC69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000" b="1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B7F2551-1466-4F43-AA72-BEAB8B23867C}" type="sibTrans" cxnId="{9B61A7E5-F606-46E4-B419-2AA5448AC69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000" b="1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0C719BF-71B4-41D6-81FC-4359F87276BE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支援行政及教學</a:t>
          </a:r>
        </a:p>
      </dgm:t>
    </dgm:pt>
    <dgm:pt modelId="{B65276DE-F921-4A33-B7AE-B20B77EFC5CE}" type="parTrans" cxnId="{DDDB0B55-2354-4FDD-ADB2-CED2F82F2FC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000" b="1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01212DA8-0F05-4725-8A06-82BC44FDFDE7}" type="sibTrans" cxnId="{DDDB0B55-2354-4FDD-ADB2-CED2F82F2FC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000" b="1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CB92259-318E-43BB-AA0B-B20B863319F0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設施</a:t>
          </a:r>
          <a:endParaRPr lang="en-US" altLang="zh-TW" sz="2400" b="1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維護</a:t>
          </a:r>
        </a:p>
      </dgm:t>
    </dgm:pt>
    <dgm:pt modelId="{7A24AC66-7028-4F33-93BC-2D19FE794057}" type="parTrans" cxnId="{849EF1AF-4124-42A6-ADD3-2205AB9F8A0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000" b="1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6769C94-5371-4483-B4C2-6A0FE0BF8E68}" type="sibTrans" cxnId="{849EF1AF-4124-42A6-ADD3-2205AB9F8A0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000" b="1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595B4523-DD19-4369-B037-17BD3AB09839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經費</a:t>
          </a:r>
          <a:endParaRPr lang="en-US" altLang="zh-TW" sz="2400" b="1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管理</a:t>
          </a:r>
          <a:endParaRPr lang="en-US" altLang="zh-TW" sz="2400" b="1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D60F2FB-0001-4915-A553-C062B1510B8C}" type="parTrans" cxnId="{CFCA1C80-ABD5-489B-8D71-D98FDDCA7D4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000" b="1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8D1FA006-96FE-4459-8AA0-05D43A85007B}" type="sibTrans" cxnId="{CFCA1C80-ABD5-489B-8D71-D98FDDCA7D4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000" b="1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A5DEE4D-4651-4B21-AA21-97A154221EE0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文書及財產作業</a:t>
          </a:r>
        </a:p>
      </dgm:t>
    </dgm:pt>
    <dgm:pt modelId="{3188EF81-2E18-4A5B-8463-BC31493B5B7B}" type="parTrans" cxnId="{1F239F6C-AD35-4EB9-B817-005D93EFA92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000" b="1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EAB1BD36-4165-40FA-9A72-8C64C9D3C697}" type="sibTrans" cxnId="{1F239F6C-AD35-4EB9-B817-005D93EFA92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2000" b="1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348EB094-0015-4CE7-9B41-3B79C08C12FF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標案採購</a:t>
          </a:r>
        </a:p>
      </dgm:t>
    </dgm:pt>
    <dgm:pt modelId="{0430E80E-3FA8-40FE-9866-8AA7A71D2844}" type="parTrans" cxnId="{A307B72C-D845-4A9E-A8EE-5832D5E1B4A0}">
      <dgm:prSet/>
      <dgm:spPr/>
      <dgm:t>
        <a:bodyPr/>
        <a:lstStyle/>
        <a:p>
          <a:endParaRPr lang="zh-TW" altLang="en-US"/>
        </a:p>
      </dgm:t>
    </dgm:pt>
    <dgm:pt modelId="{2C01EB28-F1CE-4218-B5CC-0335C7AFE359}" type="sibTrans" cxnId="{A307B72C-D845-4A9E-A8EE-5832D5E1B4A0}">
      <dgm:prSet/>
      <dgm:spPr/>
      <dgm:t>
        <a:bodyPr/>
        <a:lstStyle/>
        <a:p>
          <a:endParaRPr lang="zh-TW" altLang="en-US"/>
        </a:p>
      </dgm:t>
    </dgm:pt>
    <dgm:pt modelId="{5AA29F6E-26EB-4FC2-A3D9-72E818CA600F}" type="pres">
      <dgm:prSet presAssocID="{B30EE8CA-5DC2-486D-AA8A-5E9B6FD82D9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89DD6AB-A35E-4288-A519-78F60EB531A4}" type="pres">
      <dgm:prSet presAssocID="{89EAF22F-E076-4B63-92DE-9CDE84F78B60}" presName="centerShape" presStyleLbl="node0" presStyleIdx="0" presStyleCnt="1" custScaleX="154686"/>
      <dgm:spPr/>
    </dgm:pt>
    <dgm:pt modelId="{2CAF8650-E370-48E2-B179-939702A3B0EC}" type="pres">
      <dgm:prSet presAssocID="{D0C719BF-71B4-41D6-81FC-4359F87276BE}" presName="node" presStyleLbl="node1" presStyleIdx="0" presStyleCnt="5" custScaleX="129700">
        <dgm:presLayoutVars>
          <dgm:bulletEnabled val="1"/>
        </dgm:presLayoutVars>
      </dgm:prSet>
      <dgm:spPr/>
    </dgm:pt>
    <dgm:pt modelId="{C01130F3-014C-469C-9102-AF1FFFF0DA39}" type="pres">
      <dgm:prSet presAssocID="{D0C719BF-71B4-41D6-81FC-4359F87276BE}" presName="dummy" presStyleCnt="0"/>
      <dgm:spPr/>
    </dgm:pt>
    <dgm:pt modelId="{1EC883B9-641E-4B79-B61A-2A54FB4BCF38}" type="pres">
      <dgm:prSet presAssocID="{01212DA8-0F05-4725-8A06-82BC44FDFDE7}" presName="sibTrans" presStyleLbl="sibTrans2D1" presStyleIdx="0" presStyleCnt="5"/>
      <dgm:spPr/>
    </dgm:pt>
    <dgm:pt modelId="{39D5FC95-A415-4FBF-ABDD-72C8E8317AEB}" type="pres">
      <dgm:prSet presAssocID="{7CB92259-318E-43BB-AA0B-B20B863319F0}" presName="node" presStyleLbl="node1" presStyleIdx="1" presStyleCnt="5" custScaleX="125467">
        <dgm:presLayoutVars>
          <dgm:bulletEnabled val="1"/>
        </dgm:presLayoutVars>
      </dgm:prSet>
      <dgm:spPr/>
    </dgm:pt>
    <dgm:pt modelId="{F6D41E6C-C1F4-407C-9BDC-FCC36CC84D10}" type="pres">
      <dgm:prSet presAssocID="{7CB92259-318E-43BB-AA0B-B20B863319F0}" presName="dummy" presStyleCnt="0"/>
      <dgm:spPr/>
    </dgm:pt>
    <dgm:pt modelId="{4916DA64-FBCD-4F91-A149-61F3EAEE7962}" type="pres">
      <dgm:prSet presAssocID="{26769C94-5371-4483-B4C2-6A0FE0BF8E68}" presName="sibTrans" presStyleLbl="sibTrans2D1" presStyleIdx="1" presStyleCnt="5"/>
      <dgm:spPr/>
    </dgm:pt>
    <dgm:pt modelId="{5C51963B-C47B-4E3F-B058-C517F714B17F}" type="pres">
      <dgm:prSet presAssocID="{595B4523-DD19-4369-B037-17BD3AB09839}" presName="node" presStyleLbl="node1" presStyleIdx="2" presStyleCnt="5" custScaleX="124926">
        <dgm:presLayoutVars>
          <dgm:bulletEnabled val="1"/>
        </dgm:presLayoutVars>
      </dgm:prSet>
      <dgm:spPr/>
    </dgm:pt>
    <dgm:pt modelId="{61AE43C3-F96A-4812-98F6-A92CEB2A54AC}" type="pres">
      <dgm:prSet presAssocID="{595B4523-DD19-4369-B037-17BD3AB09839}" presName="dummy" presStyleCnt="0"/>
      <dgm:spPr/>
    </dgm:pt>
    <dgm:pt modelId="{0FEB2206-A21E-4D07-B7FE-4174CF842DCB}" type="pres">
      <dgm:prSet presAssocID="{8D1FA006-96FE-4459-8AA0-05D43A85007B}" presName="sibTrans" presStyleLbl="sibTrans2D1" presStyleIdx="2" presStyleCnt="5"/>
      <dgm:spPr/>
    </dgm:pt>
    <dgm:pt modelId="{D71BEBD9-CD17-4A85-B1E8-2453D775C0D0}" type="pres">
      <dgm:prSet presAssocID="{AA5DEE4D-4651-4B21-AA21-97A154221EE0}" presName="node" presStyleLbl="node1" presStyleIdx="3" presStyleCnt="5" custScaleX="132745">
        <dgm:presLayoutVars>
          <dgm:bulletEnabled val="1"/>
        </dgm:presLayoutVars>
      </dgm:prSet>
      <dgm:spPr/>
    </dgm:pt>
    <dgm:pt modelId="{949A9095-91E0-43FA-8B1B-8BE48567A93A}" type="pres">
      <dgm:prSet presAssocID="{AA5DEE4D-4651-4B21-AA21-97A154221EE0}" presName="dummy" presStyleCnt="0"/>
      <dgm:spPr/>
    </dgm:pt>
    <dgm:pt modelId="{3B887357-EBD1-40F4-ADB3-DB4A20EEDB79}" type="pres">
      <dgm:prSet presAssocID="{EAB1BD36-4165-40FA-9A72-8C64C9D3C697}" presName="sibTrans" presStyleLbl="sibTrans2D1" presStyleIdx="3" presStyleCnt="5"/>
      <dgm:spPr/>
    </dgm:pt>
    <dgm:pt modelId="{97646844-627E-4816-B427-6ADA85EBBEF8}" type="pres">
      <dgm:prSet presAssocID="{348EB094-0015-4CE7-9B41-3B79C08C12FF}" presName="node" presStyleLbl="node1" presStyleIdx="4" presStyleCnt="5">
        <dgm:presLayoutVars>
          <dgm:bulletEnabled val="1"/>
        </dgm:presLayoutVars>
      </dgm:prSet>
      <dgm:spPr/>
    </dgm:pt>
    <dgm:pt modelId="{05C53612-11A7-41F8-A8E8-AB1E91C0750B}" type="pres">
      <dgm:prSet presAssocID="{348EB094-0015-4CE7-9B41-3B79C08C12FF}" presName="dummy" presStyleCnt="0"/>
      <dgm:spPr/>
    </dgm:pt>
    <dgm:pt modelId="{734C0463-472A-4BF5-9D42-45E3C63E3ADD}" type="pres">
      <dgm:prSet presAssocID="{2C01EB28-F1CE-4218-B5CC-0335C7AFE359}" presName="sibTrans" presStyleLbl="sibTrans2D1" presStyleIdx="4" presStyleCnt="5"/>
      <dgm:spPr/>
    </dgm:pt>
  </dgm:ptLst>
  <dgm:cxnLst>
    <dgm:cxn modelId="{0C074B03-314D-4BDD-AEE2-EA85BFA4113D}" type="presOf" srcId="{89EAF22F-E076-4B63-92DE-9CDE84F78B60}" destId="{189DD6AB-A35E-4288-A519-78F60EB531A4}" srcOrd="0" destOrd="0" presId="urn:microsoft.com/office/officeart/2005/8/layout/radial6"/>
    <dgm:cxn modelId="{A407120A-3D90-4BFB-AAAD-BB77A91C39C9}" type="presOf" srcId="{348EB094-0015-4CE7-9B41-3B79C08C12FF}" destId="{97646844-627E-4816-B427-6ADA85EBBEF8}" srcOrd="0" destOrd="0" presId="urn:microsoft.com/office/officeart/2005/8/layout/radial6"/>
    <dgm:cxn modelId="{7A0A3024-D74E-46BA-ADBB-5C91BA76908A}" type="presOf" srcId="{D0C719BF-71B4-41D6-81FC-4359F87276BE}" destId="{2CAF8650-E370-48E2-B179-939702A3B0EC}" srcOrd="0" destOrd="0" presId="urn:microsoft.com/office/officeart/2005/8/layout/radial6"/>
    <dgm:cxn modelId="{BFC7CB24-52F1-4AC9-B56A-55539B46DAF6}" type="presOf" srcId="{2C01EB28-F1CE-4218-B5CC-0335C7AFE359}" destId="{734C0463-472A-4BF5-9D42-45E3C63E3ADD}" srcOrd="0" destOrd="0" presId="urn:microsoft.com/office/officeart/2005/8/layout/radial6"/>
    <dgm:cxn modelId="{A307B72C-D845-4A9E-A8EE-5832D5E1B4A0}" srcId="{89EAF22F-E076-4B63-92DE-9CDE84F78B60}" destId="{348EB094-0015-4CE7-9B41-3B79C08C12FF}" srcOrd="4" destOrd="0" parTransId="{0430E80E-3FA8-40FE-9866-8AA7A71D2844}" sibTransId="{2C01EB28-F1CE-4218-B5CC-0335C7AFE359}"/>
    <dgm:cxn modelId="{02071665-EAD2-47FC-929F-0A5602D830BE}" type="presOf" srcId="{B30EE8CA-5DC2-486D-AA8A-5E9B6FD82D9D}" destId="{5AA29F6E-26EB-4FC2-A3D9-72E818CA600F}" srcOrd="0" destOrd="0" presId="urn:microsoft.com/office/officeart/2005/8/layout/radial6"/>
    <dgm:cxn modelId="{79806069-A347-487F-AFF7-7A07F9B85BA1}" type="presOf" srcId="{8D1FA006-96FE-4459-8AA0-05D43A85007B}" destId="{0FEB2206-A21E-4D07-B7FE-4174CF842DCB}" srcOrd="0" destOrd="0" presId="urn:microsoft.com/office/officeart/2005/8/layout/radial6"/>
    <dgm:cxn modelId="{1F239F6C-AD35-4EB9-B817-005D93EFA92C}" srcId="{89EAF22F-E076-4B63-92DE-9CDE84F78B60}" destId="{AA5DEE4D-4651-4B21-AA21-97A154221EE0}" srcOrd="3" destOrd="0" parTransId="{3188EF81-2E18-4A5B-8463-BC31493B5B7B}" sibTransId="{EAB1BD36-4165-40FA-9A72-8C64C9D3C697}"/>
    <dgm:cxn modelId="{DDDB0B55-2354-4FDD-ADB2-CED2F82F2FC0}" srcId="{89EAF22F-E076-4B63-92DE-9CDE84F78B60}" destId="{D0C719BF-71B4-41D6-81FC-4359F87276BE}" srcOrd="0" destOrd="0" parTransId="{B65276DE-F921-4A33-B7AE-B20B77EFC5CE}" sibTransId="{01212DA8-0F05-4725-8A06-82BC44FDFDE7}"/>
    <dgm:cxn modelId="{CFCA1C80-ABD5-489B-8D71-D98FDDCA7D4F}" srcId="{89EAF22F-E076-4B63-92DE-9CDE84F78B60}" destId="{595B4523-DD19-4369-B037-17BD3AB09839}" srcOrd="2" destOrd="0" parTransId="{2D60F2FB-0001-4915-A553-C062B1510B8C}" sibTransId="{8D1FA006-96FE-4459-8AA0-05D43A85007B}"/>
    <dgm:cxn modelId="{55FF6A92-15E1-49F7-BF7C-EF78DF556AA7}" type="presOf" srcId="{595B4523-DD19-4369-B037-17BD3AB09839}" destId="{5C51963B-C47B-4E3F-B058-C517F714B17F}" srcOrd="0" destOrd="0" presId="urn:microsoft.com/office/officeart/2005/8/layout/radial6"/>
    <dgm:cxn modelId="{D5AB5992-8C5C-424B-9019-151DF6ACED38}" type="presOf" srcId="{EAB1BD36-4165-40FA-9A72-8C64C9D3C697}" destId="{3B887357-EBD1-40F4-ADB3-DB4A20EEDB79}" srcOrd="0" destOrd="0" presId="urn:microsoft.com/office/officeart/2005/8/layout/radial6"/>
    <dgm:cxn modelId="{0442DEA1-8BA7-40A7-A705-E2E1394FE762}" type="presOf" srcId="{26769C94-5371-4483-B4C2-6A0FE0BF8E68}" destId="{4916DA64-FBCD-4F91-A149-61F3EAEE7962}" srcOrd="0" destOrd="0" presId="urn:microsoft.com/office/officeart/2005/8/layout/radial6"/>
    <dgm:cxn modelId="{84681FAE-00D7-43BE-9E25-D26A99F3BC18}" type="presOf" srcId="{7CB92259-318E-43BB-AA0B-B20B863319F0}" destId="{39D5FC95-A415-4FBF-ABDD-72C8E8317AEB}" srcOrd="0" destOrd="0" presId="urn:microsoft.com/office/officeart/2005/8/layout/radial6"/>
    <dgm:cxn modelId="{849EF1AF-4124-42A6-ADD3-2205AB9F8A0B}" srcId="{89EAF22F-E076-4B63-92DE-9CDE84F78B60}" destId="{7CB92259-318E-43BB-AA0B-B20B863319F0}" srcOrd="1" destOrd="0" parTransId="{7A24AC66-7028-4F33-93BC-2D19FE794057}" sibTransId="{26769C94-5371-4483-B4C2-6A0FE0BF8E68}"/>
    <dgm:cxn modelId="{032208E5-499E-46D4-A6DA-D1EA6DC7CD87}" type="presOf" srcId="{AA5DEE4D-4651-4B21-AA21-97A154221EE0}" destId="{D71BEBD9-CD17-4A85-B1E8-2453D775C0D0}" srcOrd="0" destOrd="0" presId="urn:microsoft.com/office/officeart/2005/8/layout/radial6"/>
    <dgm:cxn modelId="{9B61A7E5-F606-46E4-B419-2AA5448AC691}" srcId="{B30EE8CA-5DC2-486D-AA8A-5E9B6FD82D9D}" destId="{89EAF22F-E076-4B63-92DE-9CDE84F78B60}" srcOrd="0" destOrd="0" parTransId="{1D2EE841-C682-4989-B1E8-FD3A6E6BB8A6}" sibTransId="{7B7F2551-1466-4F43-AA72-BEAB8B23867C}"/>
    <dgm:cxn modelId="{D4FB6FF9-2859-4CC2-8D82-8ABBEDAD73A5}" type="presOf" srcId="{01212DA8-0F05-4725-8A06-82BC44FDFDE7}" destId="{1EC883B9-641E-4B79-B61A-2A54FB4BCF38}" srcOrd="0" destOrd="0" presId="urn:microsoft.com/office/officeart/2005/8/layout/radial6"/>
    <dgm:cxn modelId="{9E7148F7-C6B5-41FD-8405-54DA4E11A62D}" type="presParOf" srcId="{5AA29F6E-26EB-4FC2-A3D9-72E818CA600F}" destId="{189DD6AB-A35E-4288-A519-78F60EB531A4}" srcOrd="0" destOrd="0" presId="urn:microsoft.com/office/officeart/2005/8/layout/radial6"/>
    <dgm:cxn modelId="{FC91A232-4BAD-417B-8722-9EC905BD118A}" type="presParOf" srcId="{5AA29F6E-26EB-4FC2-A3D9-72E818CA600F}" destId="{2CAF8650-E370-48E2-B179-939702A3B0EC}" srcOrd="1" destOrd="0" presId="urn:microsoft.com/office/officeart/2005/8/layout/radial6"/>
    <dgm:cxn modelId="{379E86F9-9CA2-4CF5-84D5-0DC17F3AF434}" type="presParOf" srcId="{5AA29F6E-26EB-4FC2-A3D9-72E818CA600F}" destId="{C01130F3-014C-469C-9102-AF1FFFF0DA39}" srcOrd="2" destOrd="0" presId="urn:microsoft.com/office/officeart/2005/8/layout/radial6"/>
    <dgm:cxn modelId="{A7CF46A6-7C7B-4AB1-B1DA-6944C7BD74CE}" type="presParOf" srcId="{5AA29F6E-26EB-4FC2-A3D9-72E818CA600F}" destId="{1EC883B9-641E-4B79-B61A-2A54FB4BCF38}" srcOrd="3" destOrd="0" presId="urn:microsoft.com/office/officeart/2005/8/layout/radial6"/>
    <dgm:cxn modelId="{870AD1F2-8346-49A0-BF4F-C3AF2A324206}" type="presParOf" srcId="{5AA29F6E-26EB-4FC2-A3D9-72E818CA600F}" destId="{39D5FC95-A415-4FBF-ABDD-72C8E8317AEB}" srcOrd="4" destOrd="0" presId="urn:microsoft.com/office/officeart/2005/8/layout/radial6"/>
    <dgm:cxn modelId="{9642D262-AD2B-4770-9CC8-81466ACBA4B2}" type="presParOf" srcId="{5AA29F6E-26EB-4FC2-A3D9-72E818CA600F}" destId="{F6D41E6C-C1F4-407C-9BDC-FCC36CC84D10}" srcOrd="5" destOrd="0" presId="urn:microsoft.com/office/officeart/2005/8/layout/radial6"/>
    <dgm:cxn modelId="{17DDAF50-CA55-4131-A116-B3D01DD60CAB}" type="presParOf" srcId="{5AA29F6E-26EB-4FC2-A3D9-72E818CA600F}" destId="{4916DA64-FBCD-4F91-A149-61F3EAEE7962}" srcOrd="6" destOrd="0" presId="urn:microsoft.com/office/officeart/2005/8/layout/radial6"/>
    <dgm:cxn modelId="{FDDCA2C2-6798-4ACB-A08D-B5E210DB1EFA}" type="presParOf" srcId="{5AA29F6E-26EB-4FC2-A3D9-72E818CA600F}" destId="{5C51963B-C47B-4E3F-B058-C517F714B17F}" srcOrd="7" destOrd="0" presId="urn:microsoft.com/office/officeart/2005/8/layout/radial6"/>
    <dgm:cxn modelId="{B3C4F97B-C952-4109-8DE2-13468B7D4507}" type="presParOf" srcId="{5AA29F6E-26EB-4FC2-A3D9-72E818CA600F}" destId="{61AE43C3-F96A-4812-98F6-A92CEB2A54AC}" srcOrd="8" destOrd="0" presId="urn:microsoft.com/office/officeart/2005/8/layout/radial6"/>
    <dgm:cxn modelId="{5F6449BF-5E6C-4CAE-A6A0-D303E82DD7E1}" type="presParOf" srcId="{5AA29F6E-26EB-4FC2-A3D9-72E818CA600F}" destId="{0FEB2206-A21E-4D07-B7FE-4174CF842DCB}" srcOrd="9" destOrd="0" presId="urn:microsoft.com/office/officeart/2005/8/layout/radial6"/>
    <dgm:cxn modelId="{945C35F8-2CC7-42B5-BDF0-76F9F8BCF2BB}" type="presParOf" srcId="{5AA29F6E-26EB-4FC2-A3D9-72E818CA600F}" destId="{D71BEBD9-CD17-4A85-B1E8-2453D775C0D0}" srcOrd="10" destOrd="0" presId="urn:microsoft.com/office/officeart/2005/8/layout/radial6"/>
    <dgm:cxn modelId="{6D0570F1-B1EC-4255-A6C7-A5CB8FD69C4B}" type="presParOf" srcId="{5AA29F6E-26EB-4FC2-A3D9-72E818CA600F}" destId="{949A9095-91E0-43FA-8B1B-8BE48567A93A}" srcOrd="11" destOrd="0" presId="urn:microsoft.com/office/officeart/2005/8/layout/radial6"/>
    <dgm:cxn modelId="{929503FB-BB46-4EB2-9162-49FAFCBF0BA3}" type="presParOf" srcId="{5AA29F6E-26EB-4FC2-A3D9-72E818CA600F}" destId="{3B887357-EBD1-40F4-ADB3-DB4A20EEDB79}" srcOrd="12" destOrd="0" presId="urn:microsoft.com/office/officeart/2005/8/layout/radial6"/>
    <dgm:cxn modelId="{FF3DE84A-54E7-41C5-B134-A7D78D30B9C1}" type="presParOf" srcId="{5AA29F6E-26EB-4FC2-A3D9-72E818CA600F}" destId="{97646844-627E-4816-B427-6ADA85EBBEF8}" srcOrd="13" destOrd="0" presId="urn:microsoft.com/office/officeart/2005/8/layout/radial6"/>
    <dgm:cxn modelId="{40C2D3F6-8DC9-4F55-8CA1-F2C320B7250D}" type="presParOf" srcId="{5AA29F6E-26EB-4FC2-A3D9-72E818CA600F}" destId="{05C53612-11A7-41F8-A8E8-AB1E91C0750B}" srcOrd="14" destOrd="0" presId="urn:microsoft.com/office/officeart/2005/8/layout/radial6"/>
    <dgm:cxn modelId="{5DEC781F-A942-453F-AD87-7AF497EB7B50}" type="presParOf" srcId="{5AA29F6E-26EB-4FC2-A3D9-72E818CA600F}" destId="{734C0463-472A-4BF5-9D42-45E3C63E3ADD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4C0463-472A-4BF5-9D42-45E3C63E3ADD}">
      <dsp:nvSpPr>
        <dsp:cNvPr id="0" name=""/>
        <dsp:cNvSpPr/>
      </dsp:nvSpPr>
      <dsp:spPr>
        <a:xfrm>
          <a:off x="1559407" y="577699"/>
          <a:ext cx="3852053" cy="3852053"/>
        </a:xfrm>
        <a:prstGeom prst="blockArc">
          <a:avLst>
            <a:gd name="adj1" fmla="val 11880000"/>
            <a:gd name="adj2" fmla="val 16200000"/>
            <a:gd name="adj3" fmla="val 4636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887357-EBD1-40F4-ADB3-DB4A20EEDB79}">
      <dsp:nvSpPr>
        <dsp:cNvPr id="0" name=""/>
        <dsp:cNvSpPr/>
      </dsp:nvSpPr>
      <dsp:spPr>
        <a:xfrm>
          <a:off x="1559407" y="577699"/>
          <a:ext cx="3852053" cy="3852053"/>
        </a:xfrm>
        <a:prstGeom prst="blockArc">
          <a:avLst>
            <a:gd name="adj1" fmla="val 7560000"/>
            <a:gd name="adj2" fmla="val 11880000"/>
            <a:gd name="adj3" fmla="val 4636"/>
          </a:avLst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EB2206-A21E-4D07-B7FE-4174CF842DCB}">
      <dsp:nvSpPr>
        <dsp:cNvPr id="0" name=""/>
        <dsp:cNvSpPr/>
      </dsp:nvSpPr>
      <dsp:spPr>
        <a:xfrm>
          <a:off x="1559407" y="577699"/>
          <a:ext cx="3852053" cy="3852053"/>
        </a:xfrm>
        <a:prstGeom prst="blockArc">
          <a:avLst>
            <a:gd name="adj1" fmla="val 3240000"/>
            <a:gd name="adj2" fmla="val 7560000"/>
            <a:gd name="adj3" fmla="val 4636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16DA64-FBCD-4F91-A149-61F3EAEE7962}">
      <dsp:nvSpPr>
        <dsp:cNvPr id="0" name=""/>
        <dsp:cNvSpPr/>
      </dsp:nvSpPr>
      <dsp:spPr>
        <a:xfrm>
          <a:off x="1559407" y="577699"/>
          <a:ext cx="3852053" cy="3852053"/>
        </a:xfrm>
        <a:prstGeom prst="blockArc">
          <a:avLst>
            <a:gd name="adj1" fmla="val 20520000"/>
            <a:gd name="adj2" fmla="val 3240000"/>
            <a:gd name="adj3" fmla="val 4636"/>
          </a:avLst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C883B9-641E-4B79-B61A-2A54FB4BCF38}">
      <dsp:nvSpPr>
        <dsp:cNvPr id="0" name=""/>
        <dsp:cNvSpPr/>
      </dsp:nvSpPr>
      <dsp:spPr>
        <a:xfrm>
          <a:off x="1559407" y="577699"/>
          <a:ext cx="3852053" cy="3852053"/>
        </a:xfrm>
        <a:prstGeom prst="blockArc">
          <a:avLst>
            <a:gd name="adj1" fmla="val 16200000"/>
            <a:gd name="adj2" fmla="val 20520000"/>
            <a:gd name="adj3" fmla="val 4636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9DD6AB-A35E-4288-A519-78F60EB531A4}">
      <dsp:nvSpPr>
        <dsp:cNvPr id="0" name=""/>
        <dsp:cNvSpPr/>
      </dsp:nvSpPr>
      <dsp:spPr>
        <a:xfrm>
          <a:off x="2115104" y="1617848"/>
          <a:ext cx="2740657" cy="177175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32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總務處</a:t>
          </a:r>
          <a:endParaRPr lang="en-US" altLang="zh-TW" sz="3200" b="1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32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工作內容</a:t>
          </a:r>
        </a:p>
      </dsp:txBody>
      <dsp:txXfrm>
        <a:off x="2516464" y="1877316"/>
        <a:ext cx="1937937" cy="1252819"/>
      </dsp:txXfrm>
    </dsp:sp>
    <dsp:sp modelId="{2CAF8650-E370-48E2-B179-939702A3B0EC}">
      <dsp:nvSpPr>
        <dsp:cNvPr id="0" name=""/>
        <dsp:cNvSpPr/>
      </dsp:nvSpPr>
      <dsp:spPr>
        <a:xfrm>
          <a:off x="2681145" y="2233"/>
          <a:ext cx="1608576" cy="12402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4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支援行政及教學</a:t>
          </a:r>
        </a:p>
      </dsp:txBody>
      <dsp:txXfrm>
        <a:off x="2916716" y="183860"/>
        <a:ext cx="1137434" cy="876974"/>
      </dsp:txXfrm>
    </dsp:sp>
    <dsp:sp modelId="{39D5FC95-A415-4FBF-ABDD-72C8E8317AEB}">
      <dsp:nvSpPr>
        <dsp:cNvPr id="0" name=""/>
        <dsp:cNvSpPr/>
      </dsp:nvSpPr>
      <dsp:spPr>
        <a:xfrm>
          <a:off x="4496692" y="1302234"/>
          <a:ext cx="1556077" cy="1240228"/>
        </a:xfrm>
        <a:prstGeom prst="ellipse">
          <a:avLst/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4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設施</a:t>
          </a:r>
          <a:endParaRPr lang="en-US" altLang="zh-TW" sz="2400" b="1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4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維護</a:t>
          </a:r>
        </a:p>
      </dsp:txBody>
      <dsp:txXfrm>
        <a:off x="4724574" y="1483861"/>
        <a:ext cx="1100313" cy="876974"/>
      </dsp:txXfrm>
    </dsp:sp>
    <dsp:sp modelId="{5C51963B-C47B-4E3F-B058-C517F714B17F}">
      <dsp:nvSpPr>
        <dsp:cNvPr id="0" name=""/>
        <dsp:cNvSpPr/>
      </dsp:nvSpPr>
      <dsp:spPr>
        <a:xfrm>
          <a:off x="3816596" y="3405679"/>
          <a:ext cx="1549368" cy="1240228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4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經費</a:t>
          </a:r>
          <a:endParaRPr lang="en-US" altLang="zh-TW" sz="2400" b="1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4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管理</a:t>
          </a:r>
          <a:endParaRPr lang="en-US" altLang="zh-TW" sz="2400" b="1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4043496" y="3587306"/>
        <a:ext cx="1095568" cy="876974"/>
      </dsp:txXfrm>
    </dsp:sp>
    <dsp:sp modelId="{D71BEBD9-CD17-4A85-B1E8-2453D775C0D0}">
      <dsp:nvSpPr>
        <dsp:cNvPr id="0" name=""/>
        <dsp:cNvSpPr/>
      </dsp:nvSpPr>
      <dsp:spPr>
        <a:xfrm>
          <a:off x="1556416" y="3405679"/>
          <a:ext cx="1646341" cy="1240228"/>
        </a:xfrm>
        <a:prstGeom prst="ellipse">
          <a:avLst/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文書及財產作業</a:t>
          </a:r>
        </a:p>
      </dsp:txBody>
      <dsp:txXfrm>
        <a:off x="1797517" y="3587306"/>
        <a:ext cx="1164139" cy="876974"/>
      </dsp:txXfrm>
    </dsp:sp>
    <dsp:sp modelId="{97646844-627E-4816-B427-6ADA85EBBEF8}">
      <dsp:nvSpPr>
        <dsp:cNvPr id="0" name=""/>
        <dsp:cNvSpPr/>
      </dsp:nvSpPr>
      <dsp:spPr>
        <a:xfrm>
          <a:off x="1076022" y="1302234"/>
          <a:ext cx="1240228" cy="1240228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標案採購</a:t>
          </a:r>
        </a:p>
      </dsp:txBody>
      <dsp:txXfrm>
        <a:off x="1257649" y="1483861"/>
        <a:ext cx="876974" cy="8769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B1958-8029-41E0-B1D1-B45FF6B2C2D4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967F4C-3E5A-419F-831D-E72F2F8CB9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334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BA44A-91B4-4D9D-8B6B-25CF0B36BD70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450-C5E8-4558-AA12-3FDB72796DC8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02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BA44A-91B4-4D9D-8B6B-25CF0B36BD70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450-C5E8-4558-AA12-3FDB72796D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15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BA44A-91B4-4D9D-8B6B-25CF0B36BD70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450-C5E8-4558-AA12-3FDB72796D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391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BA44A-91B4-4D9D-8B6B-25CF0B36BD70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450-C5E8-4558-AA12-3FDB72796D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172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BA44A-91B4-4D9D-8B6B-25CF0B36BD70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450-C5E8-4558-AA12-3FDB72796D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5609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BA44A-91B4-4D9D-8B6B-25CF0B36BD70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450-C5E8-4558-AA12-3FDB72796D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0799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BA44A-91B4-4D9D-8B6B-25CF0B36BD70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450-C5E8-4558-AA12-3FDB72796D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247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BA44A-91B4-4D9D-8B6B-25CF0B36BD70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450-C5E8-4558-AA12-3FDB72796D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987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BA44A-91B4-4D9D-8B6B-25CF0B36BD70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450-C5E8-4558-AA12-3FDB72796D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7595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BA44A-91B4-4D9D-8B6B-25CF0B36BD70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450-C5E8-4558-AA12-3FDB72796D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765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BA44A-91B4-4D9D-8B6B-25CF0B36BD70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450-C5E8-4558-AA12-3FDB72796D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903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BA44A-91B4-4D9D-8B6B-25CF0B36BD70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C9450-C5E8-4558-AA12-3FDB72796DC8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64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reurl.cc/2LxLb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accent2">
                    <a:lumMod val="75000"/>
                  </a:schemeClr>
                </a:solidFill>
                <a:latin typeface="文鼎粗圓" panose="020F0809000000000000" pitchFamily="49" charset="-120"/>
                <a:ea typeface="文鼎粗圓" panose="020F0809000000000000" pitchFamily="49" charset="-120"/>
              </a:rPr>
              <a:t>112</a:t>
            </a: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  <a:latin typeface="文鼎粗圓" panose="020F0809000000000000" pitchFamily="49" charset="-120"/>
                <a:ea typeface="文鼎粗圓" panose="020F0809000000000000" pitchFamily="49" charset="-120"/>
              </a:rPr>
              <a:t>學年度上學期家長日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6000" dirty="0">
                <a:solidFill>
                  <a:schemeClr val="accent2">
                    <a:lumMod val="75000"/>
                  </a:schemeClr>
                </a:solidFill>
                <a:latin typeface="文鼎粗圓" panose="020F0809000000000000" pitchFamily="49" charset="-120"/>
                <a:ea typeface="文鼎粗圓" panose="020F0809000000000000" pitchFamily="49" charset="-120"/>
              </a:rPr>
              <a:t>班級校務工作說明</a:t>
            </a:r>
            <a:endParaRPr lang="en-US" altLang="zh-TW" sz="6000" dirty="0">
              <a:solidFill>
                <a:schemeClr val="accent2">
                  <a:lumMod val="75000"/>
                </a:schemeClr>
              </a:solidFill>
              <a:latin typeface="文鼎粗圓" panose="020F0809000000000000" pitchFamily="49" charset="-120"/>
              <a:ea typeface="文鼎粗圓" panose="020F0809000000000000" pitchFamily="49" charset="-120"/>
            </a:endParaRPr>
          </a:p>
          <a:p>
            <a:r>
              <a:rPr lang="en-US" altLang="zh-TW" sz="6000" dirty="0">
                <a:solidFill>
                  <a:schemeClr val="accent2">
                    <a:lumMod val="75000"/>
                  </a:schemeClr>
                </a:solidFill>
                <a:latin typeface="文鼎粗圓" panose="020F0809000000000000" pitchFamily="49" charset="-120"/>
                <a:ea typeface="文鼎粗圓" panose="020F0809000000000000" pitchFamily="49" charset="-120"/>
              </a:rPr>
              <a:t>112/9/15</a:t>
            </a:r>
            <a:endParaRPr lang="zh-TW" altLang="en-US" sz="6000" dirty="0">
              <a:solidFill>
                <a:schemeClr val="accent2">
                  <a:lumMod val="75000"/>
                </a:schemeClr>
              </a:solidFill>
              <a:latin typeface="文鼎粗圓" panose="020F0809000000000000" pitchFamily="49" charset="-120"/>
              <a:ea typeface="文鼎粗圓" panose="020F08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5724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3"/>
          <p:cNvSpPr>
            <a:spLocks noGrp="1"/>
          </p:cNvSpPr>
          <p:nvPr>
            <p:ph type="ctrTitle"/>
          </p:nvPr>
        </p:nvSpPr>
        <p:spPr>
          <a:xfrm>
            <a:off x="2095710" y="2060678"/>
            <a:ext cx="7772400" cy="1470025"/>
          </a:xfrm>
        </p:spPr>
        <p:txBody>
          <a:bodyPr>
            <a:noAutofit/>
          </a:bodyPr>
          <a:lstStyle/>
          <a:p>
            <a:r>
              <a:rPr lang="zh-TW" altLang="en-US" sz="48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文鼎粗圓" pitchFamily="49" charset="-120"/>
                <a:ea typeface="文鼎粗圓" pitchFamily="49" charset="-120"/>
              </a:rPr>
              <a:t>大同國小</a:t>
            </a:r>
            <a:r>
              <a:rPr lang="en-US" altLang="zh-TW" sz="48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文鼎粗圓" pitchFamily="49" charset="-120"/>
                <a:ea typeface="文鼎粗圓" pitchFamily="49" charset="-120"/>
              </a:rPr>
              <a:t>112</a:t>
            </a:r>
            <a:r>
              <a:rPr lang="zh-TW" altLang="en-US" sz="48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文鼎粗圓" pitchFamily="49" charset="-120"/>
                <a:ea typeface="文鼎粗圓" pitchFamily="49" charset="-120"/>
              </a:rPr>
              <a:t>學年度</a:t>
            </a:r>
            <a:r>
              <a:rPr lang="zh-TW" altLang="en-US" sz="4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上</a:t>
            </a:r>
            <a:r>
              <a:rPr lang="zh-TW" altLang="en-US" sz="48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文鼎粗圓" pitchFamily="49" charset="-120"/>
                <a:ea typeface="文鼎粗圓" pitchFamily="49" charset="-120"/>
              </a:rPr>
              <a:t>學期</a:t>
            </a:r>
            <a:br>
              <a:rPr lang="en-US" altLang="zh-TW" sz="48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文鼎粗圓" pitchFamily="49" charset="-120"/>
                <a:ea typeface="文鼎粗圓" pitchFamily="49" charset="-120"/>
              </a:rPr>
            </a:br>
            <a:br>
              <a:rPr lang="en-US" altLang="zh-TW" sz="48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文鼎粗圓" pitchFamily="49" charset="-120"/>
                <a:ea typeface="文鼎粗圓" pitchFamily="49" charset="-120"/>
              </a:rPr>
            </a:br>
            <a:r>
              <a:rPr lang="zh-TW" altLang="en-US" sz="48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文鼎粗圓" pitchFamily="49" charset="-120"/>
                <a:ea typeface="文鼎粗圓" pitchFamily="49" charset="-120"/>
              </a:rPr>
              <a:t>家長日宣導簡報</a:t>
            </a:r>
            <a:endParaRPr kumimoji="1" lang="zh-TW" altLang="en-US" sz="4800" dirty="0"/>
          </a:p>
        </p:txBody>
      </p:sp>
      <p:sp>
        <p:nvSpPr>
          <p:cNvPr id="7" name="子標題 4"/>
          <p:cNvSpPr>
            <a:spLocks noGrp="1"/>
          </p:cNvSpPr>
          <p:nvPr>
            <p:ph type="subTitle" idx="1"/>
          </p:nvPr>
        </p:nvSpPr>
        <p:spPr>
          <a:xfrm>
            <a:off x="2592977" y="5122817"/>
            <a:ext cx="6400800" cy="851263"/>
          </a:xfrm>
        </p:spPr>
        <p:txBody>
          <a:bodyPr/>
          <a:lstStyle/>
          <a:p>
            <a:r>
              <a:rPr lang="zh-TW" altLang="en-US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文鼎粗圓" pitchFamily="49" charset="-120"/>
                <a:ea typeface="文鼎粗圓" pitchFamily="49" charset="-120"/>
              </a:rPr>
              <a:t>日期</a:t>
            </a:r>
            <a:r>
              <a:rPr lang="en-US" altLang="zh-TW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文鼎粗圓" pitchFamily="49" charset="-120"/>
                <a:ea typeface="文鼎粗圓" pitchFamily="49" charset="-120"/>
              </a:rPr>
              <a:t>:112/9/15</a:t>
            </a:r>
            <a:endParaRPr lang="zh-TW" altLang="en-US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文鼎粗圓" pitchFamily="49" charset="-120"/>
              <a:ea typeface="文鼎粗圓" pitchFamily="49" charset="-120"/>
            </a:endParaRPr>
          </a:p>
          <a:p>
            <a:endParaRPr kumimoji="1" lang="zh-TW" altLang="en-US" dirty="0"/>
          </a:p>
        </p:txBody>
      </p:sp>
      <p:sp>
        <p:nvSpPr>
          <p:cNvPr id="8" name="標題 3">
            <a:extLst>
              <a:ext uri="{FF2B5EF4-FFF2-40B4-BE49-F238E27FC236}">
                <a16:creationId xmlns:a16="http://schemas.microsoft.com/office/drawing/2014/main" id="{94A9281B-1DE1-441C-9937-8A49AC16DFC6}"/>
              </a:ext>
            </a:extLst>
          </p:cNvPr>
          <p:cNvSpPr txBox="1">
            <a:spLocks/>
          </p:cNvSpPr>
          <p:nvPr/>
        </p:nvSpPr>
        <p:spPr>
          <a:xfrm>
            <a:off x="4184179" y="3530702"/>
            <a:ext cx="3823642" cy="2104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7030A0"/>
                </a:solidFill>
                <a:latin typeface="文鼎粗圓" panose="020F0809000000000000" pitchFamily="49" charset="-120"/>
                <a:ea typeface="文鼎粗圓" panose="020F0809000000000000" pitchFamily="49" charset="-120"/>
                <a:cs typeface="+mj-cs"/>
              </a:defRPr>
            </a:lvl1pPr>
          </a:lstStyle>
          <a:p>
            <a:r>
              <a:rPr lang="zh-TW" altLang="en-US" sz="9800" b="1" dirty="0">
                <a:ln w="22225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總務處</a:t>
            </a:r>
            <a:br>
              <a:rPr lang="en-US" altLang="zh-TW" b="1" dirty="0">
                <a:ln w="22225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06662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04"/>
    </mc:Choice>
    <mc:Fallback xmlns="">
      <p:transition spd="slow" advTm="1250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647397" y="322865"/>
            <a:ext cx="7125113" cy="924475"/>
          </a:xfrm>
        </p:spPr>
        <p:txBody>
          <a:bodyPr>
            <a:normAutofit/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112</a:t>
            </a:r>
            <a:r>
              <a:rPr lang="zh-TW" altLang="en-US" dirty="0">
                <a:solidFill>
                  <a:schemeClr val="tx1"/>
                </a:solidFill>
              </a:rPr>
              <a:t>學年度總務處工作</a:t>
            </a:r>
            <a:r>
              <a:rPr lang="zh-TW" altLang="en-US" dirty="0">
                <a:solidFill>
                  <a:srgbClr val="FF0000"/>
                </a:solidFill>
              </a:rPr>
              <a:t>重點</a:t>
            </a:r>
          </a:p>
        </p:txBody>
      </p:sp>
      <p:graphicFrame>
        <p:nvGraphicFramePr>
          <p:cNvPr id="4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9684697"/>
              </p:ext>
            </p:extLst>
          </p:nvPr>
        </p:nvGraphicFramePr>
        <p:xfrm>
          <a:off x="2680223" y="1346970"/>
          <a:ext cx="712879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146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12031">
        <p14:honeycomb/>
      </p:transition>
    </mc:Choice>
    <mc:Fallback xmlns="">
      <p:transition spd="slow" advTm="12031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981200" y="1556792"/>
            <a:ext cx="785921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r>
              <a:rPr lang="zh-TW" altLang="en-US" sz="36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辦理招標事宜</a:t>
            </a:r>
            <a:endParaRPr lang="en-US" altLang="zh-TW" sz="36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zh-TW" altLang="en-US" sz="3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完成各學年校外教學招標事宜。</a:t>
            </a:r>
            <a:endParaRPr lang="en-US" altLang="zh-TW" sz="3200" dirty="0">
              <a:solidFill>
                <a:prstClr val="black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完成學校自立午餐各項食材招標事宜。</a:t>
            </a:r>
          </a:p>
          <a:p>
            <a:pPr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完成各項學用品及美勞材料招標事宜。</a:t>
            </a:r>
            <a:endParaRPr lang="en-US" altLang="zh-TW" sz="3200" dirty="0">
              <a:solidFill>
                <a:prstClr val="black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4.</a:t>
            </a: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學期間配合處室需求辦理相關業務採購</a:t>
            </a:r>
            <a:endParaRPr lang="en-US" altLang="zh-TW" sz="3200" dirty="0">
              <a:solidFill>
                <a:prstClr val="black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en-US" altLang="zh-TW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  </a:t>
            </a: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事宜。</a:t>
            </a:r>
            <a:endParaRPr lang="en-US" altLang="zh-TW" sz="3200" dirty="0">
              <a:solidFill>
                <a:prstClr val="black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329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257"/>
    </mc:Choice>
    <mc:Fallback xmlns="">
      <p:transition spd="slow" advTm="2825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4143103" y="298386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7030A0"/>
                </a:solidFill>
                <a:latin typeface="文鼎粗圓" panose="020F0809000000000000" pitchFamily="49" charset="-120"/>
                <a:ea typeface="文鼎粗圓" panose="020F0809000000000000" pitchFamily="49" charset="-120"/>
                <a:cs typeface="+mj-cs"/>
              </a:defRPr>
            </a:lvl1pPr>
          </a:lstStyle>
          <a:p>
            <a:br>
              <a:rPr lang="en-US" altLang="zh-TW" b="1" dirty="0">
                <a:ln w="22225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kumimoji="1"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2124723" y="687573"/>
            <a:ext cx="7992888" cy="4844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r>
              <a:rPr lang="zh-TW" altLang="en-US" sz="4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定期檢修校內設備</a:t>
            </a:r>
            <a:endParaRPr lang="en-US" altLang="zh-TW" sz="40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每季定期水質檢測，確保水質安全。</a:t>
            </a:r>
            <a:endParaRPr lang="en-US" altLang="zh-TW" sz="3200" dirty="0">
              <a:solidFill>
                <a:prstClr val="black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每學期定期保養飲水過濾系統。</a:t>
            </a:r>
            <a:endParaRPr lang="en-US" altLang="zh-TW" sz="3200" dirty="0">
              <a:solidFill>
                <a:prstClr val="black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每月定期檢修飲水機設備。</a:t>
            </a:r>
          </a:p>
          <a:p>
            <a:pPr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4.</a:t>
            </a: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按月檢查、維護至善樓、活動中心電梯。</a:t>
            </a:r>
            <a:endParaRPr lang="en-US" altLang="zh-TW" sz="3200" dirty="0">
              <a:solidFill>
                <a:prstClr val="black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5.</a:t>
            </a: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按月檢查、維護高低壓電設備。</a:t>
            </a:r>
            <a:endParaRPr lang="en-US" altLang="zh-TW" sz="3200" dirty="0">
              <a:solidFill>
                <a:prstClr val="black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6.</a:t>
            </a: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年度檢查、維護學校消防安全設備。</a:t>
            </a:r>
            <a:endParaRPr lang="en-US" altLang="zh-TW" sz="3200" dirty="0">
              <a:solidFill>
                <a:prstClr val="black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7.</a:t>
            </a:r>
            <a:r>
              <a:rPr lang="zh-TW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每學期期初、期末檢查校舍建築安全。</a:t>
            </a:r>
          </a:p>
        </p:txBody>
      </p:sp>
    </p:spTree>
    <p:extLst>
      <p:ext uri="{BB962C8B-B14F-4D97-AF65-F5344CB8AC3E}">
        <p14:creationId xmlns:p14="http://schemas.microsoft.com/office/powerpoint/2010/main" val="375199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014"/>
    </mc:Choice>
    <mc:Fallback xmlns="">
      <p:transition spd="slow" advTm="38014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71787" y="159390"/>
            <a:ext cx="11274803" cy="6162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lnSpc>
                <a:spcPct val="15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r>
              <a:rPr lang="zh-TW" altLang="en-US" sz="3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請家長配合協助事項</a:t>
            </a:r>
            <a:r>
              <a:rPr lang="en-US" altLang="zh-TW" sz="3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lnSpc>
                <a:spcPct val="150000"/>
              </a:lnSpc>
              <a:tabLst>
                <a:tab pos="4061460" algn="l"/>
              </a:tabLst>
            </a:pPr>
            <a:r>
              <a:rPr lang="zh-TW" altLang="en-US" sz="26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一、上學放學：請在「家長接送區」接送並讓孩子自己走入校園，請家長不要進入校園，以免有人趁機冒充家長混入校園。</a:t>
            </a:r>
            <a:endParaRPr lang="en-US" altLang="zh-TW" sz="26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4061460" algn="l"/>
              </a:tabLst>
            </a:pPr>
            <a:r>
              <a:rPr lang="zh-TW" altLang="en-US" sz="26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二、遞送物品：家長為孩子遞送物品時，請在物品上標示孩子的班級、姓名後，放在警衛室置物架，學校會通知孩子領取。</a:t>
            </a:r>
            <a:endParaRPr lang="en-US" altLang="zh-TW" sz="26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4061460" algn="l"/>
              </a:tabLst>
            </a:pPr>
            <a:r>
              <a:rPr lang="zh-TW" altLang="en-US" sz="26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三、校園開放：目前僅供本校師生上課及課後社團使用。</a:t>
            </a:r>
            <a:endParaRPr lang="en-US" altLang="zh-TW" sz="26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4061460" algn="l"/>
              </a:tabLst>
            </a:pPr>
            <a:r>
              <a:rPr lang="zh-TW" altLang="en-US" sz="26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四、洽公會客：家長若有叮嚀事項，請寫在聯絡簿。若需和老師商談，亦請利用聯絡簿事先和老師約定。</a:t>
            </a:r>
            <a:endParaRPr lang="en-US" altLang="zh-TW" sz="26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4061460" algn="l"/>
              </a:tabLst>
            </a:pPr>
            <a:r>
              <a:rPr lang="zh-TW" altLang="en-US" sz="26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五、各班級教室電風扇及窗簾清洗部分，若家長您想協助班級進行清洗整理，可與班級導師、</a:t>
            </a:r>
            <a:r>
              <a:rPr lang="zh-TW" altLang="en-US" sz="2600" kern="10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總務處聯繫，歡迎家長參與。</a:t>
            </a:r>
            <a:endParaRPr lang="en-US" altLang="zh-TW" sz="26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380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41"/>
    </mc:Choice>
    <mc:Fallback xmlns="">
      <p:transition spd="slow" advTm="2794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34891" y="377504"/>
            <a:ext cx="11828477" cy="4074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>
              <a:lnSpc>
                <a:spcPct val="15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r>
              <a:rPr lang="zh-TW" altLang="en-US" sz="3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教育局宣導事項</a:t>
            </a:r>
            <a:endParaRPr lang="en-US" altLang="zh-TW" sz="32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indent="-274320">
              <a:lnSpc>
                <a:spcPct val="15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r>
              <a:rPr lang="zh-TW" altLang="en-US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為推廣本市智慧校園無現金流環境，教育局提供多種付費方式，減少現金交易，以達成</a:t>
            </a:r>
            <a:r>
              <a:rPr lang="en-US" altLang="zh-TW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2050</a:t>
            </a:r>
            <a:r>
              <a:rPr lang="zh-TW" altLang="en-US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年淨零碳排目標。</a:t>
            </a:r>
            <a:endParaRPr lang="en-US" altLang="zh-TW" sz="20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indent="-274320">
              <a:lnSpc>
                <a:spcPct val="15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r>
              <a:rPr lang="zh-TW" altLang="en-US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悠遊卡公司提供相關獎勵活動</a:t>
            </a:r>
            <a:r>
              <a:rPr lang="en-US" altLang="zh-TW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活動連結：</a:t>
            </a:r>
            <a:r>
              <a:rPr lang="en-US" altLang="zh-TW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hlinkClick r:id="rId2"/>
              </a:rPr>
              <a:t>https://reurl.cc/2LxLb4</a:t>
            </a:r>
            <a:r>
              <a:rPr lang="en-US" altLang="zh-TW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鼓勵使用無現金繳費服務，</a:t>
            </a:r>
            <a:r>
              <a:rPr lang="en-US" altLang="zh-TW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活動期間：</a:t>
            </a:r>
            <a:r>
              <a:rPr lang="en-US" altLang="zh-TW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112</a:t>
            </a:r>
            <a:r>
              <a:rPr lang="zh-TW" altLang="en-US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日至</a:t>
            </a:r>
            <a:r>
              <a:rPr lang="en-US" altLang="zh-TW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31</a:t>
            </a:r>
            <a:r>
              <a:rPr lang="zh-TW" altLang="en-US" sz="20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日。</a:t>
            </a:r>
            <a:endParaRPr lang="en-US" altLang="zh-TW" sz="20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indent="-274320">
              <a:lnSpc>
                <a:spcPct val="15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endParaRPr lang="zh-TW" altLang="en-US" sz="20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indent="-274320">
              <a:lnSpc>
                <a:spcPct val="15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endParaRPr lang="en-US" altLang="zh-TW" sz="32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5BDCD217-81D8-4F05-8A3D-5690A1FE64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511" y="3229762"/>
            <a:ext cx="2588004" cy="2588004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090CE810-AC0C-4EAD-AC01-C551076B97A1}"/>
              </a:ext>
            </a:extLst>
          </p:cNvPr>
          <p:cNvSpPr/>
          <p:nvPr/>
        </p:nvSpPr>
        <p:spPr>
          <a:xfrm>
            <a:off x="8647315" y="5777810"/>
            <a:ext cx="1843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活動連結</a:t>
            </a:r>
            <a:r>
              <a:rPr lang="en-US" altLang="zh-TW" dirty="0" err="1"/>
              <a:t>QRcode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E2E8CFD5-943F-4C1A-8313-094F96BAEF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1391" y="3382162"/>
            <a:ext cx="561975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47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41"/>
    </mc:Choice>
    <mc:Fallback xmlns="">
      <p:transition spd="slow" advTm="2794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4143103" y="298386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7030A0"/>
                </a:solidFill>
                <a:latin typeface="文鼎粗圓" panose="020F0809000000000000" pitchFamily="49" charset="-120"/>
                <a:ea typeface="文鼎粗圓" panose="020F0809000000000000" pitchFamily="49" charset="-120"/>
                <a:cs typeface="+mj-cs"/>
              </a:defRPr>
            </a:lvl1pPr>
          </a:lstStyle>
          <a:p>
            <a:br>
              <a:rPr lang="en-US" altLang="zh-TW" b="1" dirty="0">
                <a:ln w="22225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kumimoji="1"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1440111" y="408264"/>
            <a:ext cx="9085277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r>
              <a:rPr lang="en-US" altLang="zh-TW" sz="3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111</a:t>
            </a:r>
            <a:r>
              <a:rPr lang="zh-TW" altLang="en-US" sz="3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學年度學校已完工之工程</a:t>
            </a:r>
            <a:r>
              <a:rPr lang="en-US" altLang="zh-TW" sz="3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ea"/>
              <a:buAutoNum type="ea1ChtPlain"/>
              <a:tabLst>
                <a:tab pos="4061460" algn="l"/>
              </a:tabLst>
            </a:pPr>
            <a:r>
              <a:rPr lang="zh-TW" altLang="en-US" sz="2400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、運動場及周邊設備設施</a:t>
            </a:r>
            <a:r>
              <a:rPr lang="zh-TW" altLang="zh-TW" sz="2400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400" b="1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+mj-ea"/>
              <a:buAutoNum type="ea1ChtPlain"/>
              <a:tabLst>
                <a:tab pos="4061460" algn="l"/>
              </a:tabLst>
            </a:pPr>
            <a:r>
              <a:rPr lang="zh-TW" altLang="en-US" sz="2400" b="1" kern="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、幼兒園增班</a:t>
            </a:r>
            <a:r>
              <a:rPr lang="zh-TW" altLang="zh-TW" sz="2400" b="1" kern="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工程</a:t>
            </a:r>
            <a:r>
              <a:rPr lang="zh-TW" altLang="en-US" sz="2400" b="1" kern="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及</a:t>
            </a:r>
            <a:r>
              <a:rPr lang="zh-TW" altLang="en-US" sz="2400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設備採購。</a:t>
            </a:r>
            <a:endParaRPr lang="en-US" altLang="zh-TW" sz="2400" b="1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4061460" algn="l"/>
              </a:tabLst>
            </a:pPr>
            <a:r>
              <a:rPr lang="zh-TW" altLang="en-US" sz="2400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三、太陽能光電系統工程。</a:t>
            </a:r>
            <a:endParaRPr lang="en-US" altLang="zh-TW" sz="2400" b="1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4061460" algn="l"/>
              </a:tabLst>
            </a:pPr>
            <a:r>
              <a:rPr lang="zh-TW" altLang="en-US" sz="2400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四、仁愛樓雨庇剝落緊急修復案。</a:t>
            </a:r>
            <a:endParaRPr lang="en-US" altLang="zh-TW" sz="2400" b="1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4061460" algn="l"/>
              </a:tabLst>
            </a:pPr>
            <a:r>
              <a:rPr lang="zh-TW" altLang="en-US" sz="2400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五、校園花台及生態園周邊設施改善。</a:t>
            </a:r>
            <a:endParaRPr lang="en-US" altLang="zh-TW" sz="2400" b="1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4061460" algn="l"/>
              </a:tabLst>
            </a:pPr>
            <a:r>
              <a:rPr lang="zh-TW" altLang="en-US" sz="2400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六、活動中心演藝廳天花板整修工程。</a:t>
            </a:r>
            <a:endParaRPr lang="en-US" altLang="zh-TW" sz="2400" b="1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4061460" algn="l"/>
              </a:tabLst>
            </a:pPr>
            <a:r>
              <a:rPr lang="zh-TW" altLang="en-US" sz="2400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七、兒童戶外遊戲場改善工程。</a:t>
            </a:r>
            <a:endParaRPr lang="en-US" altLang="zh-TW" sz="2400" b="1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tabLst>
                <a:tab pos="4061460" algn="l"/>
              </a:tabLst>
            </a:pPr>
            <a:r>
              <a:rPr lang="zh-TW" altLang="en-US" sz="2400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sz="2400" kern="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tabLst>
                <a:tab pos="4061460" algn="l"/>
              </a:tabLst>
            </a:pPr>
            <a:r>
              <a:rPr lang="zh-TW" altLang="en-US" sz="24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學校工程很多</a:t>
            </a:r>
            <a:r>
              <a:rPr lang="en-US" altLang="zh-TW" sz="24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24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希望給學童安全且完善的學習環境</a:t>
            </a:r>
            <a:r>
              <a:rPr lang="en-US" altLang="zh-TW" sz="24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24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大同全力以赴</a:t>
            </a:r>
            <a:endParaRPr lang="en-US" altLang="zh-TW" sz="2400" b="1" kern="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tabLst>
                <a:tab pos="4061460" algn="l"/>
              </a:tabLst>
            </a:pPr>
            <a:r>
              <a:rPr lang="zh-TW" altLang="en-US" sz="2400" b="1" kern="0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</a:t>
            </a:r>
            <a:endParaRPr lang="en-US" altLang="zh-TW" sz="2400" b="1" kern="0" dirty="0">
              <a:solidFill>
                <a:srgbClr val="00B0F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tabLst>
                <a:tab pos="4061460" algn="l"/>
              </a:tabLst>
            </a:pPr>
            <a:r>
              <a:rPr lang="zh-TW" altLang="en-US" sz="2800" b="1" kern="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請家長及同學多體諒</a:t>
            </a:r>
            <a:endParaRPr lang="en-US" altLang="zh-TW" sz="24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tabLst>
                <a:tab pos="4061460" algn="l"/>
              </a:tabLst>
            </a:pPr>
            <a:endParaRPr lang="en-US" altLang="zh-TW" b="1" dirty="0"/>
          </a:p>
        </p:txBody>
      </p:sp>
    </p:spTree>
    <p:extLst>
      <p:ext uri="{BB962C8B-B14F-4D97-AF65-F5344CB8AC3E}">
        <p14:creationId xmlns:p14="http://schemas.microsoft.com/office/powerpoint/2010/main" val="330749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900"/>
    </mc:Choice>
    <mc:Fallback xmlns="">
      <p:transition spd="slow" advTm="519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599502" y="899684"/>
            <a:ext cx="8816829" cy="376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lnSpc>
                <a:spcPct val="15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r>
              <a:rPr lang="zh-TW" altLang="en-US" sz="3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未來規劃目標</a:t>
            </a:r>
            <a:r>
              <a:rPr lang="en-US" altLang="zh-TW" sz="3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lnSpc>
                <a:spcPct val="150000"/>
              </a:lnSpc>
              <a:tabLst>
                <a:tab pos="4061460" algn="l"/>
              </a:tabLst>
            </a:pPr>
            <a:r>
              <a:rPr lang="zh-TW" altLang="en-US" sz="26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一、原住民族文化學習場域營造。</a:t>
            </a:r>
            <a:endParaRPr lang="en-US" altLang="zh-TW" sz="26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4061460" algn="l"/>
              </a:tabLst>
            </a:pPr>
            <a:r>
              <a:rPr lang="zh-TW" altLang="en-US" sz="26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二、校園西側圍牆通學步道。</a:t>
            </a:r>
            <a:endParaRPr lang="en-US" altLang="zh-TW" sz="26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4061460" algn="l"/>
              </a:tabLst>
            </a:pPr>
            <a:r>
              <a:rPr lang="zh-TW" altLang="en-US" sz="26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三、北側老舊圍牆周邊環境改善。</a:t>
            </a:r>
            <a:endParaRPr lang="en-US" altLang="zh-TW" sz="26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4061460" algn="l"/>
              </a:tabLst>
            </a:pPr>
            <a:endParaRPr lang="en-US" altLang="zh-TW" sz="26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4061460" algn="l"/>
              </a:tabLst>
            </a:pPr>
            <a:endParaRPr lang="en-US" altLang="zh-TW" sz="26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139F1310-C106-440B-B9A7-B2E2E681233C}"/>
              </a:ext>
            </a:extLst>
          </p:cNvPr>
          <p:cNvSpPr/>
          <p:nvPr/>
        </p:nvSpPr>
        <p:spPr>
          <a:xfrm>
            <a:off x="1947659" y="3722508"/>
            <a:ext cx="65879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kern="0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感謝各位家長夥伴對學校的支持，讓我們一起攜手，陪伴孩子成長</a:t>
            </a:r>
            <a:r>
              <a:rPr lang="en-US" altLang="zh-TW" sz="3200" b="1" kern="0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~~</a:t>
            </a:r>
            <a:r>
              <a:rPr lang="zh-TW" altLang="en-US" sz="3200" b="1" kern="0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謝謝各位親愛的夥伴</a:t>
            </a:r>
            <a:r>
              <a:rPr lang="en-US" altLang="zh-TW" sz="3200" b="1" kern="0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~~</a:t>
            </a:r>
          </a:p>
        </p:txBody>
      </p:sp>
    </p:spTree>
    <p:extLst>
      <p:ext uri="{BB962C8B-B14F-4D97-AF65-F5344CB8AC3E}">
        <p14:creationId xmlns:p14="http://schemas.microsoft.com/office/powerpoint/2010/main" val="1099581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41"/>
    </mc:Choice>
    <mc:Fallback xmlns="">
      <p:transition spd="slow" advTm="27941"/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599</Words>
  <Application>Microsoft Office PowerPoint</Application>
  <PresentationFormat>寬螢幕</PresentationFormat>
  <Paragraphs>59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9" baseType="lpstr">
      <vt:lpstr>文鼎粗圓</vt:lpstr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Wingdings 2</vt:lpstr>
      <vt:lpstr>Office 佈景主題</vt:lpstr>
      <vt:lpstr>112學年度上學期家長日</vt:lpstr>
      <vt:lpstr>大同國小112學年度上學期  家長日宣導簡報</vt:lpstr>
      <vt:lpstr>112學年度總務處工作重點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ttps-pc</dc:creator>
  <cp:lastModifiedBy>user</cp:lastModifiedBy>
  <cp:revision>95</cp:revision>
  <cp:lastPrinted>2023-09-05T00:24:48Z</cp:lastPrinted>
  <dcterms:created xsi:type="dcterms:W3CDTF">2020-09-12T04:57:28Z</dcterms:created>
  <dcterms:modified xsi:type="dcterms:W3CDTF">2023-09-13T02:27:35Z</dcterms:modified>
</cp:coreProperties>
</file>