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9" r:id="rId1"/>
    <p:sldMasterId id="2147483827" r:id="rId2"/>
  </p:sldMasterIdLst>
  <p:notesMasterIdLst>
    <p:notesMasterId r:id="rId20"/>
  </p:notesMasterIdLst>
  <p:handoutMasterIdLst>
    <p:handoutMasterId r:id="rId21"/>
  </p:handoutMasterIdLst>
  <p:sldIdLst>
    <p:sldId id="642" r:id="rId3"/>
    <p:sldId id="644" r:id="rId4"/>
    <p:sldId id="661" r:id="rId5"/>
    <p:sldId id="645" r:id="rId6"/>
    <p:sldId id="652" r:id="rId7"/>
    <p:sldId id="648" r:id="rId8"/>
    <p:sldId id="649" r:id="rId9"/>
    <p:sldId id="659" r:id="rId10"/>
    <p:sldId id="658" r:id="rId11"/>
    <p:sldId id="650" r:id="rId12"/>
    <p:sldId id="651" r:id="rId13"/>
    <p:sldId id="654" r:id="rId14"/>
    <p:sldId id="655" r:id="rId15"/>
    <p:sldId id="656" r:id="rId16"/>
    <p:sldId id="657" r:id="rId17"/>
    <p:sldId id="660" r:id="rId18"/>
    <p:sldId id="640" r:id="rId19"/>
  </p:sldIdLst>
  <p:sldSz cx="9144000" cy="6858000" type="screen4x3"/>
  <p:notesSz cx="6797675" cy="9926638"/>
  <p:custDataLst>
    <p:tags r:id="rId22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BD382BF-AAEE-4B41-B4B2-EDDB30AF2C37}">
          <p14:sldIdLst>
            <p14:sldId id="642"/>
            <p14:sldId id="644"/>
            <p14:sldId id="661"/>
            <p14:sldId id="645"/>
            <p14:sldId id="652"/>
            <p14:sldId id="648"/>
            <p14:sldId id="649"/>
            <p14:sldId id="659"/>
            <p14:sldId id="658"/>
            <p14:sldId id="650"/>
            <p14:sldId id="651"/>
            <p14:sldId id="654"/>
            <p14:sldId id="655"/>
            <p14:sldId id="656"/>
            <p14:sldId id="657"/>
            <p14:sldId id="660"/>
            <p14:sldId id="640"/>
          </p14:sldIdLst>
        </p14:section>
        <p14:section name="未命名的章節" id="{513CE1DC-F34C-4497-A1F2-A0B43B43206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660033"/>
    <a:srgbClr val="FF33CC"/>
    <a:srgbClr val="FFCC00"/>
    <a:srgbClr val="CCFF66"/>
    <a:srgbClr val="FEA0EA"/>
    <a:srgbClr val="C3DA78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1776" autoAdjust="0"/>
  </p:normalViewPr>
  <p:slideViewPr>
    <p:cSldViewPr>
      <p:cViewPr varScale="1">
        <p:scale>
          <a:sx n="68" d="100"/>
          <a:sy n="68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84"/>
    </p:cViewPr>
  </p:sorterViewPr>
  <p:notesViewPr>
    <p:cSldViewPr>
      <p:cViewPr varScale="1">
        <p:scale>
          <a:sx n="51" d="100"/>
          <a:sy n="51" d="100"/>
        </p:scale>
        <p:origin x="-1992" y="-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 defTabSz="912846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 smtClean="0"/>
            </a:lvl1pPr>
          </a:lstStyle>
          <a:p>
            <a:pPr>
              <a:defRPr/>
            </a:pPr>
            <a:fld id="{ABB9B234-1C10-4106-9336-F7E069124E62}" type="datetimeFigureOut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 defTabSz="912846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 smtClean="0"/>
            </a:lvl1pPr>
          </a:lstStyle>
          <a:p>
            <a:pPr>
              <a:defRPr/>
            </a:pPr>
            <a:fld id="{35CD552F-10CA-4F6B-A5F8-34A892C239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563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 defTabSz="912846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 smtClean="0"/>
            </a:lvl1pPr>
          </a:lstStyle>
          <a:p>
            <a:pPr>
              <a:defRPr/>
            </a:pPr>
            <a:fld id="{ED9B5868-E3B2-4744-A2EC-6DCECE951EDA}" type="datetimeFigureOut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962" tIns="44481" rIns="88962" bIns="4448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7944" y="4714653"/>
            <a:ext cx="5441788" cy="446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 defTabSz="912846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 smtClean="0"/>
            </a:lvl1pPr>
          </a:lstStyle>
          <a:p>
            <a:pPr>
              <a:defRPr/>
            </a:pPr>
            <a:fld id="{E326A720-747C-4EAB-BE60-D7415059F4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8265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67A8-B06E-4729-AD3F-14FBFA0FC619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84805-3E64-462D-A2FE-8F1417671E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72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2AB1-5372-4AB0-8EC4-CDFC7410B8B0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C812-00C8-4486-98E2-B322A8E600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303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DC85-ED84-497E-818B-850AAB28D841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E375-7B4E-43AF-A9F0-157F1BF966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330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8ACE5-BF58-4934-9EF8-68BCAD148450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63149-BD9A-48EA-9F26-8E74D9A14C5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083A4-67B4-4AD5-9BF0-2D15F8429579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E8341-939D-4754-827D-770474C368B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565DA-70F2-4D11-9FD1-FE03F8314F8F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81FBF-3DDA-4DC2-87B8-C3896FEEA27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2A0E9-D42C-4163-9531-532D482B04C4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6C26A-7562-414B-B402-C33FBB3F12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圖片 18" descr="微調課綱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2875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26CB5-643D-4DF9-B58A-314F64A4E845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6FB5A-A321-493D-A7F6-2F996A17C15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" name="圖片 32" descr="微調課綱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2875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A25AE-D18C-43D5-BC49-17723E063A77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44371-DABA-4A50-A05B-A7D2C51913D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68AC2-B6AC-4B6D-9225-1D16D114865A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3B660-3B63-4A1E-B544-9B07FDFDEB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9CE95-2CA4-49A1-9118-B5ADBB032C92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10A6-55E8-404C-8034-98825632880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AA270-9E0D-40C3-AD8F-EAAF618B1EB3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316F7-64D0-4921-909B-2BE6340C67B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340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25096-BD34-40D3-993A-6D4793980781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6F34-4383-4561-A72B-47C7D59585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D7EEC-3E49-4DFF-9E27-C4D6325DA3B9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027CD-49E9-4E96-B7F4-9DD4EC5EEAA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5336C-70A2-4B2C-80F3-0119A236C31B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C4014-98B6-4CA4-BAE7-19523724B68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ED04-6B75-45D4-8766-7756F7E3F28F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1326-BDF7-4C88-B942-A70127C52C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189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9F72-5941-4854-8278-40CD1C2D92FA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3A1BC-38B6-4553-9BA6-E278513462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64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E6E3B-2518-4000-A1CC-ECBFBDAA0E48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DAEE9-68D4-47D5-B840-577E2B61B8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10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32D1-9D97-47FD-9454-C88A916258B0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9E785-E43B-435D-9736-275A162094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01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DDAD-3E2A-437C-A2DF-5F3EEA0D8383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47C0-163E-4E7C-A354-C47DB8F5EC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08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D017-8B62-480D-98C8-6A44A99EF3B0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6987-7E7D-485A-85F6-924D39F7D8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54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DFB71-9CDB-4FBE-839D-06EE4F2BF43C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796E-F923-499C-9FDC-925304DD21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909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EE2C6E-E413-44D1-BB2D-AB4E4A08FED8}" type="datetime1">
              <a:rPr lang="zh-TW" altLang="en-US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6DAEBA6-9AC0-4EAD-A09F-6769450E99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email">
            <a:duotone>
              <a:schemeClr val="accent1"/>
              <a:srgbClr val="FFFFFF"/>
            </a:duotone>
            <a:lum bright="35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EE2C6E-E413-44D1-BB2D-AB4E4A08FED8}" type="datetime1">
              <a:rPr lang="zh-TW" altLang="en-US" smtClean="0"/>
              <a:pPr>
                <a:defRPr/>
              </a:pPr>
              <a:t>2019/10/7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DAEBA6-9AC0-4EAD-A09F-6769450E990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" name="圖片 11" descr="slogan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762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&#27946;&#34349;&#25945;&#20320;&#25552;&#21319;&#23416;&#32722;&#30340;&#25928;&#26524;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67744" y="476672"/>
            <a:ext cx="5761037" cy="12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kumimoji="0"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歡迎家長蒞臨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93034" y="2415443"/>
            <a:ext cx="5761037" cy="12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3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班級親師座談會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1416" y="1579290"/>
            <a:ext cx="5761037" cy="12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TW" sz="5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5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5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5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40255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常規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6876256" y="4353663"/>
            <a:ext cx="2426078" cy="25043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86274" y="1980123"/>
            <a:ext cx="8334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遵守學校的規範 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練習自己獨立、照顧自己        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將</a:t>
            </a:r>
            <a:r>
              <a:rPr lang="zh-TW" alt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抽屜桌椅整理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乾淨</a:t>
            </a:r>
            <a:endParaRPr lang="en-US" altLang="zh-TW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zh-TW" alt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睡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前整理書包</a:t>
            </a:r>
            <a:endParaRPr lang="en-US" altLang="zh-TW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檢查功課及該帶的東西</a:t>
            </a:r>
            <a:endParaRPr lang="en-US" altLang="zh-TW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公事及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內的事先完成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 startAt="3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0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學業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7750883" y="5341463"/>
            <a:ext cx="1489974" cy="1538037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474861" y="2060848"/>
            <a:ext cx="2008907" cy="158417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rgbClr val="C00000"/>
                </a:solidFill>
              </a:rPr>
              <a:t>課前預習</a:t>
            </a:r>
            <a:endParaRPr lang="zh-TW" altLang="en-US" sz="5000" b="1" dirty="0">
              <a:solidFill>
                <a:srgbClr val="C0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563888" y="2021428"/>
            <a:ext cx="1935436" cy="16235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rgbClr val="C00000"/>
                </a:solidFill>
              </a:rPr>
              <a:t>認真參與</a:t>
            </a:r>
            <a:endParaRPr lang="zh-TW" altLang="en-US" sz="5000" b="1" dirty="0">
              <a:solidFill>
                <a:srgbClr val="C00000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547752" y="2060848"/>
            <a:ext cx="1854648" cy="15772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rgbClr val="C00000"/>
                </a:solidFill>
              </a:rPr>
              <a:t>作業複習</a:t>
            </a:r>
            <a:endParaRPr lang="zh-TW" altLang="en-US" sz="5000" b="1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3640" y="3863287"/>
            <a:ext cx="32403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準時</a:t>
            </a:r>
            <a:r>
              <a:rPr lang="zh-TW" alt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完成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功課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4686" y="4591144"/>
            <a:ext cx="22593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課本預習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14" y="3861699"/>
            <a:ext cx="190770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預習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18121" y="4591144"/>
            <a:ext cx="213153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小組討論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9079" y="3861699"/>
            <a:ext cx="190770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聽講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37715" y="4591144"/>
            <a:ext cx="15722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訂正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84046" y="5795011"/>
            <a:ext cx="45781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習慣平時就累積能量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92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閱讀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6876256" y="4353663"/>
            <a:ext cx="2426078" cy="25043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59632" y="1293112"/>
            <a:ext cx="69127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Tx/>
              <a:buAutoNum type="arabicPeriod"/>
            </a:pP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班級共讀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Tx/>
              <a:buAutoNum type="arabicPeriod"/>
            </a:pP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讀報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Tx/>
              <a:buAutoNum type="arabicPeriod"/>
            </a:pP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閱讀分享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5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親子共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讀：閱讀的習慣延伸至家庭，一輩子的興趣及習慣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Tx/>
              <a:buAutoNum type="arabicPeriod"/>
            </a:pPr>
            <a:endParaRPr lang="en-US" altLang="zh-TW" sz="3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35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3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家長配合事項</a:t>
            </a:r>
            <a:r>
              <a:rPr lang="en-US" altLang="zh-TW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一</a:t>
            </a:r>
            <a:r>
              <a:rPr lang="en-US" altLang="zh-TW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zh-TW" altLang="en-US" sz="60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6876256" y="4353663"/>
            <a:ext cx="2426078" cy="25043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3568" y="1835696"/>
            <a:ext cx="8334672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關心並督促孩子</a:t>
            </a:r>
            <a:r>
              <a:rPr lang="zh-TW" alt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課業，</a:t>
            </a:r>
            <a:r>
              <a:rPr lang="zh-TW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作業習寫狀況、通知單、聯絡簿簽名</a:t>
            </a:r>
            <a:endParaRPr lang="zh-TW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要求孩子早睡早起</a:t>
            </a:r>
            <a:endParaRPr lang="en-US" altLang="zh-TW" sz="36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培養孩子為自己的事負責：</a:t>
            </a:r>
            <a:r>
              <a:rPr lang="zh-TW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整理書包、  </a:t>
            </a:r>
            <a:endParaRPr lang="en-US" altLang="zh-TW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檢查功課、準備學用品</a:t>
            </a: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的能力</a:t>
            </a:r>
            <a:endParaRPr lang="en-US" altLang="zh-TW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zh-TW" alt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培養</a:t>
            </a: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孩子</a:t>
            </a:r>
            <a:r>
              <a:rPr lang="zh-TW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照顧自己生活</a:t>
            </a:r>
            <a:r>
              <a:rPr lang="zh-TW" alt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的能力</a:t>
            </a:r>
            <a:endParaRPr lang="en-US" altLang="zh-TW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讓孩子多做事，學習獨立及</a:t>
            </a:r>
            <a:endParaRPr lang="en-US" altLang="zh-TW" sz="36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做事能力，家事一同分擔</a:t>
            </a:r>
            <a:endParaRPr lang="en-US" altLang="zh-TW" sz="36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1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家長配合事項</a:t>
            </a:r>
            <a:r>
              <a:rPr lang="en-US" altLang="zh-TW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二</a:t>
            </a:r>
            <a:r>
              <a:rPr lang="en-US" altLang="zh-TW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zh-TW" altLang="en-US" sz="60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6876256" y="4353663"/>
            <a:ext cx="2426078" cy="25043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3304" y="1803579"/>
            <a:ext cx="864096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陪</a:t>
            </a:r>
            <a:r>
              <a:rPr lang="zh-TW" alt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孩子</a:t>
            </a: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</a:t>
            </a:r>
            <a:endParaRPr lang="en-US" altLang="zh-TW" sz="36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運動的習慣</a:t>
            </a:r>
            <a:r>
              <a:rPr lang="en-US" altLang="zh-TW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</a:t>
            </a: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跳繩</a:t>
            </a:r>
            <a:r>
              <a:rPr lang="en-US" altLang="zh-TW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altLang="zh-TW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zh-TW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zh-TW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文具</a:t>
            </a:r>
            <a:r>
              <a:rPr lang="zh-TW" altLang="zh-TW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上貼姓名標籤，減少遺失的機會</a:t>
            </a:r>
            <a:endParaRPr lang="en-US" altLang="zh-TW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自動鉛筆的使用原則</a:t>
            </a:r>
            <a:endParaRPr lang="en-US" altLang="zh-TW" sz="35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備齊學用品</a:t>
            </a:r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課本</a:t>
            </a:r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給家長的一封信背面</a:t>
            </a:r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8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7436686" y="4932171"/>
            <a:ext cx="1865648" cy="192582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8" y="2001165"/>
            <a:ext cx="8928992" cy="293100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攜帶學用品</a:t>
            </a:r>
            <a:r>
              <a:rPr lang="en-US" altLang="zh-TW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一</a:t>
            </a:r>
            <a:r>
              <a:rPr lang="en-US" altLang="zh-TW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zh-TW" altLang="en-US" sz="60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23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351930"/>
            <a:ext cx="8784976" cy="144016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E8341-939D-4754-827D-770474C368B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166790"/>
            <a:ext cx="8784976" cy="2344639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085" y="998884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攜帶學用品</a:t>
            </a:r>
            <a:r>
              <a:rPr lang="en-US" altLang="zh-TW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二</a:t>
            </a:r>
            <a:r>
              <a:rPr lang="en-US" altLang="zh-TW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zh-TW" altLang="en-US" sz="60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337" y="884061"/>
            <a:ext cx="1565151" cy="1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80" y="4653136"/>
            <a:ext cx="293981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429000"/>
            <a:ext cx="8515350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zh-TW" altLang="en-US" sz="4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讓我們一同幫助孩子</a:t>
            </a:r>
            <a:r>
              <a:rPr lang="en-US" altLang="zh-TW" sz="4800" b="1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900" b="1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學習和成長</a:t>
            </a:r>
          </a:p>
        </p:txBody>
      </p:sp>
    </p:spTree>
    <p:extLst>
      <p:ext uri="{BB962C8B-B14F-4D97-AF65-F5344CB8AC3E}">
        <p14:creationId xmlns:p14="http://schemas.microsoft.com/office/powerpoint/2010/main" val="25380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798429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重要行事曆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47916"/>
              </p:ext>
            </p:extLst>
          </p:nvPr>
        </p:nvGraphicFramePr>
        <p:xfrm>
          <a:off x="1115616" y="908720"/>
          <a:ext cx="6768752" cy="5673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619"/>
                <a:gridCol w="1324709"/>
                <a:gridCol w="3816424"/>
              </a:tblGrid>
              <a:tr h="48521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星期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行事</a:t>
                      </a:r>
                      <a:endParaRPr lang="zh-TW" altLang="en-US" dirty="0"/>
                    </a:p>
                  </a:txBody>
                  <a:tcPr/>
                </a:tc>
              </a:tr>
              <a:tr h="485212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9/13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五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中秋節放假</a:t>
                      </a:r>
                      <a:endParaRPr lang="zh-TW" altLang="en-US" b="1" dirty="0"/>
                    </a:p>
                  </a:txBody>
                  <a:tcPr/>
                </a:tc>
              </a:tr>
              <a:tr h="485212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10/5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六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補課 </a:t>
                      </a:r>
                      <a:r>
                        <a:rPr lang="en-US" altLang="zh-TW" b="1" dirty="0" smtClean="0"/>
                        <a:t>(</a:t>
                      </a:r>
                      <a:r>
                        <a:rPr lang="zh-TW" altLang="en-US" b="1" dirty="0" smtClean="0"/>
                        <a:t>補</a:t>
                      </a:r>
                      <a:r>
                        <a:rPr lang="en-US" altLang="zh-TW" b="1" dirty="0" smtClean="0"/>
                        <a:t>10/11</a:t>
                      </a:r>
                      <a:r>
                        <a:rPr lang="zh-TW" altLang="en-US" b="1" dirty="0" smtClean="0"/>
                        <a:t>彈性放假</a:t>
                      </a:r>
                      <a:r>
                        <a:rPr lang="en-US" altLang="zh-TW" b="1" dirty="0" smtClean="0"/>
                        <a:t>)</a:t>
                      </a:r>
                      <a:endParaRPr lang="zh-TW" altLang="en-US" b="1" dirty="0"/>
                    </a:p>
                  </a:txBody>
                  <a:tcPr/>
                </a:tc>
              </a:tr>
              <a:tr h="485212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10/10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四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國慶日</a:t>
                      </a:r>
                      <a:r>
                        <a:rPr lang="en-US" altLang="zh-TW" b="1" dirty="0" smtClean="0"/>
                        <a:t>(10/10-10/13</a:t>
                      </a:r>
                      <a:r>
                        <a:rPr lang="zh-TW" altLang="en-US" b="1" dirty="0" smtClean="0"/>
                        <a:t>四天連假</a:t>
                      </a:r>
                      <a:r>
                        <a:rPr lang="en-US" altLang="zh-TW" b="1" dirty="0" smtClean="0"/>
                        <a:t>)</a:t>
                      </a:r>
                      <a:endParaRPr lang="zh-TW" altLang="en-US" b="1" dirty="0"/>
                    </a:p>
                  </a:txBody>
                  <a:tcPr/>
                </a:tc>
              </a:tr>
              <a:tr h="485212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10/26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運動會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5212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10/28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一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運動會補假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5212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11/5~11/6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二、三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第一次定期考查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11/6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：國、自、英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11/7</a:t>
                      </a:r>
                      <a:r>
                        <a:rPr lang="zh-TW" altLang="en-US" b="1" baseline="0" dirty="0" smtClean="0">
                          <a:solidFill>
                            <a:srgbClr val="FF0000"/>
                          </a:solidFill>
                        </a:rPr>
                        <a:t>：數、社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7999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1/1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三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元旦</a:t>
                      </a:r>
                      <a:endParaRPr lang="zh-TW" altLang="en-US" b="1" dirty="0"/>
                    </a:p>
                  </a:txBody>
                  <a:tcPr/>
                </a:tc>
              </a:tr>
              <a:tr h="485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1/8-1/9</a:t>
                      </a:r>
                      <a:endParaRPr lang="zh-TW" alt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三、四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第二次定期考查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1/8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：國、自、英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1/9</a:t>
                      </a:r>
                      <a:r>
                        <a:rPr lang="zh-TW" altLang="en-US" b="1" baseline="0" dirty="0" smtClean="0">
                          <a:solidFill>
                            <a:srgbClr val="FF0000"/>
                          </a:solidFill>
                        </a:rPr>
                        <a:t>：數、社</a:t>
                      </a:r>
                      <a:endParaRPr lang="zh-TW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521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1/20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一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/>
                        <a:t>休業式 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(15:30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放學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b="1" dirty="0" smtClean="0"/>
                        <a:t>1/21</a:t>
                      </a:r>
                      <a:r>
                        <a:rPr lang="zh-TW" altLang="en-US" b="1" dirty="0" smtClean="0"/>
                        <a:t>寒假開始</a:t>
                      </a:r>
                      <a:endParaRPr lang="zh-TW" alt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7020272" y="3645024"/>
            <a:ext cx="234523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44371-DABA-4A50-A05B-A7D2C51913DD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620688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班級導</a:t>
            </a: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師</a:t>
            </a:r>
            <a:endParaRPr lang="zh-TW" altLang="en-US" sz="60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767314"/>
            <a:ext cx="8060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李懿融</a:t>
            </a:r>
            <a:endParaRPr lang="en-US" altLang="zh-TW" sz="50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50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</a:t>
            </a:r>
            <a:r>
              <a:rPr lang="zh-TW" altLang="en-US" sz="35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北市立教育大學 英語教學系</a:t>
            </a:r>
            <a:endParaRPr lang="en-US" altLang="zh-TW" sz="35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35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5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5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5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798429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科任教師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6876256" y="4353663"/>
            <a:ext cx="2426078" cy="25043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15930" y="1913580"/>
            <a:ext cx="63926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TW" altLang="en-US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</a:t>
            </a:r>
            <a:r>
              <a:rPr lang="zh-TW" altLang="en-US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：陳</a:t>
            </a:r>
            <a:r>
              <a:rPr lang="zh-TW" altLang="en-US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瑋</a:t>
            </a:r>
            <a:r>
              <a:rPr lang="zh-TW" altLang="en-US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欣 </a:t>
            </a:r>
            <a:r>
              <a:rPr lang="zh-TW" altLang="en-US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老師</a:t>
            </a:r>
            <a:endParaRPr lang="en-US" altLang="zh-TW" sz="5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TW" altLang="en-US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社會</a:t>
            </a:r>
            <a:r>
              <a:rPr lang="zh-TW" altLang="en-US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：徐翠</a:t>
            </a:r>
            <a:r>
              <a:rPr lang="zh-TW" altLang="en-US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憶</a:t>
            </a:r>
            <a:r>
              <a:rPr lang="zh-TW" altLang="en-US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老師</a:t>
            </a:r>
            <a:endParaRPr lang="en-US" altLang="zh-TW" sz="5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TW" altLang="en-US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</a:t>
            </a:r>
            <a:r>
              <a:rPr lang="zh-TW" altLang="en-US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：鄧達鈞 主任</a:t>
            </a:r>
            <a:endParaRPr lang="en-US" altLang="zh-TW" sz="5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zh-TW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音樂</a:t>
            </a:r>
            <a:r>
              <a:rPr lang="zh-TW" altLang="en-US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：劉洪任 老師</a:t>
            </a:r>
            <a:endParaRPr lang="en-US" altLang="zh-TW" sz="5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zh-TW" altLang="en-US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體育</a:t>
            </a:r>
            <a:r>
              <a:rPr lang="zh-TW" altLang="en-US" sz="5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：魏宥綾 </a:t>
            </a:r>
            <a:r>
              <a:rPr lang="zh-TW" altLang="en-US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老師</a:t>
            </a:r>
            <a:endParaRPr lang="en-US" altLang="zh-TW" sz="50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zh-TW" altLang="en-US" sz="5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本土：林文莉 老師</a:t>
            </a:r>
            <a:endParaRPr lang="en-US" altLang="zh-TW" sz="5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6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798429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學校生活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6876256" y="4353663"/>
            <a:ext cx="2426078" cy="250433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59632" y="2276872"/>
            <a:ext cx="741189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TW" sz="35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7:50</a:t>
            </a:r>
            <a:r>
              <a:rPr lang="zh-TW" altLang="en-US" sz="35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前到校</a:t>
            </a:r>
            <a:endParaRPr lang="en-US" altLang="zh-TW" sz="35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zh-TW" altLang="en-US" sz="35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每週二、四：體育服及運動鞋</a:t>
            </a:r>
            <a:endParaRPr lang="en-US" altLang="zh-TW" sz="35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每週三：兒童朝會</a:t>
            </a:r>
            <a:endParaRPr lang="en-US" altLang="zh-TW" sz="35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5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35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打掃外掃區需要雨傘</a:t>
            </a:r>
            <a:endParaRPr lang="en-US" altLang="zh-TW" sz="35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35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7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健康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6876256" y="4353663"/>
            <a:ext cx="2426078" cy="25043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7582" y="1835696"/>
            <a:ext cx="905475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早睡早起</a:t>
            </a:r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充足的睡眠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，盡量少玩電動</a:t>
            </a:r>
            <a:endParaRPr lang="en-US" altLang="zh-TW" sz="35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Tx/>
              <a:buAutoNum type="arabicPeriod"/>
            </a:pP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r>
              <a:rPr lang="zh-TW" altLang="en-US" sz="3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鈣質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攝取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多跳繩</a:t>
            </a:r>
            <a:endParaRPr lang="en-US" altLang="zh-TW" sz="35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Arial" pitchFamily="34" charset="0"/>
              <a:buAutoNum type="arabicPeriod"/>
            </a:pP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良好的生活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習慣</a:t>
            </a:r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常洗手，生病戴口罩</a:t>
            </a:r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如果生病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</a:t>
            </a:r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 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請假</a:t>
            </a:r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主動聯繫</a:t>
            </a:r>
            <a:endParaRPr lang="en-US" altLang="zh-TW" sz="35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不請假</a:t>
            </a:r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口罩</a:t>
            </a:r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服藥</a:t>
            </a:r>
            <a:endParaRPr lang="en-US" altLang="zh-TW" sz="5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5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9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580042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品格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6876256" y="4353663"/>
            <a:ext cx="2426078" cy="25043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5616" y="1723042"/>
            <a:ext cx="83346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尊重</a:t>
            </a:r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尊重他人與我不同的地方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同理心 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好的互動方式</a:t>
            </a:r>
            <a:endParaRPr lang="en-US" altLang="zh-TW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zh-TW" sz="3600" dirty="0" smtClean="0"/>
              <a:t>開始</a:t>
            </a:r>
            <a:r>
              <a:rPr lang="zh-TW" altLang="zh-TW" sz="3600" dirty="0"/>
              <a:t>有自己的想法</a:t>
            </a:r>
            <a:r>
              <a:rPr lang="zh-TW" altLang="zh-TW" sz="3600" dirty="0" smtClean="0"/>
              <a:t>，自我</a:t>
            </a:r>
            <a:r>
              <a:rPr lang="zh-TW" altLang="zh-TW" sz="3600" dirty="0"/>
              <a:t>價值建立的重要時期</a:t>
            </a:r>
            <a:r>
              <a:rPr lang="zh-TW" altLang="zh-TW" sz="3600" dirty="0" smtClean="0"/>
              <a:t>，課業之外學習</a:t>
            </a:r>
            <a:r>
              <a:rPr lang="zh-TW" altLang="zh-TW" sz="3600" dirty="0"/>
              <a:t>與他人相處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 startAt="3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7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品格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6876256" y="4353663"/>
            <a:ext cx="2426078" cy="25043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67662" y="1700808"/>
            <a:ext cx="833467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關懷與助人</a:t>
            </a:r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熱心助人</a:t>
            </a: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互助與合作 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善的循環</a:t>
            </a:r>
            <a:endParaRPr lang="en-US" altLang="zh-TW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3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dirty="0"/>
              <a:t>一起創造一個</a:t>
            </a:r>
            <a:r>
              <a:rPr lang="zh-TW" altLang="en-US" sz="3600" dirty="0" smtClean="0"/>
              <a:t>互相理解與互相體諒、互相幫助達成目標，友善循環</a:t>
            </a:r>
            <a:r>
              <a:rPr lang="zh-TW" altLang="en-US" sz="3600" dirty="0"/>
              <a:t>的環境</a:t>
            </a:r>
            <a:endParaRPr lang="en-US" altLang="zh-TW" sz="3600" dirty="0"/>
          </a:p>
          <a:p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6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品格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743" r="8287" b="9667"/>
          <a:stretch/>
        </p:blipFill>
        <p:spPr>
          <a:xfrm>
            <a:off x="6876256" y="4353663"/>
            <a:ext cx="2426078" cy="25043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5616" y="1556792"/>
            <a:ext cx="8334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負責任</a:t>
            </a:r>
            <a:r>
              <a:rPr lang="en-US" altLang="zh-TW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盡力做好自己分內的事</a:t>
            </a:r>
            <a:endParaRPr lang="en-US" altLang="zh-TW" sz="35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成就感 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能力提升 </a:t>
            </a:r>
            <a:r>
              <a:rPr lang="en-US" altLang="zh-TW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被信賴</a:t>
            </a:r>
            <a:endParaRPr lang="en-US" altLang="zh-TW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 startAt="3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altLang="zh-TW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950" y="2699042"/>
            <a:ext cx="8532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600" dirty="0"/>
              <a:t>為自己負責</a:t>
            </a:r>
            <a:r>
              <a:rPr lang="zh-TW" altLang="zh-TW" sz="3600" dirty="0" smtClean="0"/>
              <a:t>、學習</a:t>
            </a:r>
            <a:r>
              <a:rPr lang="zh-TW" altLang="zh-TW" sz="3600" dirty="0"/>
              <a:t>照顧自己</a:t>
            </a:r>
            <a:r>
              <a:rPr lang="zh-TW" altLang="zh-TW" sz="3600" dirty="0" smtClean="0"/>
              <a:t>生活</a:t>
            </a:r>
            <a:endParaRPr lang="en-US" altLang="zh-TW" sz="3600" dirty="0" smtClean="0"/>
          </a:p>
          <a:p>
            <a:pPr>
              <a:spcAft>
                <a:spcPts val="0"/>
              </a:spcAft>
            </a:pPr>
            <a:endParaRPr lang="zh-TW" altLang="zh-TW" sz="3600" dirty="0"/>
          </a:p>
          <a:p>
            <a:pPr>
              <a:spcAft>
                <a:spcPts val="0"/>
              </a:spcAft>
            </a:pPr>
            <a:r>
              <a:rPr lang="zh-TW" altLang="zh-TW" sz="3600" dirty="0" smtClean="0"/>
              <a:t>當</a:t>
            </a:r>
            <a:r>
              <a:rPr lang="zh-TW" altLang="zh-TW" sz="3600" dirty="0"/>
              <a:t>他們更有能力可以照顧自己，那份成就感是</a:t>
            </a:r>
            <a:r>
              <a:rPr lang="zh-TW" altLang="zh-TW" sz="3600" dirty="0" smtClean="0"/>
              <a:t>打從</a:t>
            </a:r>
            <a:r>
              <a:rPr lang="zh-TW" altLang="zh-TW" sz="3600" dirty="0"/>
              <a:t>內心對自己的肯定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spcAft>
                <a:spcPts val="0"/>
              </a:spcAft>
            </a:pPr>
            <a:endParaRPr lang="en-US" altLang="zh-TW" sz="3600" dirty="0" smtClean="0"/>
          </a:p>
          <a:p>
            <a:pPr>
              <a:spcAft>
                <a:spcPts val="0"/>
              </a:spcAft>
            </a:pPr>
            <a:r>
              <a:rPr lang="zh-TW" altLang="zh-TW" sz="3600" dirty="0" smtClean="0"/>
              <a:t>如果</a:t>
            </a:r>
            <a:r>
              <a:rPr lang="zh-TW" altLang="zh-TW" sz="3600" dirty="0"/>
              <a:t>能盡責並擁有承接挫折</a:t>
            </a:r>
            <a:r>
              <a:rPr lang="zh-TW" altLang="zh-TW" sz="3600" dirty="0" smtClean="0"/>
              <a:t>的</a:t>
            </a:r>
            <a:endParaRPr lang="en-US" altLang="zh-TW" sz="3600" dirty="0" smtClean="0"/>
          </a:p>
          <a:p>
            <a:pPr>
              <a:spcAft>
                <a:spcPts val="0"/>
              </a:spcAft>
            </a:pPr>
            <a:r>
              <a:rPr lang="zh-TW" altLang="zh-TW" sz="3600" dirty="0" smtClean="0"/>
              <a:t>勇氣</a:t>
            </a:r>
            <a:r>
              <a:rPr lang="zh-TW" altLang="zh-TW" sz="3600" dirty="0"/>
              <a:t>，孩子能更加包容</a:t>
            </a:r>
            <a:r>
              <a:rPr lang="zh-TW" altLang="zh-TW" sz="3600" dirty="0" smtClean="0"/>
              <a:t>自己與他人。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421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40823c40c7946e7f872724e65d051b9789e8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24711</TotalTime>
  <Words>624</Words>
  <Application>Microsoft Office PowerPoint</Application>
  <PresentationFormat>如螢幕大小 (4:3)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华文楷体</vt:lpstr>
      <vt:lpstr>微軟正黑體</vt:lpstr>
      <vt:lpstr>新細明體</vt:lpstr>
      <vt:lpstr>標楷體</vt:lpstr>
      <vt:lpstr>Arial</vt:lpstr>
      <vt:lpstr>Calibri</vt:lpstr>
      <vt:lpstr>Cambria</vt:lpstr>
      <vt:lpstr>Maiandra GD</vt:lpstr>
      <vt:lpstr>Wingdings 2</vt:lpstr>
      <vt:lpstr>自訂設計</vt:lpstr>
      <vt:lpstr>龍騰四海</vt:lpstr>
      <vt:lpstr>歡迎家長蒞臨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讓我們一同幫助孩子 學習和成長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Sumay</dc:creator>
  <cp:lastModifiedBy>User</cp:lastModifiedBy>
  <cp:revision>1265</cp:revision>
  <cp:lastPrinted>2019-09-06T08:11:56Z</cp:lastPrinted>
  <dcterms:created xsi:type="dcterms:W3CDTF">2010-03-12T13:42:53Z</dcterms:created>
  <dcterms:modified xsi:type="dcterms:W3CDTF">2019-10-07T07:59:19Z</dcterms:modified>
</cp:coreProperties>
</file>