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84" r:id="rId2"/>
  </p:sldMasterIdLst>
  <p:notesMasterIdLst>
    <p:notesMasterId r:id="rId18"/>
  </p:notesMasterIdLst>
  <p:handoutMasterIdLst>
    <p:handoutMasterId r:id="rId19"/>
  </p:handoutMasterIdLst>
  <p:sldIdLst>
    <p:sldId id="258" r:id="rId3"/>
    <p:sldId id="286" r:id="rId4"/>
    <p:sldId id="303" r:id="rId5"/>
    <p:sldId id="304" r:id="rId6"/>
    <p:sldId id="292" r:id="rId7"/>
    <p:sldId id="306" r:id="rId8"/>
    <p:sldId id="307" r:id="rId9"/>
    <p:sldId id="305" r:id="rId10"/>
    <p:sldId id="299" r:id="rId11"/>
    <p:sldId id="308" r:id="rId12"/>
    <p:sldId id="309" r:id="rId13"/>
    <p:sldId id="310" r:id="rId14"/>
    <p:sldId id="312" r:id="rId15"/>
    <p:sldId id="296" r:id="rId16"/>
    <p:sldId id="313" r:id="rId1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10" d="100"/>
          <a:sy n="110" d="100"/>
        </p:scale>
        <p:origin x="-594" y="-20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2EDBD-1101-4B6C-8689-012679C2908D}" type="datetimeFigureOut">
              <a:rPr lang="zh-TW" altLang="en-US" smtClean="0"/>
              <a:t>2017/2/26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zh-TW" altLang="en-US" smtClean="0"/>
              <a:t>資料參考 </a:t>
            </a:r>
            <a:r>
              <a:rPr lang="en-US" altLang="zh-TW" smtClean="0"/>
              <a:t>: http://coopermaa2nd.blogspot.tw/2011/05/arduino.html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D4C322-3CE6-4C7C-9B84-93E1B1F544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918395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A1CBDA-945C-4073-A902-7E67A1233FB1}" type="datetimeFigureOut">
              <a:rPr lang="zh-TW" altLang="en-US" smtClean="0"/>
              <a:t>2017/2/26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zh-TW" altLang="en-US" smtClean="0"/>
              <a:t>資料參考 </a:t>
            </a:r>
            <a:r>
              <a:rPr lang="en-US" altLang="zh-TW" smtClean="0"/>
              <a:t>: http://coopermaa2nd.blogspot.tw/2011/05/arduino.html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99BC72-9066-4569-8EAE-A9F712A0C5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474210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 bwMode="white">
          <a:xfrm>
            <a:off x="0" y="5970588"/>
            <a:ext cx="12192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 sz="1800"/>
          </a:p>
        </p:txBody>
      </p:sp>
      <p:sp>
        <p:nvSpPr>
          <p:cNvPr id="5" name="Rectangle 10"/>
          <p:cNvSpPr/>
          <p:nvPr/>
        </p:nvSpPr>
        <p:spPr>
          <a:xfrm>
            <a:off x="-12700" y="6053139"/>
            <a:ext cx="2999317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 sz="1800"/>
          </a:p>
        </p:txBody>
      </p:sp>
      <p:sp>
        <p:nvSpPr>
          <p:cNvPr id="6" name="Rectangle 11"/>
          <p:cNvSpPr/>
          <p:nvPr/>
        </p:nvSpPr>
        <p:spPr>
          <a:xfrm>
            <a:off x="3145368" y="6043614"/>
            <a:ext cx="9046633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101600" y="6069013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AA8EBAE-441F-42AA-8761-36D113753E03}" type="datetime1">
              <a:rPr lang="zh-TW" altLang="en-US" smtClean="0"/>
              <a:t>2017/2/26</a:t>
            </a:fld>
            <a:endParaRPr lang="zh-TW" alt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81300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資料參考 </a:t>
            </a:r>
            <a:r>
              <a:rPr lang="en-US" altLang="zh-TW" smtClean="0"/>
              <a:t>: http://coopermaa2nd.blogspot.tw/2011/05/arduino.html</a:t>
            </a:r>
            <a:endParaRPr lang="zh-TW" alt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4A19C9B-20FC-4670-84F3-984F4D2517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97221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72384C-7F4B-47BF-AF36-36E861815FCE}" type="datetime1">
              <a:rPr lang="zh-TW" altLang="en-US" smtClean="0"/>
              <a:t>2017/2/26</a:t>
            </a:fld>
            <a:endParaRPr lang="zh-TW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資料參考 </a:t>
            </a:r>
            <a:r>
              <a:rPr lang="en-US" altLang="zh-TW" smtClean="0"/>
              <a:t>: http://coopermaa2nd.blogspot.tw/2011/05/arduino.html</a:t>
            </a:r>
            <a:endParaRPr lang="zh-TW" alt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A19C9B-20FC-4670-84F3-984F4D2517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0633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 bwMode="white">
          <a:xfrm>
            <a:off x="8128001" y="0"/>
            <a:ext cx="427567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 sz="1800"/>
          </a:p>
        </p:txBody>
      </p:sp>
      <p:sp>
        <p:nvSpPr>
          <p:cNvPr id="5" name="Rectangle 10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 sz="1800"/>
          </a:p>
        </p:txBody>
      </p:sp>
      <p:sp>
        <p:nvSpPr>
          <p:cNvPr id="6" name="Rectangle 11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8737600" y="6248401"/>
            <a:ext cx="2946400" cy="365125"/>
          </a:xfrm>
        </p:spPr>
        <p:txBody>
          <a:bodyPr/>
          <a:lstStyle>
            <a:lvl1pPr>
              <a:defRPr/>
            </a:lvl1pPr>
          </a:lstStyle>
          <a:p>
            <a:fld id="{57718EFC-5EF5-466C-8AEB-6C09A34E41B4}" type="datetime1">
              <a:rPr lang="zh-TW" altLang="en-US" smtClean="0"/>
              <a:t>2017/2/26</a:t>
            </a:fld>
            <a:endParaRPr lang="zh-TW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1" y="6248401"/>
            <a:ext cx="7431617" cy="365125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資料參考 </a:t>
            </a:r>
            <a:r>
              <a:rPr lang="en-US" altLang="zh-TW" smtClean="0"/>
              <a:t>: http://coopermaa2nd.blogspot.tw/2011/05/arduino.html</a:t>
            </a:r>
            <a:endParaRPr lang="zh-TW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7"/>
            <a:ext cx="533400" cy="325967"/>
          </a:xfrm>
        </p:spPr>
        <p:txBody>
          <a:bodyPr/>
          <a:lstStyle>
            <a:lvl1pPr>
              <a:defRPr/>
            </a:lvl1pPr>
          </a:lstStyle>
          <a:p>
            <a:fld id="{24A19C9B-20FC-4670-84F3-984F4D2517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87552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002" name="Group 2"/>
          <p:cNvGrpSpPr>
            <a:grpSpLocks/>
          </p:cNvGrpSpPr>
          <p:nvPr/>
        </p:nvGrpSpPr>
        <p:grpSpPr bwMode="auto">
          <a:xfrm>
            <a:off x="203201" y="2286001"/>
            <a:ext cx="1951567" cy="2182813"/>
            <a:chOff x="96" y="1440"/>
            <a:chExt cx="922" cy="1375"/>
          </a:xfrm>
        </p:grpSpPr>
        <p:grpSp>
          <p:nvGrpSpPr>
            <p:cNvPr id="128003" name="Group 3"/>
            <p:cNvGrpSpPr>
              <a:grpSpLocks/>
            </p:cNvGrpSpPr>
            <p:nvPr/>
          </p:nvGrpSpPr>
          <p:grpSpPr bwMode="auto">
            <a:xfrm>
              <a:off x="96" y="1440"/>
              <a:ext cx="913" cy="1375"/>
              <a:chOff x="96" y="1440"/>
              <a:chExt cx="913" cy="1375"/>
            </a:xfrm>
          </p:grpSpPr>
          <p:sp>
            <p:nvSpPr>
              <p:cNvPr id="128004" name="Freeform 4"/>
              <p:cNvSpPr>
                <a:spLocks/>
              </p:cNvSpPr>
              <p:nvPr/>
            </p:nvSpPr>
            <p:spPr bwMode="ltGray">
              <a:xfrm>
                <a:off x="181" y="1574"/>
                <a:ext cx="742" cy="1110"/>
              </a:xfrm>
              <a:custGeom>
                <a:avLst/>
                <a:gdLst>
                  <a:gd name="T0" fmla="*/ 370 w 742"/>
                  <a:gd name="T1" fmla="*/ 0 h 1110"/>
                  <a:gd name="T2" fmla="*/ 0 w 742"/>
                  <a:gd name="T3" fmla="*/ 554 h 1110"/>
                  <a:gd name="T4" fmla="*/ 370 w 742"/>
                  <a:gd name="T5" fmla="*/ 1109 h 1110"/>
                  <a:gd name="T6" fmla="*/ 741 w 742"/>
                  <a:gd name="T7" fmla="*/ 554 h 1110"/>
                  <a:gd name="T8" fmla="*/ 370 w 742"/>
                  <a:gd name="T9" fmla="*/ 0 h 1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42" h="1110">
                    <a:moveTo>
                      <a:pt x="370" y="0"/>
                    </a:moveTo>
                    <a:lnTo>
                      <a:pt x="0" y="554"/>
                    </a:lnTo>
                    <a:lnTo>
                      <a:pt x="370" y="1109"/>
                    </a:lnTo>
                    <a:lnTo>
                      <a:pt x="741" y="554"/>
                    </a:lnTo>
                    <a:lnTo>
                      <a:pt x="370" y="0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grpSp>
            <p:nvGrpSpPr>
              <p:cNvPr id="128005" name="Group 5"/>
              <p:cNvGrpSpPr>
                <a:grpSpLocks/>
              </p:cNvGrpSpPr>
              <p:nvPr/>
            </p:nvGrpSpPr>
            <p:grpSpPr bwMode="auto">
              <a:xfrm>
                <a:off x="96" y="1440"/>
                <a:ext cx="913" cy="688"/>
                <a:chOff x="96" y="1440"/>
                <a:chExt cx="913" cy="688"/>
              </a:xfrm>
            </p:grpSpPr>
            <p:sp>
              <p:nvSpPr>
                <p:cNvPr id="128006" name="Freeform 6"/>
                <p:cNvSpPr>
                  <a:spLocks/>
                </p:cNvSpPr>
                <p:nvPr/>
              </p:nvSpPr>
              <p:spPr bwMode="ltGray">
                <a:xfrm>
                  <a:off x="552" y="1440"/>
                  <a:ext cx="457" cy="688"/>
                </a:xfrm>
                <a:custGeom>
                  <a:avLst/>
                  <a:gdLst>
                    <a:gd name="T0" fmla="*/ 0 w 457"/>
                    <a:gd name="T1" fmla="*/ 136 h 688"/>
                    <a:gd name="T2" fmla="*/ 0 w 457"/>
                    <a:gd name="T3" fmla="*/ 0 h 688"/>
                    <a:gd name="T4" fmla="*/ 456 w 457"/>
                    <a:gd name="T5" fmla="*/ 687 h 688"/>
                    <a:gd name="T6" fmla="*/ 365 w 457"/>
                    <a:gd name="T7" fmla="*/ 687 h 688"/>
                    <a:gd name="T8" fmla="*/ 0 w 457"/>
                    <a:gd name="T9" fmla="*/ 136 h 6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7" h="688">
                      <a:moveTo>
                        <a:pt x="0" y="136"/>
                      </a:moveTo>
                      <a:lnTo>
                        <a:pt x="0" y="0"/>
                      </a:lnTo>
                      <a:lnTo>
                        <a:pt x="456" y="687"/>
                      </a:lnTo>
                      <a:lnTo>
                        <a:pt x="365" y="687"/>
                      </a:lnTo>
                      <a:lnTo>
                        <a:pt x="0" y="136"/>
                      </a:ln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128007" name="Freeform 7"/>
                <p:cNvSpPr>
                  <a:spLocks/>
                </p:cNvSpPr>
                <p:nvPr/>
              </p:nvSpPr>
              <p:spPr bwMode="ltGray">
                <a:xfrm>
                  <a:off x="96" y="1440"/>
                  <a:ext cx="457" cy="688"/>
                </a:xfrm>
                <a:custGeom>
                  <a:avLst/>
                  <a:gdLst>
                    <a:gd name="T0" fmla="*/ 456 w 457"/>
                    <a:gd name="T1" fmla="*/ 0 h 688"/>
                    <a:gd name="T2" fmla="*/ 456 w 457"/>
                    <a:gd name="T3" fmla="*/ 136 h 688"/>
                    <a:gd name="T4" fmla="*/ 90 w 457"/>
                    <a:gd name="T5" fmla="*/ 687 h 688"/>
                    <a:gd name="T6" fmla="*/ 0 w 457"/>
                    <a:gd name="T7" fmla="*/ 687 h 688"/>
                    <a:gd name="T8" fmla="*/ 456 w 457"/>
                    <a:gd name="T9" fmla="*/ 0 h 6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7" h="688">
                      <a:moveTo>
                        <a:pt x="456" y="0"/>
                      </a:moveTo>
                      <a:lnTo>
                        <a:pt x="456" y="136"/>
                      </a:lnTo>
                      <a:lnTo>
                        <a:pt x="90" y="687"/>
                      </a:lnTo>
                      <a:lnTo>
                        <a:pt x="0" y="687"/>
                      </a:lnTo>
                      <a:lnTo>
                        <a:pt x="456" y="0"/>
                      </a:ln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1800"/>
                </a:p>
              </p:txBody>
            </p:sp>
          </p:grpSp>
          <p:grpSp>
            <p:nvGrpSpPr>
              <p:cNvPr id="128008" name="Group 8"/>
              <p:cNvGrpSpPr>
                <a:grpSpLocks/>
              </p:cNvGrpSpPr>
              <p:nvPr/>
            </p:nvGrpSpPr>
            <p:grpSpPr bwMode="auto">
              <a:xfrm>
                <a:off x="96" y="2127"/>
                <a:ext cx="913" cy="688"/>
                <a:chOff x="96" y="2127"/>
                <a:chExt cx="913" cy="688"/>
              </a:xfrm>
            </p:grpSpPr>
            <p:sp>
              <p:nvSpPr>
                <p:cNvPr id="128009" name="Freeform 9"/>
                <p:cNvSpPr>
                  <a:spLocks/>
                </p:cNvSpPr>
                <p:nvPr/>
              </p:nvSpPr>
              <p:spPr bwMode="ltGray">
                <a:xfrm>
                  <a:off x="552" y="2127"/>
                  <a:ext cx="457" cy="688"/>
                </a:xfrm>
                <a:custGeom>
                  <a:avLst/>
                  <a:gdLst>
                    <a:gd name="T0" fmla="*/ 365 w 457"/>
                    <a:gd name="T1" fmla="*/ 0 h 688"/>
                    <a:gd name="T2" fmla="*/ 456 w 457"/>
                    <a:gd name="T3" fmla="*/ 0 h 688"/>
                    <a:gd name="T4" fmla="*/ 0 w 457"/>
                    <a:gd name="T5" fmla="*/ 687 h 688"/>
                    <a:gd name="T6" fmla="*/ 0 w 457"/>
                    <a:gd name="T7" fmla="*/ 550 h 688"/>
                    <a:gd name="T8" fmla="*/ 365 w 457"/>
                    <a:gd name="T9" fmla="*/ 0 h 6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7" h="688">
                      <a:moveTo>
                        <a:pt x="365" y="0"/>
                      </a:moveTo>
                      <a:lnTo>
                        <a:pt x="456" y="0"/>
                      </a:lnTo>
                      <a:lnTo>
                        <a:pt x="0" y="687"/>
                      </a:lnTo>
                      <a:lnTo>
                        <a:pt x="0" y="550"/>
                      </a:lnTo>
                      <a:lnTo>
                        <a:pt x="365" y="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128010" name="Freeform 10"/>
                <p:cNvSpPr>
                  <a:spLocks/>
                </p:cNvSpPr>
                <p:nvPr/>
              </p:nvSpPr>
              <p:spPr bwMode="ltGray">
                <a:xfrm>
                  <a:off x="96" y="2127"/>
                  <a:ext cx="457" cy="688"/>
                </a:xfrm>
                <a:custGeom>
                  <a:avLst/>
                  <a:gdLst>
                    <a:gd name="T0" fmla="*/ 90 w 457"/>
                    <a:gd name="T1" fmla="*/ 0 h 688"/>
                    <a:gd name="T2" fmla="*/ 456 w 457"/>
                    <a:gd name="T3" fmla="*/ 550 h 688"/>
                    <a:gd name="T4" fmla="*/ 456 w 457"/>
                    <a:gd name="T5" fmla="*/ 687 h 688"/>
                    <a:gd name="T6" fmla="*/ 0 w 457"/>
                    <a:gd name="T7" fmla="*/ 0 h 688"/>
                    <a:gd name="T8" fmla="*/ 90 w 457"/>
                    <a:gd name="T9" fmla="*/ 0 h 6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7" h="688">
                      <a:moveTo>
                        <a:pt x="90" y="0"/>
                      </a:moveTo>
                      <a:lnTo>
                        <a:pt x="456" y="550"/>
                      </a:lnTo>
                      <a:lnTo>
                        <a:pt x="456" y="687"/>
                      </a:lnTo>
                      <a:lnTo>
                        <a:pt x="0" y="0"/>
                      </a:lnTo>
                      <a:lnTo>
                        <a:pt x="90" y="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1800"/>
                </a:p>
              </p:txBody>
            </p:sp>
          </p:grpSp>
        </p:grpSp>
        <p:grpSp>
          <p:nvGrpSpPr>
            <p:cNvPr id="128011" name="Group 11"/>
            <p:cNvGrpSpPr>
              <a:grpSpLocks/>
            </p:cNvGrpSpPr>
            <p:nvPr/>
          </p:nvGrpSpPr>
          <p:grpSpPr bwMode="auto">
            <a:xfrm>
              <a:off x="493" y="1555"/>
              <a:ext cx="525" cy="480"/>
              <a:chOff x="493" y="1555"/>
              <a:chExt cx="525" cy="480"/>
            </a:xfrm>
          </p:grpSpPr>
          <p:sp>
            <p:nvSpPr>
              <p:cNvPr id="128012" name="Freeform 12"/>
              <p:cNvSpPr>
                <a:spLocks/>
              </p:cNvSpPr>
              <p:nvPr/>
            </p:nvSpPr>
            <p:spPr bwMode="gray">
              <a:xfrm>
                <a:off x="493" y="1555"/>
                <a:ext cx="525" cy="480"/>
              </a:xfrm>
              <a:custGeom>
                <a:avLst/>
                <a:gdLst>
                  <a:gd name="T0" fmla="*/ 225 w 525"/>
                  <a:gd name="T1" fmla="*/ 217 h 480"/>
                  <a:gd name="T2" fmla="*/ 133 w 525"/>
                  <a:gd name="T3" fmla="*/ 0 h 480"/>
                  <a:gd name="T4" fmla="*/ 263 w 525"/>
                  <a:gd name="T5" fmla="*/ 193 h 480"/>
                  <a:gd name="T6" fmla="*/ 393 w 525"/>
                  <a:gd name="T7" fmla="*/ 0 h 480"/>
                  <a:gd name="T8" fmla="*/ 299 w 525"/>
                  <a:gd name="T9" fmla="*/ 217 h 480"/>
                  <a:gd name="T10" fmla="*/ 524 w 525"/>
                  <a:gd name="T11" fmla="*/ 240 h 480"/>
                  <a:gd name="T12" fmla="*/ 298 w 525"/>
                  <a:gd name="T13" fmla="*/ 262 h 480"/>
                  <a:gd name="T14" fmla="*/ 393 w 525"/>
                  <a:gd name="T15" fmla="*/ 479 h 480"/>
                  <a:gd name="T16" fmla="*/ 263 w 525"/>
                  <a:gd name="T17" fmla="*/ 286 h 480"/>
                  <a:gd name="T18" fmla="*/ 133 w 525"/>
                  <a:gd name="T19" fmla="*/ 479 h 480"/>
                  <a:gd name="T20" fmla="*/ 224 w 525"/>
                  <a:gd name="T21" fmla="*/ 263 h 480"/>
                  <a:gd name="T22" fmla="*/ 0 w 525"/>
                  <a:gd name="T23" fmla="*/ 240 h 480"/>
                  <a:gd name="T24" fmla="*/ 225 w 525"/>
                  <a:gd name="T25" fmla="*/ 217 h 4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25" h="480">
                    <a:moveTo>
                      <a:pt x="225" y="217"/>
                    </a:moveTo>
                    <a:lnTo>
                      <a:pt x="133" y="0"/>
                    </a:lnTo>
                    <a:lnTo>
                      <a:pt x="263" y="193"/>
                    </a:lnTo>
                    <a:lnTo>
                      <a:pt x="393" y="0"/>
                    </a:lnTo>
                    <a:lnTo>
                      <a:pt x="299" y="217"/>
                    </a:lnTo>
                    <a:lnTo>
                      <a:pt x="524" y="240"/>
                    </a:lnTo>
                    <a:lnTo>
                      <a:pt x="298" y="262"/>
                    </a:lnTo>
                    <a:lnTo>
                      <a:pt x="393" y="479"/>
                    </a:lnTo>
                    <a:lnTo>
                      <a:pt x="263" y="286"/>
                    </a:lnTo>
                    <a:lnTo>
                      <a:pt x="133" y="479"/>
                    </a:lnTo>
                    <a:lnTo>
                      <a:pt x="224" y="263"/>
                    </a:lnTo>
                    <a:lnTo>
                      <a:pt x="0" y="240"/>
                    </a:lnTo>
                    <a:lnTo>
                      <a:pt x="225" y="217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accent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28013" name="Freeform 13"/>
              <p:cNvSpPr>
                <a:spLocks/>
              </p:cNvSpPr>
              <p:nvPr/>
            </p:nvSpPr>
            <p:spPr bwMode="gray">
              <a:xfrm>
                <a:off x="565" y="1620"/>
                <a:ext cx="382" cy="350"/>
              </a:xfrm>
              <a:custGeom>
                <a:avLst/>
                <a:gdLst>
                  <a:gd name="T0" fmla="*/ 153 w 382"/>
                  <a:gd name="T1" fmla="*/ 153 h 350"/>
                  <a:gd name="T2" fmla="*/ 95 w 382"/>
                  <a:gd name="T3" fmla="*/ 0 h 350"/>
                  <a:gd name="T4" fmla="*/ 191 w 382"/>
                  <a:gd name="T5" fmla="*/ 128 h 350"/>
                  <a:gd name="T6" fmla="*/ 284 w 382"/>
                  <a:gd name="T7" fmla="*/ 0 h 350"/>
                  <a:gd name="T8" fmla="*/ 227 w 382"/>
                  <a:gd name="T9" fmla="*/ 153 h 350"/>
                  <a:gd name="T10" fmla="*/ 381 w 382"/>
                  <a:gd name="T11" fmla="*/ 175 h 350"/>
                  <a:gd name="T12" fmla="*/ 226 w 382"/>
                  <a:gd name="T13" fmla="*/ 196 h 350"/>
                  <a:gd name="T14" fmla="*/ 284 w 382"/>
                  <a:gd name="T15" fmla="*/ 349 h 350"/>
                  <a:gd name="T16" fmla="*/ 191 w 382"/>
                  <a:gd name="T17" fmla="*/ 221 h 350"/>
                  <a:gd name="T18" fmla="*/ 95 w 382"/>
                  <a:gd name="T19" fmla="*/ 349 h 350"/>
                  <a:gd name="T20" fmla="*/ 152 w 382"/>
                  <a:gd name="T21" fmla="*/ 198 h 350"/>
                  <a:gd name="T22" fmla="*/ 0 w 382"/>
                  <a:gd name="T23" fmla="*/ 175 h 350"/>
                  <a:gd name="T24" fmla="*/ 153 w 382"/>
                  <a:gd name="T25" fmla="*/ 153 h 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82" h="350">
                    <a:moveTo>
                      <a:pt x="153" y="153"/>
                    </a:moveTo>
                    <a:lnTo>
                      <a:pt x="95" y="0"/>
                    </a:lnTo>
                    <a:lnTo>
                      <a:pt x="191" y="128"/>
                    </a:lnTo>
                    <a:lnTo>
                      <a:pt x="284" y="0"/>
                    </a:lnTo>
                    <a:lnTo>
                      <a:pt x="227" y="153"/>
                    </a:lnTo>
                    <a:lnTo>
                      <a:pt x="381" y="175"/>
                    </a:lnTo>
                    <a:lnTo>
                      <a:pt x="226" y="196"/>
                    </a:lnTo>
                    <a:lnTo>
                      <a:pt x="284" y="349"/>
                    </a:lnTo>
                    <a:lnTo>
                      <a:pt x="191" y="221"/>
                    </a:lnTo>
                    <a:lnTo>
                      <a:pt x="95" y="349"/>
                    </a:lnTo>
                    <a:lnTo>
                      <a:pt x="152" y="198"/>
                    </a:lnTo>
                    <a:lnTo>
                      <a:pt x="0" y="175"/>
                    </a:lnTo>
                    <a:lnTo>
                      <a:pt x="153" y="153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28014" name="Freeform 14"/>
              <p:cNvSpPr>
                <a:spLocks/>
              </p:cNvSpPr>
              <p:nvPr/>
            </p:nvSpPr>
            <p:spPr bwMode="gray">
              <a:xfrm>
                <a:off x="621" y="1629"/>
                <a:ext cx="270" cy="332"/>
              </a:xfrm>
              <a:custGeom>
                <a:avLst/>
                <a:gdLst>
                  <a:gd name="T0" fmla="*/ 0 w 270"/>
                  <a:gd name="T1" fmla="*/ 84 h 332"/>
                  <a:gd name="T2" fmla="*/ 122 w 270"/>
                  <a:gd name="T3" fmla="*/ 143 h 332"/>
                  <a:gd name="T4" fmla="*/ 135 w 270"/>
                  <a:gd name="T5" fmla="*/ 0 h 332"/>
                  <a:gd name="T6" fmla="*/ 147 w 270"/>
                  <a:gd name="T7" fmla="*/ 143 h 332"/>
                  <a:gd name="T8" fmla="*/ 268 w 270"/>
                  <a:gd name="T9" fmla="*/ 82 h 332"/>
                  <a:gd name="T10" fmla="*/ 159 w 270"/>
                  <a:gd name="T11" fmla="*/ 166 h 332"/>
                  <a:gd name="T12" fmla="*/ 269 w 270"/>
                  <a:gd name="T13" fmla="*/ 249 h 332"/>
                  <a:gd name="T14" fmla="*/ 147 w 270"/>
                  <a:gd name="T15" fmla="*/ 189 h 332"/>
                  <a:gd name="T16" fmla="*/ 135 w 270"/>
                  <a:gd name="T17" fmla="*/ 331 h 332"/>
                  <a:gd name="T18" fmla="*/ 122 w 270"/>
                  <a:gd name="T19" fmla="*/ 189 h 332"/>
                  <a:gd name="T20" fmla="*/ 0 w 270"/>
                  <a:gd name="T21" fmla="*/ 249 h 332"/>
                  <a:gd name="T22" fmla="*/ 110 w 270"/>
                  <a:gd name="T23" fmla="*/ 166 h 332"/>
                  <a:gd name="T24" fmla="*/ 0 w 270"/>
                  <a:gd name="T25" fmla="*/ 84 h 3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70" h="332">
                    <a:moveTo>
                      <a:pt x="0" y="84"/>
                    </a:moveTo>
                    <a:lnTo>
                      <a:pt x="122" y="143"/>
                    </a:lnTo>
                    <a:lnTo>
                      <a:pt x="135" y="0"/>
                    </a:lnTo>
                    <a:lnTo>
                      <a:pt x="147" y="143"/>
                    </a:lnTo>
                    <a:lnTo>
                      <a:pt x="268" y="82"/>
                    </a:lnTo>
                    <a:lnTo>
                      <a:pt x="159" y="166"/>
                    </a:lnTo>
                    <a:lnTo>
                      <a:pt x="269" y="249"/>
                    </a:lnTo>
                    <a:lnTo>
                      <a:pt x="147" y="189"/>
                    </a:lnTo>
                    <a:lnTo>
                      <a:pt x="135" y="331"/>
                    </a:lnTo>
                    <a:lnTo>
                      <a:pt x="122" y="189"/>
                    </a:lnTo>
                    <a:lnTo>
                      <a:pt x="0" y="249"/>
                    </a:lnTo>
                    <a:lnTo>
                      <a:pt x="110" y="166"/>
                    </a:lnTo>
                    <a:lnTo>
                      <a:pt x="0" y="84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accent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28015" name="Freeform 15"/>
              <p:cNvSpPr>
                <a:spLocks/>
              </p:cNvSpPr>
              <p:nvPr/>
            </p:nvSpPr>
            <p:spPr bwMode="gray">
              <a:xfrm>
                <a:off x="722" y="1752"/>
                <a:ext cx="68" cy="85"/>
              </a:xfrm>
              <a:custGeom>
                <a:avLst/>
                <a:gdLst>
                  <a:gd name="T0" fmla="*/ 0 w 68"/>
                  <a:gd name="T1" fmla="*/ 20 h 85"/>
                  <a:gd name="T2" fmla="*/ 27 w 68"/>
                  <a:gd name="T3" fmla="*/ 30 h 85"/>
                  <a:gd name="T4" fmla="*/ 33 w 68"/>
                  <a:gd name="T5" fmla="*/ 0 h 85"/>
                  <a:gd name="T6" fmla="*/ 39 w 68"/>
                  <a:gd name="T7" fmla="*/ 30 h 85"/>
                  <a:gd name="T8" fmla="*/ 67 w 68"/>
                  <a:gd name="T9" fmla="*/ 20 h 85"/>
                  <a:gd name="T10" fmla="*/ 45 w 68"/>
                  <a:gd name="T11" fmla="*/ 42 h 85"/>
                  <a:gd name="T12" fmla="*/ 67 w 68"/>
                  <a:gd name="T13" fmla="*/ 62 h 85"/>
                  <a:gd name="T14" fmla="*/ 39 w 68"/>
                  <a:gd name="T15" fmla="*/ 52 h 85"/>
                  <a:gd name="T16" fmla="*/ 33 w 68"/>
                  <a:gd name="T17" fmla="*/ 84 h 85"/>
                  <a:gd name="T18" fmla="*/ 27 w 68"/>
                  <a:gd name="T19" fmla="*/ 52 h 85"/>
                  <a:gd name="T20" fmla="*/ 0 w 68"/>
                  <a:gd name="T21" fmla="*/ 62 h 85"/>
                  <a:gd name="T22" fmla="*/ 21 w 68"/>
                  <a:gd name="T23" fmla="*/ 42 h 85"/>
                  <a:gd name="T24" fmla="*/ 0 w 68"/>
                  <a:gd name="T25" fmla="*/ 2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8" h="85">
                    <a:moveTo>
                      <a:pt x="0" y="20"/>
                    </a:moveTo>
                    <a:lnTo>
                      <a:pt x="27" y="30"/>
                    </a:lnTo>
                    <a:lnTo>
                      <a:pt x="33" y="0"/>
                    </a:lnTo>
                    <a:lnTo>
                      <a:pt x="39" y="30"/>
                    </a:lnTo>
                    <a:lnTo>
                      <a:pt x="67" y="20"/>
                    </a:lnTo>
                    <a:lnTo>
                      <a:pt x="45" y="42"/>
                    </a:lnTo>
                    <a:lnTo>
                      <a:pt x="67" y="62"/>
                    </a:lnTo>
                    <a:lnTo>
                      <a:pt x="39" y="52"/>
                    </a:lnTo>
                    <a:lnTo>
                      <a:pt x="33" y="84"/>
                    </a:lnTo>
                    <a:lnTo>
                      <a:pt x="27" y="52"/>
                    </a:lnTo>
                    <a:lnTo>
                      <a:pt x="0" y="62"/>
                    </a:lnTo>
                    <a:lnTo>
                      <a:pt x="21" y="42"/>
                    </a:lnTo>
                    <a:lnTo>
                      <a:pt x="0" y="20"/>
                    </a:lnTo>
                  </a:path>
                </a:pathLst>
              </a:custGeom>
              <a:solidFill>
                <a:srgbClr val="F9F9F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</p:grpSp>
      <p:sp>
        <p:nvSpPr>
          <p:cNvPr id="128016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826684" y="213360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128017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4114800"/>
            <a:ext cx="85344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 b="1">
                <a:solidFill>
                  <a:srgbClr val="000099"/>
                </a:solidFill>
              </a:defRPr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128018" name="Rectangle 18"/>
          <p:cNvSpPr>
            <a:spLocks noGrp="1" noChangeArrowheads="1"/>
          </p:cNvSpPr>
          <p:nvPr>
            <p:ph type="dt" sz="quarter" idx="2"/>
          </p:nvPr>
        </p:nvSpPr>
        <p:spPr>
          <a:xfrm>
            <a:off x="1636184" y="6334125"/>
            <a:ext cx="2540000" cy="381000"/>
          </a:xfrm>
        </p:spPr>
        <p:txBody>
          <a:bodyPr/>
          <a:lstStyle>
            <a:lvl1pPr>
              <a:defRPr/>
            </a:lvl1pPr>
          </a:lstStyle>
          <a:p>
            <a:fld id="{DF0C6ACB-0EA7-4A09-9F71-CCB0A9E40649}" type="datetime1">
              <a:rPr lang="zh-TW" altLang="en-US" smtClean="0"/>
              <a:t>2017/2/26</a:t>
            </a:fld>
            <a:endParaRPr lang="zh-TW" altLang="en-US"/>
          </a:p>
        </p:txBody>
      </p:sp>
      <p:sp>
        <p:nvSpPr>
          <p:cNvPr id="128019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4887384" y="6334125"/>
            <a:ext cx="3860800" cy="381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資料參考 </a:t>
            </a:r>
            <a:r>
              <a:rPr lang="en-US" altLang="zh-TW" smtClean="0"/>
              <a:t>: http://coopermaa2nd.blogspot.tw/2011/05/arduino.html</a:t>
            </a:r>
            <a:endParaRPr lang="zh-TW" altLang="en-US"/>
          </a:p>
        </p:txBody>
      </p:sp>
      <p:sp>
        <p:nvSpPr>
          <p:cNvPr id="128020" name="Rectangle 2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459384" y="6334125"/>
            <a:ext cx="2540000" cy="381000"/>
          </a:xfrm>
        </p:spPr>
        <p:txBody>
          <a:bodyPr/>
          <a:lstStyle>
            <a:lvl1pPr>
              <a:defRPr/>
            </a:lvl1pPr>
          </a:lstStyle>
          <a:p>
            <a:fld id="{24A19C9B-20FC-4670-84F3-984F4D2517B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28021" name="WordArt 21"/>
          <p:cNvSpPr>
            <a:spLocks noChangeArrowheads="1" noChangeShapeType="1" noTextEdit="1"/>
          </p:cNvSpPr>
          <p:nvPr/>
        </p:nvSpPr>
        <p:spPr bwMode="auto">
          <a:xfrm>
            <a:off x="541868" y="3435350"/>
            <a:ext cx="1223433" cy="5302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spcFirstLastPara="1" wrap="none" fromWordArt="1">
            <a:prstTxWarp prst="textCircle">
              <a:avLst>
                <a:gd name="adj" fmla="val 10834674"/>
              </a:avLst>
            </a:prstTxWarp>
          </a:bodyPr>
          <a:lstStyle/>
          <a:p>
            <a:pPr algn="ctr"/>
            <a:r>
              <a:rPr lang="en-US" sz="1200" b="1" kern="10">
                <a:solidFill>
                  <a:srgbClr val="000080">
                    <a:alpha val="49001"/>
                  </a:srgbClr>
                </a:solidFill>
                <a:effectLst>
                  <a:outerShdw dist="53882" dir="2700000" algn="ctr" rotWithShape="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ENCL   FJU  </a:t>
            </a:r>
          </a:p>
        </p:txBody>
      </p:sp>
      <p:pic>
        <p:nvPicPr>
          <p:cNvPr id="128023" name="Picture 23" descr="BD21332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4667" y="3603625"/>
            <a:ext cx="8047567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99055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6A0482-559B-4C5A-813E-30F6C26D90A8}" type="datetime1">
              <a:rPr lang="zh-TW" altLang="en-US" smtClean="0"/>
              <a:t>2017/2/26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資料參考 </a:t>
            </a:r>
            <a:r>
              <a:rPr lang="en-US" altLang="zh-TW" smtClean="0"/>
              <a:t>: http://coopermaa2nd.blogspot.tw/2011/05/arduino.html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A19C9B-20FC-4670-84F3-984F4D2517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61995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12A3F0-D2E6-4147-900E-B9B1798523EF}" type="datetime1">
              <a:rPr lang="zh-TW" altLang="en-US" smtClean="0"/>
              <a:t>2017/2/26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資料參考 </a:t>
            </a:r>
            <a:r>
              <a:rPr lang="en-US" altLang="zh-TW" smtClean="0"/>
              <a:t>: http://coopermaa2nd.blogspot.tw/2011/05/arduino.html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A19C9B-20FC-4670-84F3-984F4D2517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08021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02733" y="1981200"/>
            <a:ext cx="5291667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291667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229375-31C9-49C6-8BBD-10445225B39D}" type="datetime1">
              <a:rPr lang="zh-TW" altLang="en-US" smtClean="0"/>
              <a:t>2017/2/26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資料參考 </a:t>
            </a:r>
            <a:r>
              <a:rPr lang="en-US" altLang="zh-TW" smtClean="0"/>
              <a:t>: http://coopermaa2nd.blogspot.tw/2011/05/arduino.html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A19C9B-20FC-4670-84F3-984F4D2517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60763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2C2E46-4158-4036-867D-F28BC883A0D6}" type="datetime1">
              <a:rPr lang="zh-TW" altLang="en-US" smtClean="0"/>
              <a:t>2017/2/26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資料參考 </a:t>
            </a:r>
            <a:r>
              <a:rPr lang="en-US" altLang="zh-TW" smtClean="0"/>
              <a:t>: http://coopermaa2nd.blogspot.tw/2011/05/arduino.html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A19C9B-20FC-4670-84F3-984F4D2517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71799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196149-5BDF-4950-9AFD-8E0D72BD7BC5}" type="datetime1">
              <a:rPr lang="zh-TW" altLang="en-US" smtClean="0"/>
              <a:t>2017/2/26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資料參考 </a:t>
            </a:r>
            <a:r>
              <a:rPr lang="en-US" altLang="zh-TW" smtClean="0"/>
              <a:t>: http://coopermaa2nd.blogspot.tw/2011/05/arduino.html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A19C9B-20FC-4670-84F3-984F4D2517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2758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38452E-FADF-4395-9B80-5ADAE4DB70B8}" type="datetime1">
              <a:rPr lang="zh-TW" altLang="en-US" smtClean="0"/>
              <a:t>2017/2/26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資料參考 </a:t>
            </a:r>
            <a:r>
              <a:rPr lang="en-US" altLang="zh-TW" smtClean="0"/>
              <a:t>: http://coopermaa2nd.blogspot.tw/2011/05/arduino.html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A19C9B-20FC-4670-84F3-984F4D2517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35919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BD6867-7D01-4FE3-BA68-901FE952CB06}" type="datetime1">
              <a:rPr lang="zh-TW" altLang="en-US" smtClean="0"/>
              <a:t>2017/2/26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資料參考 </a:t>
            </a:r>
            <a:r>
              <a:rPr lang="en-US" altLang="zh-TW" smtClean="0"/>
              <a:t>: http://coopermaa2nd.blogspot.tw/2011/05/arduino.html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A19C9B-20FC-4670-84F3-984F4D2517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8537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783D02-A6E8-46AC-AD24-E3411A5579F4}" type="datetime1">
              <a:rPr lang="zh-TW" altLang="en-US" smtClean="0"/>
              <a:t>2017/2/26</a:t>
            </a:fld>
            <a:endParaRPr lang="zh-TW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資料參考 </a:t>
            </a:r>
            <a:r>
              <a:rPr lang="en-US" altLang="zh-TW" smtClean="0"/>
              <a:t>: http://coopermaa2nd.blogspot.tw/2011/05/arduino.html</a:t>
            </a:r>
            <a:endParaRPr lang="zh-TW" alt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A19C9B-20FC-4670-84F3-984F4D2517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20103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8CFC9E-E54A-4012-8789-6170F1FAF5DB}" type="datetime1">
              <a:rPr lang="zh-TW" altLang="en-US" smtClean="0"/>
              <a:t>2017/2/26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資料參考 </a:t>
            </a:r>
            <a:r>
              <a:rPr lang="en-US" altLang="zh-TW" smtClean="0"/>
              <a:t>: http://coopermaa2nd.blogspot.tw/2011/05/arduino.html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A19C9B-20FC-4670-84F3-984F4D2517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10266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AC3DF8-4DF4-4D44-BD37-1D621A79407B}" type="datetime1">
              <a:rPr lang="zh-TW" altLang="en-US" smtClean="0"/>
              <a:t>2017/2/26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資料參考 </a:t>
            </a:r>
            <a:r>
              <a:rPr lang="en-US" altLang="zh-TW" smtClean="0"/>
              <a:t>: http://coopermaa2nd.blogspot.tw/2011/05/arduino.html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A19C9B-20FC-4670-84F3-984F4D2517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43107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92634" y="476250"/>
            <a:ext cx="2696633" cy="56197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02734" y="476250"/>
            <a:ext cx="7886700" cy="56197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342A04-A6A4-457F-A19E-520F29220B21}" type="datetime1">
              <a:rPr lang="zh-TW" altLang="en-US" smtClean="0"/>
              <a:t>2017/2/26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資料參考 </a:t>
            </a:r>
            <a:r>
              <a:rPr lang="en-US" altLang="zh-TW" smtClean="0"/>
              <a:t>: http://coopermaa2nd.blogspot.tw/2011/05/arduino.html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A19C9B-20FC-4670-84F3-984F4D2517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1591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 sz="1800"/>
          </a:p>
        </p:txBody>
      </p:sp>
      <p:sp>
        <p:nvSpPr>
          <p:cNvPr id="5" name="Rectangle 10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 sz="1800"/>
          </a:p>
        </p:txBody>
      </p:sp>
      <p:sp>
        <p:nvSpPr>
          <p:cNvPr id="6" name="Rectangle 11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715B73-93B6-4203-9C8F-84819DB24BA7}" type="datetime1">
              <a:rPr lang="zh-TW" altLang="en-US" smtClean="0"/>
              <a:t>2017/2/26</a:t>
            </a:fld>
            <a:endParaRPr lang="zh-TW" alt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1"/>
            <a:ext cx="17272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fld id="{24A19C9B-20FC-4670-84F3-984F4D2517B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資料參考 </a:t>
            </a:r>
            <a:r>
              <a:rPr lang="en-US" altLang="zh-TW" smtClean="0"/>
              <a:t>: http://coopermaa2nd.blogspot.tw/2011/05/arduino.html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38875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64F581E-802D-44FD-A812-10C8E4A05875}" type="datetime1">
              <a:rPr lang="zh-TW" altLang="en-US" smtClean="0"/>
              <a:t>2017/2/26</a:t>
            </a:fld>
            <a:endParaRPr lang="zh-TW" alt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4A19C9B-20FC-4670-84F3-984F4D2517B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lang="zh-TW" altLang="en-US" smtClean="0"/>
              <a:t>資料參考 </a:t>
            </a:r>
            <a:r>
              <a:rPr lang="en-US" altLang="zh-TW" smtClean="0"/>
              <a:t>: http://coopermaa2nd.blogspot.tw/2011/05/arduino.html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385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8CB225E2-1620-4081-8C4E-F841CB54C23D}" type="datetime1">
              <a:rPr lang="zh-TW" altLang="en-US" smtClean="0"/>
              <a:t>2017/2/26</a:t>
            </a:fld>
            <a:endParaRPr lang="zh-TW" alt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4A19C9B-20FC-4670-84F3-984F4D2517B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lang="zh-TW" altLang="en-US" smtClean="0"/>
              <a:t>資料參考 </a:t>
            </a:r>
            <a:r>
              <a:rPr lang="en-US" altLang="zh-TW" smtClean="0"/>
              <a:t>: http://coopermaa2nd.blogspot.tw/2011/05/arduino.html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9253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93D7C4-3597-4C89-8E4B-A6CB6AD15643}" type="datetime1">
              <a:rPr lang="zh-TW" altLang="en-US" smtClean="0"/>
              <a:t>2017/2/26</a:t>
            </a:fld>
            <a:endParaRPr lang="zh-TW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資料參考 </a:t>
            </a:r>
            <a:r>
              <a:rPr lang="en-US" altLang="zh-TW" smtClean="0"/>
              <a:t>: http://coopermaa2nd.blogspot.tw/2011/05/arduino.html</a:t>
            </a:r>
            <a:endParaRPr lang="zh-TW" alt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A19C9B-20FC-4670-84F3-984F4D2517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4887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0D09CE-86D6-4E4A-BD85-C2271D85387F}" type="datetime1">
              <a:rPr lang="zh-TW" altLang="en-US" smtClean="0"/>
              <a:t>2017/2/26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資料參考 </a:t>
            </a:r>
            <a:r>
              <a:rPr lang="en-US" altLang="zh-TW" smtClean="0"/>
              <a:t>: http://coopermaa2nd.blogspot.tw/2011/05/arduino.html</a:t>
            </a:r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4A19C9B-20FC-4670-84F3-984F4D2517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9313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535A44-2EFF-4F42-AB52-051BBC96E197}" type="datetime1">
              <a:rPr lang="zh-TW" altLang="en-US" smtClean="0"/>
              <a:t>2017/2/26</a:t>
            </a:fld>
            <a:endParaRPr lang="zh-TW" alt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資料參考 </a:t>
            </a:r>
            <a:r>
              <a:rPr lang="en-US" altLang="zh-TW" smtClean="0"/>
              <a:t>: http://coopermaa2nd.blogspot.tw/2011/05/arduino.html</a:t>
            </a:r>
            <a:endParaRPr lang="zh-TW" alt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A19C9B-20FC-4670-84F3-984F4D2517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4314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/>
          <p:nvPr/>
        </p:nvSpPr>
        <p:spPr bwMode="white">
          <a:xfrm>
            <a:off x="-12700" y="4572001"/>
            <a:ext cx="12192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 sz="1800"/>
          </a:p>
        </p:txBody>
      </p:sp>
      <p:sp>
        <p:nvSpPr>
          <p:cNvPr id="6" name="Rectangle 10"/>
          <p:cNvSpPr/>
          <p:nvPr/>
        </p:nvSpPr>
        <p:spPr>
          <a:xfrm>
            <a:off x="-12699" y="4664075"/>
            <a:ext cx="1951567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 sz="1800"/>
          </a:p>
        </p:txBody>
      </p:sp>
      <p:sp>
        <p:nvSpPr>
          <p:cNvPr id="7" name="Rectangle 11"/>
          <p:cNvSpPr/>
          <p:nvPr/>
        </p:nvSpPr>
        <p:spPr>
          <a:xfrm>
            <a:off x="2059517" y="4654550"/>
            <a:ext cx="10132483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 sz="1800"/>
          </a:p>
        </p:txBody>
      </p:sp>
      <p:sp>
        <p:nvSpPr>
          <p:cNvPr id="8" name="Rectangle 12"/>
          <p:cNvSpPr/>
          <p:nvPr/>
        </p:nvSpPr>
        <p:spPr bwMode="white">
          <a:xfrm>
            <a:off x="1930401" y="1"/>
            <a:ext cx="133351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>
            <a:lvl1pPr>
              <a:defRPr/>
            </a:lvl1pPr>
          </a:lstStyle>
          <a:p>
            <a:fld id="{D4221484-04F3-42A3-9205-59ED33290896}" type="datetime1">
              <a:rPr lang="zh-TW" altLang="en-US" smtClean="0"/>
              <a:t>2017/2/26</a:t>
            </a:fld>
            <a:endParaRPr lang="zh-TW" alt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1"/>
            <a:ext cx="1930400" cy="663575"/>
          </a:xfrm>
        </p:spPr>
        <p:txBody>
          <a:bodyPr/>
          <a:lstStyle>
            <a:lvl1pPr>
              <a:defRPr sz="2800"/>
            </a:lvl1pPr>
          </a:lstStyle>
          <a:p>
            <a:fld id="{24A19C9B-20FC-4670-84F3-984F4D2517B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2133600" y="6248401"/>
            <a:ext cx="6096000" cy="365125"/>
          </a:xfrm>
        </p:spPr>
        <p:txBody>
          <a:bodyPr rtlCol="0"/>
          <a:lstStyle>
            <a:lvl1pPr>
              <a:defRPr/>
            </a:lvl1pPr>
          </a:lstStyle>
          <a:p>
            <a:r>
              <a:rPr lang="zh-TW" altLang="en-US" smtClean="0"/>
              <a:t>資料參考 </a:t>
            </a:r>
            <a:r>
              <a:rPr lang="en-US" altLang="zh-TW" smtClean="0"/>
              <a:t>: http://coopermaa2nd.blogspot.tw/2011/05/arduino.html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674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812800" y="228600"/>
            <a:ext cx="10871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altLang="zh-TW" smtClean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817033" y="1600201"/>
            <a:ext cx="108712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altLang="zh-TW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  <a:ea typeface="新細明體" charset="-120"/>
              </a:defRPr>
            </a:lvl1pPr>
          </a:lstStyle>
          <a:p>
            <a:fld id="{0B037241-7EE9-48E4-89D2-F5D2A5221DF7}" type="datetime1">
              <a:rPr lang="zh-TW" altLang="en-US" smtClean="0"/>
              <a:t>2017/2/26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12801" y="6248401"/>
            <a:ext cx="7228417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  <a:ea typeface="新細明體" charset="-120"/>
              </a:defRPr>
            </a:lvl1pPr>
          </a:lstStyle>
          <a:p>
            <a:r>
              <a:rPr lang="zh-TW" altLang="en-US" smtClean="0"/>
              <a:t>資料參考 </a:t>
            </a:r>
            <a:r>
              <a:rPr lang="en-US" altLang="zh-TW" smtClean="0"/>
              <a:t>: http://coopermaa2nd.blogspot.tw/2011/05/arduino.html</a:t>
            </a:r>
            <a:endParaRPr lang="zh-TW" alt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12192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787400" y="1279525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 sz="180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9"/>
            <a:ext cx="7112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4A19C9B-20FC-4670-84F3-984F4D2517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0861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978" name="Group 2"/>
          <p:cNvGrpSpPr>
            <a:grpSpLocks/>
          </p:cNvGrpSpPr>
          <p:nvPr/>
        </p:nvGrpSpPr>
        <p:grpSpPr bwMode="auto">
          <a:xfrm>
            <a:off x="711201" y="304800"/>
            <a:ext cx="1680633" cy="1601788"/>
            <a:chOff x="128" y="174"/>
            <a:chExt cx="794" cy="1009"/>
          </a:xfrm>
        </p:grpSpPr>
        <p:grpSp>
          <p:nvGrpSpPr>
            <p:cNvPr id="126979" name="Group 3"/>
            <p:cNvGrpSpPr>
              <a:grpSpLocks/>
            </p:cNvGrpSpPr>
            <p:nvPr/>
          </p:nvGrpSpPr>
          <p:grpSpPr bwMode="auto">
            <a:xfrm>
              <a:off x="128" y="174"/>
              <a:ext cx="737" cy="1009"/>
              <a:chOff x="128" y="174"/>
              <a:chExt cx="737" cy="1009"/>
            </a:xfrm>
          </p:grpSpPr>
          <p:sp>
            <p:nvSpPr>
              <p:cNvPr id="126980" name="Freeform 4"/>
              <p:cNvSpPr>
                <a:spLocks/>
              </p:cNvSpPr>
              <p:nvPr/>
            </p:nvSpPr>
            <p:spPr bwMode="ltGray">
              <a:xfrm>
                <a:off x="197" y="272"/>
                <a:ext cx="599" cy="815"/>
              </a:xfrm>
              <a:custGeom>
                <a:avLst/>
                <a:gdLst>
                  <a:gd name="T0" fmla="*/ 299 w 599"/>
                  <a:gd name="T1" fmla="*/ 0 h 815"/>
                  <a:gd name="T2" fmla="*/ 0 w 599"/>
                  <a:gd name="T3" fmla="*/ 407 h 815"/>
                  <a:gd name="T4" fmla="*/ 299 w 599"/>
                  <a:gd name="T5" fmla="*/ 814 h 815"/>
                  <a:gd name="T6" fmla="*/ 598 w 599"/>
                  <a:gd name="T7" fmla="*/ 407 h 815"/>
                  <a:gd name="T8" fmla="*/ 299 w 599"/>
                  <a:gd name="T9" fmla="*/ 0 h 8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9" h="815">
                    <a:moveTo>
                      <a:pt x="299" y="0"/>
                    </a:moveTo>
                    <a:lnTo>
                      <a:pt x="0" y="407"/>
                    </a:lnTo>
                    <a:lnTo>
                      <a:pt x="299" y="814"/>
                    </a:lnTo>
                    <a:lnTo>
                      <a:pt x="598" y="407"/>
                    </a:lnTo>
                    <a:lnTo>
                      <a:pt x="299" y="0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grpSp>
            <p:nvGrpSpPr>
              <p:cNvPr id="126981" name="Group 5"/>
              <p:cNvGrpSpPr>
                <a:grpSpLocks/>
              </p:cNvGrpSpPr>
              <p:nvPr/>
            </p:nvGrpSpPr>
            <p:grpSpPr bwMode="auto">
              <a:xfrm>
                <a:off x="128" y="174"/>
                <a:ext cx="737" cy="505"/>
                <a:chOff x="128" y="174"/>
                <a:chExt cx="737" cy="505"/>
              </a:xfrm>
            </p:grpSpPr>
            <p:sp>
              <p:nvSpPr>
                <p:cNvPr id="126982" name="Freeform 6"/>
                <p:cNvSpPr>
                  <a:spLocks/>
                </p:cNvSpPr>
                <p:nvPr/>
              </p:nvSpPr>
              <p:spPr bwMode="ltGray">
                <a:xfrm>
                  <a:off x="496" y="174"/>
                  <a:ext cx="369" cy="505"/>
                </a:xfrm>
                <a:custGeom>
                  <a:avLst/>
                  <a:gdLst>
                    <a:gd name="T0" fmla="*/ 0 w 369"/>
                    <a:gd name="T1" fmla="*/ 100 h 505"/>
                    <a:gd name="T2" fmla="*/ 0 w 369"/>
                    <a:gd name="T3" fmla="*/ 0 h 505"/>
                    <a:gd name="T4" fmla="*/ 368 w 369"/>
                    <a:gd name="T5" fmla="*/ 504 h 505"/>
                    <a:gd name="T6" fmla="*/ 295 w 369"/>
                    <a:gd name="T7" fmla="*/ 504 h 505"/>
                    <a:gd name="T8" fmla="*/ 0 w 369"/>
                    <a:gd name="T9" fmla="*/ 100 h 5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9" h="505">
                      <a:moveTo>
                        <a:pt x="0" y="100"/>
                      </a:moveTo>
                      <a:lnTo>
                        <a:pt x="0" y="0"/>
                      </a:lnTo>
                      <a:lnTo>
                        <a:pt x="368" y="504"/>
                      </a:lnTo>
                      <a:lnTo>
                        <a:pt x="295" y="504"/>
                      </a:lnTo>
                      <a:lnTo>
                        <a:pt x="0" y="100"/>
                      </a:ln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126983" name="Freeform 7"/>
                <p:cNvSpPr>
                  <a:spLocks/>
                </p:cNvSpPr>
                <p:nvPr/>
              </p:nvSpPr>
              <p:spPr bwMode="ltGray">
                <a:xfrm>
                  <a:off x="128" y="174"/>
                  <a:ext cx="369" cy="505"/>
                </a:xfrm>
                <a:custGeom>
                  <a:avLst/>
                  <a:gdLst>
                    <a:gd name="T0" fmla="*/ 368 w 369"/>
                    <a:gd name="T1" fmla="*/ 0 h 505"/>
                    <a:gd name="T2" fmla="*/ 368 w 369"/>
                    <a:gd name="T3" fmla="*/ 100 h 505"/>
                    <a:gd name="T4" fmla="*/ 73 w 369"/>
                    <a:gd name="T5" fmla="*/ 504 h 505"/>
                    <a:gd name="T6" fmla="*/ 0 w 369"/>
                    <a:gd name="T7" fmla="*/ 504 h 505"/>
                    <a:gd name="T8" fmla="*/ 368 w 369"/>
                    <a:gd name="T9" fmla="*/ 0 h 5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9" h="505">
                      <a:moveTo>
                        <a:pt x="368" y="0"/>
                      </a:moveTo>
                      <a:lnTo>
                        <a:pt x="368" y="100"/>
                      </a:lnTo>
                      <a:lnTo>
                        <a:pt x="73" y="504"/>
                      </a:lnTo>
                      <a:lnTo>
                        <a:pt x="0" y="504"/>
                      </a:lnTo>
                      <a:lnTo>
                        <a:pt x="368" y="0"/>
                      </a:ln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1800"/>
                </a:p>
              </p:txBody>
            </p:sp>
          </p:grpSp>
          <p:grpSp>
            <p:nvGrpSpPr>
              <p:cNvPr id="126984" name="Group 8"/>
              <p:cNvGrpSpPr>
                <a:grpSpLocks/>
              </p:cNvGrpSpPr>
              <p:nvPr/>
            </p:nvGrpSpPr>
            <p:grpSpPr bwMode="auto">
              <a:xfrm>
                <a:off x="128" y="678"/>
                <a:ext cx="737" cy="505"/>
                <a:chOff x="128" y="678"/>
                <a:chExt cx="737" cy="505"/>
              </a:xfrm>
            </p:grpSpPr>
            <p:sp>
              <p:nvSpPr>
                <p:cNvPr id="126985" name="Freeform 9"/>
                <p:cNvSpPr>
                  <a:spLocks/>
                </p:cNvSpPr>
                <p:nvPr/>
              </p:nvSpPr>
              <p:spPr bwMode="ltGray">
                <a:xfrm>
                  <a:off x="496" y="678"/>
                  <a:ext cx="369" cy="505"/>
                </a:xfrm>
                <a:custGeom>
                  <a:avLst/>
                  <a:gdLst>
                    <a:gd name="T0" fmla="*/ 295 w 369"/>
                    <a:gd name="T1" fmla="*/ 0 h 505"/>
                    <a:gd name="T2" fmla="*/ 368 w 369"/>
                    <a:gd name="T3" fmla="*/ 0 h 505"/>
                    <a:gd name="T4" fmla="*/ 0 w 369"/>
                    <a:gd name="T5" fmla="*/ 504 h 505"/>
                    <a:gd name="T6" fmla="*/ 0 w 369"/>
                    <a:gd name="T7" fmla="*/ 404 h 505"/>
                    <a:gd name="T8" fmla="*/ 295 w 369"/>
                    <a:gd name="T9" fmla="*/ 0 h 5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9" h="505">
                      <a:moveTo>
                        <a:pt x="295" y="0"/>
                      </a:moveTo>
                      <a:lnTo>
                        <a:pt x="368" y="0"/>
                      </a:lnTo>
                      <a:lnTo>
                        <a:pt x="0" y="504"/>
                      </a:lnTo>
                      <a:lnTo>
                        <a:pt x="0" y="404"/>
                      </a:lnTo>
                      <a:lnTo>
                        <a:pt x="295" y="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126986" name="Freeform 10"/>
                <p:cNvSpPr>
                  <a:spLocks/>
                </p:cNvSpPr>
                <p:nvPr/>
              </p:nvSpPr>
              <p:spPr bwMode="ltGray">
                <a:xfrm>
                  <a:off x="128" y="678"/>
                  <a:ext cx="369" cy="505"/>
                </a:xfrm>
                <a:custGeom>
                  <a:avLst/>
                  <a:gdLst>
                    <a:gd name="T0" fmla="*/ 73 w 369"/>
                    <a:gd name="T1" fmla="*/ 0 h 505"/>
                    <a:gd name="T2" fmla="*/ 368 w 369"/>
                    <a:gd name="T3" fmla="*/ 404 h 505"/>
                    <a:gd name="T4" fmla="*/ 368 w 369"/>
                    <a:gd name="T5" fmla="*/ 504 h 505"/>
                    <a:gd name="T6" fmla="*/ 0 w 369"/>
                    <a:gd name="T7" fmla="*/ 0 h 505"/>
                    <a:gd name="T8" fmla="*/ 73 w 369"/>
                    <a:gd name="T9" fmla="*/ 0 h 5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9" h="505">
                      <a:moveTo>
                        <a:pt x="73" y="0"/>
                      </a:moveTo>
                      <a:lnTo>
                        <a:pt x="368" y="404"/>
                      </a:lnTo>
                      <a:lnTo>
                        <a:pt x="368" y="504"/>
                      </a:lnTo>
                      <a:lnTo>
                        <a:pt x="0" y="0"/>
                      </a:lnTo>
                      <a:lnTo>
                        <a:pt x="73" y="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1800"/>
                </a:p>
              </p:txBody>
            </p:sp>
          </p:grpSp>
        </p:grpSp>
        <p:grpSp>
          <p:nvGrpSpPr>
            <p:cNvPr id="126987" name="Group 11"/>
            <p:cNvGrpSpPr>
              <a:grpSpLocks/>
            </p:cNvGrpSpPr>
            <p:nvPr/>
          </p:nvGrpSpPr>
          <p:grpSpPr bwMode="auto">
            <a:xfrm>
              <a:off x="397" y="211"/>
              <a:ext cx="525" cy="480"/>
              <a:chOff x="397" y="211"/>
              <a:chExt cx="525" cy="480"/>
            </a:xfrm>
          </p:grpSpPr>
          <p:sp>
            <p:nvSpPr>
              <p:cNvPr id="126988" name="Freeform 12"/>
              <p:cNvSpPr>
                <a:spLocks/>
              </p:cNvSpPr>
              <p:nvPr/>
            </p:nvSpPr>
            <p:spPr bwMode="gray">
              <a:xfrm>
                <a:off x="397" y="211"/>
                <a:ext cx="525" cy="480"/>
              </a:xfrm>
              <a:custGeom>
                <a:avLst/>
                <a:gdLst>
                  <a:gd name="T0" fmla="*/ 225 w 525"/>
                  <a:gd name="T1" fmla="*/ 217 h 480"/>
                  <a:gd name="T2" fmla="*/ 133 w 525"/>
                  <a:gd name="T3" fmla="*/ 0 h 480"/>
                  <a:gd name="T4" fmla="*/ 263 w 525"/>
                  <a:gd name="T5" fmla="*/ 193 h 480"/>
                  <a:gd name="T6" fmla="*/ 393 w 525"/>
                  <a:gd name="T7" fmla="*/ 0 h 480"/>
                  <a:gd name="T8" fmla="*/ 299 w 525"/>
                  <a:gd name="T9" fmla="*/ 217 h 480"/>
                  <a:gd name="T10" fmla="*/ 524 w 525"/>
                  <a:gd name="T11" fmla="*/ 240 h 480"/>
                  <a:gd name="T12" fmla="*/ 298 w 525"/>
                  <a:gd name="T13" fmla="*/ 262 h 480"/>
                  <a:gd name="T14" fmla="*/ 393 w 525"/>
                  <a:gd name="T15" fmla="*/ 479 h 480"/>
                  <a:gd name="T16" fmla="*/ 263 w 525"/>
                  <a:gd name="T17" fmla="*/ 286 h 480"/>
                  <a:gd name="T18" fmla="*/ 133 w 525"/>
                  <a:gd name="T19" fmla="*/ 479 h 480"/>
                  <a:gd name="T20" fmla="*/ 224 w 525"/>
                  <a:gd name="T21" fmla="*/ 263 h 480"/>
                  <a:gd name="T22" fmla="*/ 0 w 525"/>
                  <a:gd name="T23" fmla="*/ 240 h 480"/>
                  <a:gd name="T24" fmla="*/ 225 w 525"/>
                  <a:gd name="T25" fmla="*/ 217 h 4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25" h="480">
                    <a:moveTo>
                      <a:pt x="225" y="217"/>
                    </a:moveTo>
                    <a:lnTo>
                      <a:pt x="133" y="0"/>
                    </a:lnTo>
                    <a:lnTo>
                      <a:pt x="263" y="193"/>
                    </a:lnTo>
                    <a:lnTo>
                      <a:pt x="393" y="0"/>
                    </a:lnTo>
                    <a:lnTo>
                      <a:pt x="299" y="217"/>
                    </a:lnTo>
                    <a:lnTo>
                      <a:pt x="524" y="240"/>
                    </a:lnTo>
                    <a:lnTo>
                      <a:pt x="298" y="262"/>
                    </a:lnTo>
                    <a:lnTo>
                      <a:pt x="393" y="479"/>
                    </a:lnTo>
                    <a:lnTo>
                      <a:pt x="263" y="286"/>
                    </a:lnTo>
                    <a:lnTo>
                      <a:pt x="133" y="479"/>
                    </a:lnTo>
                    <a:lnTo>
                      <a:pt x="224" y="263"/>
                    </a:lnTo>
                    <a:lnTo>
                      <a:pt x="0" y="240"/>
                    </a:lnTo>
                    <a:lnTo>
                      <a:pt x="225" y="217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accent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26989" name="Freeform 13"/>
              <p:cNvSpPr>
                <a:spLocks/>
              </p:cNvSpPr>
              <p:nvPr/>
            </p:nvSpPr>
            <p:spPr bwMode="gray">
              <a:xfrm>
                <a:off x="469" y="276"/>
                <a:ext cx="382" cy="350"/>
              </a:xfrm>
              <a:custGeom>
                <a:avLst/>
                <a:gdLst>
                  <a:gd name="T0" fmla="*/ 153 w 382"/>
                  <a:gd name="T1" fmla="*/ 153 h 350"/>
                  <a:gd name="T2" fmla="*/ 95 w 382"/>
                  <a:gd name="T3" fmla="*/ 0 h 350"/>
                  <a:gd name="T4" fmla="*/ 191 w 382"/>
                  <a:gd name="T5" fmla="*/ 128 h 350"/>
                  <a:gd name="T6" fmla="*/ 284 w 382"/>
                  <a:gd name="T7" fmla="*/ 0 h 350"/>
                  <a:gd name="T8" fmla="*/ 227 w 382"/>
                  <a:gd name="T9" fmla="*/ 153 h 350"/>
                  <a:gd name="T10" fmla="*/ 381 w 382"/>
                  <a:gd name="T11" fmla="*/ 175 h 350"/>
                  <a:gd name="T12" fmla="*/ 226 w 382"/>
                  <a:gd name="T13" fmla="*/ 196 h 350"/>
                  <a:gd name="T14" fmla="*/ 284 w 382"/>
                  <a:gd name="T15" fmla="*/ 349 h 350"/>
                  <a:gd name="T16" fmla="*/ 191 w 382"/>
                  <a:gd name="T17" fmla="*/ 221 h 350"/>
                  <a:gd name="T18" fmla="*/ 95 w 382"/>
                  <a:gd name="T19" fmla="*/ 349 h 350"/>
                  <a:gd name="T20" fmla="*/ 152 w 382"/>
                  <a:gd name="T21" fmla="*/ 198 h 350"/>
                  <a:gd name="T22" fmla="*/ 0 w 382"/>
                  <a:gd name="T23" fmla="*/ 175 h 350"/>
                  <a:gd name="T24" fmla="*/ 153 w 382"/>
                  <a:gd name="T25" fmla="*/ 153 h 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82" h="350">
                    <a:moveTo>
                      <a:pt x="153" y="153"/>
                    </a:moveTo>
                    <a:lnTo>
                      <a:pt x="95" y="0"/>
                    </a:lnTo>
                    <a:lnTo>
                      <a:pt x="191" y="128"/>
                    </a:lnTo>
                    <a:lnTo>
                      <a:pt x="284" y="0"/>
                    </a:lnTo>
                    <a:lnTo>
                      <a:pt x="227" y="153"/>
                    </a:lnTo>
                    <a:lnTo>
                      <a:pt x="381" y="175"/>
                    </a:lnTo>
                    <a:lnTo>
                      <a:pt x="226" y="196"/>
                    </a:lnTo>
                    <a:lnTo>
                      <a:pt x="284" y="349"/>
                    </a:lnTo>
                    <a:lnTo>
                      <a:pt x="191" y="221"/>
                    </a:lnTo>
                    <a:lnTo>
                      <a:pt x="95" y="349"/>
                    </a:lnTo>
                    <a:lnTo>
                      <a:pt x="152" y="198"/>
                    </a:lnTo>
                    <a:lnTo>
                      <a:pt x="0" y="175"/>
                    </a:lnTo>
                    <a:lnTo>
                      <a:pt x="153" y="153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26990" name="Freeform 14"/>
              <p:cNvSpPr>
                <a:spLocks/>
              </p:cNvSpPr>
              <p:nvPr/>
            </p:nvSpPr>
            <p:spPr bwMode="gray">
              <a:xfrm>
                <a:off x="525" y="285"/>
                <a:ext cx="270" cy="332"/>
              </a:xfrm>
              <a:custGeom>
                <a:avLst/>
                <a:gdLst>
                  <a:gd name="T0" fmla="*/ 0 w 270"/>
                  <a:gd name="T1" fmla="*/ 84 h 332"/>
                  <a:gd name="T2" fmla="*/ 122 w 270"/>
                  <a:gd name="T3" fmla="*/ 143 h 332"/>
                  <a:gd name="T4" fmla="*/ 135 w 270"/>
                  <a:gd name="T5" fmla="*/ 0 h 332"/>
                  <a:gd name="T6" fmla="*/ 147 w 270"/>
                  <a:gd name="T7" fmla="*/ 143 h 332"/>
                  <a:gd name="T8" fmla="*/ 268 w 270"/>
                  <a:gd name="T9" fmla="*/ 82 h 332"/>
                  <a:gd name="T10" fmla="*/ 159 w 270"/>
                  <a:gd name="T11" fmla="*/ 166 h 332"/>
                  <a:gd name="T12" fmla="*/ 269 w 270"/>
                  <a:gd name="T13" fmla="*/ 249 h 332"/>
                  <a:gd name="T14" fmla="*/ 147 w 270"/>
                  <a:gd name="T15" fmla="*/ 189 h 332"/>
                  <a:gd name="T16" fmla="*/ 135 w 270"/>
                  <a:gd name="T17" fmla="*/ 331 h 332"/>
                  <a:gd name="T18" fmla="*/ 122 w 270"/>
                  <a:gd name="T19" fmla="*/ 189 h 332"/>
                  <a:gd name="T20" fmla="*/ 0 w 270"/>
                  <a:gd name="T21" fmla="*/ 249 h 332"/>
                  <a:gd name="T22" fmla="*/ 110 w 270"/>
                  <a:gd name="T23" fmla="*/ 166 h 332"/>
                  <a:gd name="T24" fmla="*/ 0 w 270"/>
                  <a:gd name="T25" fmla="*/ 84 h 3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70" h="332">
                    <a:moveTo>
                      <a:pt x="0" y="84"/>
                    </a:moveTo>
                    <a:lnTo>
                      <a:pt x="122" y="143"/>
                    </a:lnTo>
                    <a:lnTo>
                      <a:pt x="135" y="0"/>
                    </a:lnTo>
                    <a:lnTo>
                      <a:pt x="147" y="143"/>
                    </a:lnTo>
                    <a:lnTo>
                      <a:pt x="268" y="82"/>
                    </a:lnTo>
                    <a:lnTo>
                      <a:pt x="159" y="166"/>
                    </a:lnTo>
                    <a:lnTo>
                      <a:pt x="269" y="249"/>
                    </a:lnTo>
                    <a:lnTo>
                      <a:pt x="147" y="189"/>
                    </a:lnTo>
                    <a:lnTo>
                      <a:pt x="135" y="331"/>
                    </a:lnTo>
                    <a:lnTo>
                      <a:pt x="122" y="189"/>
                    </a:lnTo>
                    <a:lnTo>
                      <a:pt x="0" y="249"/>
                    </a:lnTo>
                    <a:lnTo>
                      <a:pt x="110" y="166"/>
                    </a:lnTo>
                    <a:lnTo>
                      <a:pt x="0" y="84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accent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26991" name="Freeform 15"/>
              <p:cNvSpPr>
                <a:spLocks/>
              </p:cNvSpPr>
              <p:nvPr/>
            </p:nvSpPr>
            <p:spPr bwMode="gray">
              <a:xfrm>
                <a:off x="626" y="408"/>
                <a:ext cx="68" cy="85"/>
              </a:xfrm>
              <a:custGeom>
                <a:avLst/>
                <a:gdLst>
                  <a:gd name="T0" fmla="*/ 0 w 68"/>
                  <a:gd name="T1" fmla="*/ 20 h 85"/>
                  <a:gd name="T2" fmla="*/ 27 w 68"/>
                  <a:gd name="T3" fmla="*/ 30 h 85"/>
                  <a:gd name="T4" fmla="*/ 33 w 68"/>
                  <a:gd name="T5" fmla="*/ 0 h 85"/>
                  <a:gd name="T6" fmla="*/ 39 w 68"/>
                  <a:gd name="T7" fmla="*/ 30 h 85"/>
                  <a:gd name="T8" fmla="*/ 67 w 68"/>
                  <a:gd name="T9" fmla="*/ 20 h 85"/>
                  <a:gd name="T10" fmla="*/ 45 w 68"/>
                  <a:gd name="T11" fmla="*/ 42 h 85"/>
                  <a:gd name="T12" fmla="*/ 67 w 68"/>
                  <a:gd name="T13" fmla="*/ 62 h 85"/>
                  <a:gd name="T14" fmla="*/ 39 w 68"/>
                  <a:gd name="T15" fmla="*/ 52 h 85"/>
                  <a:gd name="T16" fmla="*/ 33 w 68"/>
                  <a:gd name="T17" fmla="*/ 84 h 85"/>
                  <a:gd name="T18" fmla="*/ 27 w 68"/>
                  <a:gd name="T19" fmla="*/ 52 h 85"/>
                  <a:gd name="T20" fmla="*/ 0 w 68"/>
                  <a:gd name="T21" fmla="*/ 62 h 85"/>
                  <a:gd name="T22" fmla="*/ 21 w 68"/>
                  <a:gd name="T23" fmla="*/ 42 h 85"/>
                  <a:gd name="T24" fmla="*/ 0 w 68"/>
                  <a:gd name="T25" fmla="*/ 2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8" h="85">
                    <a:moveTo>
                      <a:pt x="0" y="20"/>
                    </a:moveTo>
                    <a:lnTo>
                      <a:pt x="27" y="30"/>
                    </a:lnTo>
                    <a:lnTo>
                      <a:pt x="33" y="0"/>
                    </a:lnTo>
                    <a:lnTo>
                      <a:pt x="39" y="30"/>
                    </a:lnTo>
                    <a:lnTo>
                      <a:pt x="67" y="20"/>
                    </a:lnTo>
                    <a:lnTo>
                      <a:pt x="45" y="42"/>
                    </a:lnTo>
                    <a:lnTo>
                      <a:pt x="67" y="62"/>
                    </a:lnTo>
                    <a:lnTo>
                      <a:pt x="39" y="52"/>
                    </a:lnTo>
                    <a:lnTo>
                      <a:pt x="33" y="84"/>
                    </a:lnTo>
                    <a:lnTo>
                      <a:pt x="27" y="52"/>
                    </a:lnTo>
                    <a:lnTo>
                      <a:pt x="0" y="62"/>
                    </a:lnTo>
                    <a:lnTo>
                      <a:pt x="21" y="42"/>
                    </a:lnTo>
                    <a:lnTo>
                      <a:pt x="0" y="20"/>
                    </a:lnTo>
                  </a:path>
                </a:pathLst>
              </a:custGeom>
              <a:solidFill>
                <a:srgbClr val="F9F9F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</p:grpSp>
      <p:sp>
        <p:nvSpPr>
          <p:cNvPr id="126992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2235200" y="476250"/>
            <a:ext cx="9042400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26993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2734" y="1981200"/>
            <a:ext cx="1078653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按一下以編輯母片本文樣式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26994" name="Rectangle 1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anose="02020603050405020304" pitchFamily="18" charset="0"/>
              </a:defRPr>
            </a:lvl1pPr>
          </a:lstStyle>
          <a:p>
            <a:fld id="{F7068F9E-783D-47BB-8899-E837C7D6F5A3}" type="datetime1">
              <a:rPr lang="zh-TW" altLang="en-US" smtClean="0"/>
              <a:t>2017/2/26</a:t>
            </a:fld>
            <a:endParaRPr lang="zh-TW" altLang="en-US"/>
          </a:p>
        </p:txBody>
      </p:sp>
      <p:sp>
        <p:nvSpPr>
          <p:cNvPr id="126995" name="Rectangle 1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anose="02020603050405020304" pitchFamily="18" charset="0"/>
              </a:defRPr>
            </a:lvl1pPr>
          </a:lstStyle>
          <a:p>
            <a:r>
              <a:rPr lang="zh-TW" altLang="en-US" smtClean="0"/>
              <a:t>資料參考 </a:t>
            </a:r>
            <a:r>
              <a:rPr lang="en-US" altLang="zh-TW" smtClean="0"/>
              <a:t>: http://coopermaa2nd.blogspot.tw/2011/05/arduino.html</a:t>
            </a:r>
            <a:endParaRPr lang="zh-TW" altLang="en-US"/>
          </a:p>
        </p:txBody>
      </p:sp>
      <p:sp>
        <p:nvSpPr>
          <p:cNvPr id="126996" name="Rectangle 2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anose="02020603050405020304" pitchFamily="18" charset="0"/>
              </a:defRPr>
            </a:lvl1pPr>
          </a:lstStyle>
          <a:p>
            <a:fld id="{24A19C9B-20FC-4670-84F3-984F4D2517B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26998" name="WordArt 22"/>
          <p:cNvSpPr>
            <a:spLocks noChangeArrowheads="1" noChangeShapeType="1" noTextEdit="1"/>
          </p:cNvSpPr>
          <p:nvPr/>
        </p:nvSpPr>
        <p:spPr bwMode="auto">
          <a:xfrm>
            <a:off x="952501" y="1212851"/>
            <a:ext cx="1045633" cy="3841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spcFirstLastPara="1" wrap="none" fromWordArt="1">
            <a:prstTxWarp prst="textCircle">
              <a:avLst>
                <a:gd name="adj" fmla="val 10829395"/>
              </a:avLst>
            </a:prstTxWarp>
          </a:bodyPr>
          <a:lstStyle/>
          <a:p>
            <a:pPr algn="ctr"/>
            <a:r>
              <a:rPr lang="en-US" sz="1200" b="1" kern="10">
                <a:solidFill>
                  <a:srgbClr val="000080">
                    <a:alpha val="49001"/>
                  </a:srgbClr>
                </a:solidFill>
                <a:effectLst>
                  <a:outerShdw dist="53882" dir="2700000" algn="ctr" rotWithShape="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ENCL   FJU  </a:t>
            </a:r>
          </a:p>
        </p:txBody>
      </p:sp>
    </p:spTree>
    <p:extLst>
      <p:ext uri="{BB962C8B-B14F-4D97-AF65-F5344CB8AC3E}">
        <p14:creationId xmlns:p14="http://schemas.microsoft.com/office/powerpoint/2010/main" val="1869452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3200" b="1" kern="1200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ea typeface="標楷體" panose="03000509000000000000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ea typeface="標楷體" panose="03000509000000000000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ea typeface="標楷體" panose="03000509000000000000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ea typeface="標楷體" panose="03000509000000000000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ea typeface="標楷體" panose="03000509000000000000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ea typeface="標楷體" panose="03000509000000000000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ea typeface="標楷體" panose="03000509000000000000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ea typeface="標楷體" panose="03000509000000000000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Blip>
          <a:blip r:embed="rId13"/>
        </a:buBlip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Monotype Sorts" pitchFamily="2" charset="2"/>
        <a:buBlip>
          <a:blip r:embed="rId13"/>
        </a:buBlip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SzPct val="65000"/>
        <a:buFont typeface="Monotype Sorts" pitchFamily="2" charset="2"/>
        <a:buChar char="v"/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SzPct val="65000"/>
        <a:buFont typeface="Wingdings" panose="05000000000000000000" pitchFamily="2" charset="2"/>
        <a:buChar char="l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8000"/>
        </a:buClr>
        <a:buSzPct val="65000"/>
        <a:buFont typeface="Times New Roman" panose="02020603050405020304" pitchFamily="18" charset="0"/>
        <a:buChar char="−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904188" y="2691976"/>
            <a:ext cx="1114961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6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超音波感應器，用聲音測距離</a:t>
            </a:r>
            <a:endParaRPr lang="zh-TW" altLang="en-US" sz="6000" b="1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4028536" y="4494362"/>
            <a:ext cx="364086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dirty="0" smtClean="0">
                <a:latin typeface="Times New Roman" pitchFamily="18" charset="0"/>
                <a:cs typeface="Times New Roman" pitchFamily="18" charset="0"/>
              </a:rPr>
              <a:t>輔仁大學電機系</a:t>
            </a:r>
            <a:endParaRPr lang="en-US" altLang="zh-TW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zh-TW" altLang="en-US" sz="2000" dirty="0" smtClean="0">
                <a:latin typeface="Times New Roman" pitchFamily="18" charset="0"/>
                <a:cs typeface="Times New Roman" pitchFamily="18" charset="0"/>
              </a:rPr>
              <a:t>莊畯崴 </a:t>
            </a: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willy710326@gmail.com</a:t>
            </a:r>
          </a:p>
          <a:p>
            <a:r>
              <a:rPr lang="zh-TW" altLang="en-US" sz="2000" dirty="0" smtClean="0">
                <a:latin typeface="Times New Roman" pitchFamily="18" charset="0"/>
                <a:cs typeface="Times New Roman" pitchFamily="18" charset="0"/>
              </a:rPr>
              <a:t>王大衛 </a:t>
            </a: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dwangboy@gmail.com</a:t>
            </a:r>
          </a:p>
          <a:p>
            <a:r>
              <a:rPr lang="zh-TW" altLang="en-US" sz="2000" dirty="0" smtClean="0">
                <a:latin typeface="Times New Roman" pitchFamily="18" charset="0"/>
                <a:cs typeface="Times New Roman" pitchFamily="18" charset="0"/>
              </a:rPr>
              <a:t>陳弘軒 </a:t>
            </a: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joseph81101@gmail.com</a:t>
            </a:r>
          </a:p>
        </p:txBody>
      </p:sp>
    </p:spTree>
    <p:extLst>
      <p:ext uri="{BB962C8B-B14F-4D97-AF65-F5344CB8AC3E}">
        <p14:creationId xmlns:p14="http://schemas.microsoft.com/office/powerpoint/2010/main" val="60372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「mBot 馬達」的圖片搜尋結果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6876" y="2526517"/>
            <a:ext cx="3331234" cy="3331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認識伺服馬達</a:t>
            </a:r>
            <a:r>
              <a:rPr lang="en-US" altLang="zh-TW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anose="03000509000000000000" pitchFamily="65" charset="-120"/>
                <a:cs typeface="Times New Roman" pitchFamily="18" charset="0"/>
              </a:rPr>
              <a:t>(1)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橢圓 4"/>
          <p:cNvSpPr/>
          <p:nvPr/>
        </p:nvSpPr>
        <p:spPr>
          <a:xfrm>
            <a:off x="991441" y="2060452"/>
            <a:ext cx="4547287" cy="441136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5780428" y="1953274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伺服馬達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11" name="直線單箭頭接點 10"/>
          <p:cNvCxnSpPr/>
          <p:nvPr/>
        </p:nvCxnSpPr>
        <p:spPr>
          <a:xfrm flipH="1">
            <a:off x="5125034" y="2611093"/>
            <a:ext cx="1310788" cy="433942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015" y="4055153"/>
            <a:ext cx="1841437" cy="573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015" y="5595859"/>
            <a:ext cx="3666488" cy="523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矩形 11"/>
          <p:cNvSpPr/>
          <p:nvPr/>
        </p:nvSpPr>
        <p:spPr>
          <a:xfrm>
            <a:off x="6435822" y="2950145"/>
            <a:ext cx="519258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mBlock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提供兩種驅動馬達的指令積木。轉速可以選擇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-255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-100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-50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0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50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100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255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，數值為正表示馬達往前轉，數值為負表示馬達往後轉。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444015" y="4985269"/>
            <a:ext cx="51925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馬達連接埠表示板子上的馬達接腳。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51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認識伺服馬達</a:t>
            </a:r>
            <a:r>
              <a:rPr lang="en-US" altLang="zh-TW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anose="03000509000000000000" pitchFamily="65" charset="-120"/>
                <a:cs typeface="Times New Roman" pitchFamily="18" charset="0"/>
              </a:rPr>
              <a:t>(2)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252" y="2108549"/>
            <a:ext cx="7962181" cy="4691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矩形 12"/>
          <p:cNvSpPr/>
          <p:nvPr/>
        </p:nvSpPr>
        <p:spPr>
          <a:xfrm>
            <a:off x="759123" y="1531081"/>
            <a:ext cx="62714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控制馬達的指令積木在指令積木區的「機器人模組」裡面。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4" name="圓角矩形 13"/>
          <p:cNvSpPr/>
          <p:nvPr/>
        </p:nvSpPr>
        <p:spPr>
          <a:xfrm>
            <a:off x="6284343" y="2994983"/>
            <a:ext cx="953220" cy="184819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圓角矩形 14"/>
          <p:cNvSpPr/>
          <p:nvPr/>
        </p:nvSpPr>
        <p:spPr>
          <a:xfrm>
            <a:off x="5465497" y="3828787"/>
            <a:ext cx="1565031" cy="4412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文字方塊 15"/>
          <p:cNvSpPr txBox="1"/>
          <p:nvPr/>
        </p:nvSpPr>
        <p:spPr>
          <a:xfrm>
            <a:off x="5984610" y="2902726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TW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5154193" y="3680099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zh-TW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圓角矩形 17"/>
          <p:cNvSpPr/>
          <p:nvPr/>
        </p:nvSpPr>
        <p:spPr>
          <a:xfrm>
            <a:off x="7521575" y="3459455"/>
            <a:ext cx="1605171" cy="92276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文字方塊 18"/>
          <p:cNvSpPr txBox="1"/>
          <p:nvPr/>
        </p:nvSpPr>
        <p:spPr>
          <a:xfrm>
            <a:off x="7371534" y="313342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0" name="向右箭號 19"/>
          <p:cNvSpPr/>
          <p:nvPr/>
        </p:nvSpPr>
        <p:spPr>
          <a:xfrm rot="5400000">
            <a:off x="5706245" y="3335503"/>
            <a:ext cx="556728" cy="334501"/>
          </a:xfrm>
          <a:prstGeom prst="rightArrow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向右箭號 20"/>
          <p:cNvSpPr/>
          <p:nvPr/>
        </p:nvSpPr>
        <p:spPr>
          <a:xfrm>
            <a:off x="7098539" y="4049431"/>
            <a:ext cx="337021" cy="365556"/>
          </a:xfrm>
          <a:prstGeom prst="rightArrow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793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816237" y="2839045"/>
            <a:ext cx="141577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有</a:t>
            </a:r>
            <a:endParaRPr lang="zh-TW" altLang="en-US" sz="9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521212" y="2843510"/>
            <a:ext cx="141577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趣</a:t>
            </a:r>
            <a:endParaRPr lang="zh-TW" altLang="en-US" sz="9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226187" y="2843510"/>
            <a:ext cx="141577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小</a:t>
            </a:r>
            <a:endParaRPr lang="zh-TW" altLang="en-US" sz="9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931162" y="2839045"/>
            <a:ext cx="141577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應</a:t>
            </a:r>
            <a:endParaRPr lang="zh-TW" altLang="en-US" sz="9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8636136" y="2839045"/>
            <a:ext cx="141577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用</a:t>
            </a:r>
            <a:endParaRPr lang="zh-TW" altLang="en-US" sz="9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45605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2819" y="1938335"/>
            <a:ext cx="2686532" cy="4083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5514" y="1938336"/>
            <a:ext cx="4207174" cy="4771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標題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anose="03000509000000000000" pitchFamily="65" charset="-120"/>
                <a:cs typeface="Times New Roman" pitchFamily="18" charset="0"/>
              </a:rPr>
              <a:t>行走正方形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84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816237" y="2839045"/>
            <a:ext cx="141577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動</a:t>
            </a:r>
            <a:endParaRPr lang="zh-TW" altLang="en-US" sz="9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521212" y="2843510"/>
            <a:ext cx="141577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手</a:t>
            </a:r>
            <a:endParaRPr lang="zh-TW" altLang="en-US" sz="9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226187" y="2843510"/>
            <a:ext cx="141577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做</a:t>
            </a:r>
            <a:endParaRPr lang="zh-TW" altLang="en-US" sz="9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931162" y="2839045"/>
            <a:ext cx="141577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做</a:t>
            </a:r>
            <a:endParaRPr lang="zh-TW" altLang="en-US" sz="9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8636136" y="2839045"/>
            <a:ext cx="141577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看</a:t>
            </a:r>
            <a:endParaRPr lang="zh-TW" altLang="en-US" sz="9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61907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動手做做看</a:t>
            </a:r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828135" y="2239360"/>
            <a:ext cx="1099005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車子的倒車雷達。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/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/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倒車雷達會分成三種情況，離物體的距離為安全距離；離物體的距離為中距離；離物體的距離為危險距離。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/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/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溫馨小提示：「不停重複」、「如果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…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否則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…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」、多種條件。要讓程式不停地判斷超音波感應器的距離。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/>
            <a:endParaRPr lang="en-US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/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程式積木：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pic>
        <p:nvPicPr>
          <p:cNvPr id="8194" name="Picture 2" descr="「倒車雷達」的圖片搜尋結果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4783" y="1861945"/>
            <a:ext cx="1309502" cy="910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288" y="3864480"/>
            <a:ext cx="1211956" cy="812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7160" y="3860641"/>
            <a:ext cx="1341969" cy="81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847" y="3864480"/>
            <a:ext cx="1290094" cy="1132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矩形 1"/>
          <p:cNvSpPr/>
          <p:nvPr/>
        </p:nvSpPr>
        <p:spPr>
          <a:xfrm>
            <a:off x="828134" y="5642477"/>
            <a:ext cx="64299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＊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記得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檢查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一下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超音波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感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應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器接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在板子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RJ25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的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幾號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插孔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上。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84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目錄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5257800"/>
          </a:xfrm>
        </p:spPr>
        <p:txBody>
          <a:bodyPr/>
          <a:lstStyle/>
          <a:p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認識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超音波感應器</a:t>
            </a:r>
            <a:endParaRPr lang="en-US" altLang="zh-TW" sz="28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程式邏輯</a:t>
            </a:r>
            <a:endParaRPr lang="en-US" altLang="zh-TW" sz="28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有趣小應用</a:t>
            </a:r>
            <a:endParaRPr lang="en-US" altLang="zh-TW" sz="28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認識伺服馬達</a:t>
            </a:r>
            <a:endParaRPr lang="en-US" altLang="zh-TW" sz="28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程式邏輯</a:t>
            </a:r>
            <a:endParaRPr lang="en-US" altLang="zh-TW" sz="28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有趣小應用</a:t>
            </a:r>
            <a:endParaRPr lang="en-US" altLang="zh-TW" sz="28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動手做做看</a:t>
            </a:r>
            <a:endParaRPr lang="en-US" altLang="zh-TW" sz="28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87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「mbot 超音波」的圖片搜尋結果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677" y="2142617"/>
            <a:ext cx="4099034" cy="4099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認識超音波感應器</a:t>
            </a:r>
            <a:r>
              <a:rPr lang="en-US" altLang="zh-TW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anose="03000509000000000000" pitchFamily="65" charset="-120"/>
                <a:cs typeface="Times New Roman" pitchFamily="18" charset="0"/>
              </a:rPr>
              <a:t>(1)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橢圓 4"/>
          <p:cNvSpPr/>
          <p:nvPr/>
        </p:nvSpPr>
        <p:spPr>
          <a:xfrm>
            <a:off x="991441" y="2060452"/>
            <a:ext cx="4547287" cy="441136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5780428" y="1953274"/>
            <a:ext cx="2954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超音波感應器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11" name="直線單箭頭接點 10"/>
          <p:cNvCxnSpPr/>
          <p:nvPr/>
        </p:nvCxnSpPr>
        <p:spPr>
          <a:xfrm flipH="1">
            <a:off x="5125034" y="2611093"/>
            <a:ext cx="1310788" cy="433942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110" y="5005138"/>
            <a:ext cx="3357985" cy="6058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矩形 2"/>
          <p:cNvSpPr/>
          <p:nvPr/>
        </p:nvSpPr>
        <p:spPr>
          <a:xfrm>
            <a:off x="6343289" y="3268804"/>
            <a:ext cx="55352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超音波感測器量測的範圍在</a:t>
            </a:r>
            <a:r>
              <a:rPr lang="en-US" altLang="zh-TW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3cm~400cm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，量測角度為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30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度，所以安裝超音波時，不可以朝下，否則會因為超音波碰到地面反射回來，一直感測到前方有障礙物！</a:t>
            </a:r>
          </a:p>
        </p:txBody>
      </p:sp>
      <p:sp>
        <p:nvSpPr>
          <p:cNvPr id="9" name="矩形 8"/>
          <p:cNvSpPr/>
          <p:nvPr/>
        </p:nvSpPr>
        <p:spPr>
          <a:xfrm>
            <a:off x="7102933" y="4577839"/>
            <a:ext cx="30483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連接埠表示板子上的接腳。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93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認識超音波感應器</a:t>
            </a:r>
            <a:r>
              <a:rPr lang="en-US" altLang="zh-TW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anose="03000509000000000000" pitchFamily="65" charset="-120"/>
                <a:cs typeface="Times New Roman" pitchFamily="18" charset="0"/>
              </a:rPr>
              <a:t>(2)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「超音波感測器」的圖片搜尋結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8443" y="2762700"/>
            <a:ext cx="7943050" cy="2862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808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5096" y="1799241"/>
            <a:ext cx="8917846" cy="5058759"/>
          </a:xfrm>
          <a:prstGeom prst="rect">
            <a:avLst/>
          </a:prstGeom>
        </p:spPr>
      </p:pic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認識超音波感應器</a:t>
            </a:r>
            <a:r>
              <a:rPr lang="en-US" altLang="zh-TW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anose="03000509000000000000" pitchFamily="65" charset="-120"/>
                <a:cs typeface="Times New Roman" pitchFamily="18" charset="0"/>
              </a:rPr>
              <a:t>(3)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圓角矩形 14"/>
          <p:cNvSpPr/>
          <p:nvPr/>
        </p:nvSpPr>
        <p:spPr>
          <a:xfrm>
            <a:off x="6711141" y="2899012"/>
            <a:ext cx="804083" cy="180803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圓角矩形 15"/>
          <p:cNvSpPr/>
          <p:nvPr/>
        </p:nvSpPr>
        <p:spPr>
          <a:xfrm>
            <a:off x="5550830" y="4820839"/>
            <a:ext cx="1698013" cy="242332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圓角矩形 16"/>
          <p:cNvSpPr/>
          <p:nvPr/>
        </p:nvSpPr>
        <p:spPr>
          <a:xfrm>
            <a:off x="8372394" y="4896504"/>
            <a:ext cx="1857456" cy="431211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向右箭號 17"/>
          <p:cNvSpPr/>
          <p:nvPr/>
        </p:nvSpPr>
        <p:spPr>
          <a:xfrm rot="5400000">
            <a:off x="6432039" y="3759834"/>
            <a:ext cx="1027783" cy="334501"/>
          </a:xfrm>
          <a:prstGeom prst="rightArrow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文字方塊 18"/>
          <p:cNvSpPr txBox="1"/>
          <p:nvPr/>
        </p:nvSpPr>
        <p:spPr>
          <a:xfrm>
            <a:off x="6399837" y="2804747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TW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5185708" y="4757339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zh-TW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8531833" y="453020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2" name="向右箭號 21"/>
          <p:cNvSpPr/>
          <p:nvPr/>
        </p:nvSpPr>
        <p:spPr>
          <a:xfrm>
            <a:off x="7488881" y="4896504"/>
            <a:ext cx="674043" cy="365556"/>
          </a:xfrm>
          <a:prstGeom prst="rightArrow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/>
          <p:cNvSpPr/>
          <p:nvPr/>
        </p:nvSpPr>
        <p:spPr>
          <a:xfrm>
            <a:off x="828135" y="1443482"/>
            <a:ext cx="109900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超音波感應器的指令積木在指令積木區的「機器人模組」裡面。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58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816237" y="2839045"/>
            <a:ext cx="141577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有</a:t>
            </a:r>
            <a:endParaRPr lang="zh-TW" altLang="en-US" sz="9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521212" y="2843510"/>
            <a:ext cx="141577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趣</a:t>
            </a:r>
            <a:endParaRPr lang="zh-TW" altLang="en-US" sz="9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226187" y="2843510"/>
            <a:ext cx="141577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小</a:t>
            </a:r>
            <a:endParaRPr lang="zh-TW" altLang="en-US" sz="9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931162" y="2839045"/>
            <a:ext cx="141577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應</a:t>
            </a:r>
            <a:endParaRPr lang="zh-TW" altLang="en-US" sz="9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8636136" y="2839045"/>
            <a:ext cx="141577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用</a:t>
            </a:r>
            <a:endParaRPr lang="zh-TW" altLang="en-US" sz="9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12521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lang="zh-TW" altLang="en-US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超音波</a:t>
            </a:r>
            <a:r>
              <a:rPr lang="zh-TW" altLang="en-US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距離判斷</a:t>
            </a:r>
            <a:endParaRPr lang="zh-TW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464" y="2095319"/>
            <a:ext cx="6798064" cy="4458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824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2730637" y="2996165"/>
            <a:ext cx="141577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程</a:t>
            </a:r>
            <a:endParaRPr lang="zh-TW" altLang="en-US" sz="9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435612" y="3000630"/>
            <a:ext cx="141577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96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式</a:t>
            </a:r>
            <a:endParaRPr lang="zh-TW" altLang="en-US" sz="9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140588" y="3000630"/>
            <a:ext cx="141577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邏</a:t>
            </a:r>
            <a:endParaRPr lang="zh-TW" altLang="en-US" sz="9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7845561" y="2996165"/>
            <a:ext cx="141577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96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輯</a:t>
            </a:r>
            <a:endParaRPr lang="zh-TW" altLang="en-US" sz="9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64718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lang="zh-TW" altLang="en-US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做一個</a:t>
            </a:r>
            <a:r>
              <a:rPr lang="zh-TW" altLang="en-US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變數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135" y="2019300"/>
            <a:ext cx="5572125" cy="4838700"/>
          </a:xfrm>
          <a:prstGeom prst="rect">
            <a:avLst/>
          </a:prstGeom>
        </p:spPr>
      </p:pic>
      <p:sp>
        <p:nvSpPr>
          <p:cNvPr id="6" name="圓角矩形 5"/>
          <p:cNvSpPr/>
          <p:nvPr/>
        </p:nvSpPr>
        <p:spPr>
          <a:xfrm>
            <a:off x="3910170" y="3400425"/>
            <a:ext cx="1266825" cy="24765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圓角矩形 7"/>
          <p:cNvSpPr/>
          <p:nvPr/>
        </p:nvSpPr>
        <p:spPr>
          <a:xfrm>
            <a:off x="3824446" y="3752850"/>
            <a:ext cx="1038225" cy="2286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3614197" y="3179802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TW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13142" y="3648075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zh-TW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圓角矩形 10"/>
          <p:cNvSpPr/>
          <p:nvPr/>
        </p:nvSpPr>
        <p:spPr>
          <a:xfrm>
            <a:off x="3980098" y="5029200"/>
            <a:ext cx="2362201" cy="50905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文字方塊 12"/>
          <p:cNvSpPr txBox="1"/>
          <p:nvPr/>
        </p:nvSpPr>
        <p:spPr>
          <a:xfrm>
            <a:off x="3360705" y="4659868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</a:t>
            </a: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取變數名稱</a:t>
            </a:r>
            <a:endParaRPr lang="zh-TW" altLang="en-US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" name="圓角矩形 13"/>
          <p:cNvSpPr/>
          <p:nvPr/>
        </p:nvSpPr>
        <p:spPr>
          <a:xfrm>
            <a:off x="4543582" y="5905500"/>
            <a:ext cx="633413" cy="33337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文字方塊 14"/>
          <p:cNvSpPr txBox="1"/>
          <p:nvPr/>
        </p:nvSpPr>
        <p:spPr>
          <a:xfrm>
            <a:off x="4193517" y="584888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zh-TW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" name="圖片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49969" y="2857500"/>
            <a:ext cx="2457450" cy="3048000"/>
          </a:xfrm>
          <a:prstGeom prst="rect">
            <a:avLst/>
          </a:prstGeom>
        </p:spPr>
      </p:pic>
      <p:sp>
        <p:nvSpPr>
          <p:cNvPr id="18" name="向右箭號 17"/>
          <p:cNvSpPr/>
          <p:nvPr/>
        </p:nvSpPr>
        <p:spPr>
          <a:xfrm>
            <a:off x="6805977" y="4122182"/>
            <a:ext cx="1438275" cy="371475"/>
          </a:xfrm>
          <a:prstGeom prst="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文字方塊 18"/>
          <p:cNvSpPr txBox="1"/>
          <p:nvPr/>
        </p:nvSpPr>
        <p:spPr>
          <a:xfrm>
            <a:off x="6509453" y="3752850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會出現你要的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變數</a:t>
            </a:r>
          </a:p>
        </p:txBody>
      </p:sp>
      <p:sp>
        <p:nvSpPr>
          <p:cNvPr id="16" name="矩形 15"/>
          <p:cNvSpPr/>
          <p:nvPr/>
        </p:nvSpPr>
        <p:spPr>
          <a:xfrm>
            <a:off x="759123" y="1531081"/>
            <a:ext cx="56411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「做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一個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變數」在指令積木區的「資料與指令」裡面。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6664803" y="1934170"/>
            <a:ext cx="540355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變數的用途在於方便改變數值。當一個數值常常要去調整時，只要將變數的值改變後，就可以重複使用。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55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劉老師專用 背景">
  <a:themeElements>
    <a:clrScheme name="中庸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中庸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中庸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劉老師專用 背景" id="{9088CC65-8557-4038-9B62-8CC7F766167E}" vid="{5977485A-760B-4187-B3F4-572041D4EC1A}"/>
    </a:ext>
  </a:extLst>
</a:theme>
</file>

<file path=ppt/theme/theme2.xml><?xml version="1.0" encoding="utf-8"?>
<a:theme xmlns:a="http://schemas.openxmlformats.org/drawingml/2006/main" name="FJU ENCL PPT 背景">
  <a:themeElements>
    <a:clrScheme name="簡報1 2">
      <a:dk1>
        <a:srgbClr val="000000"/>
      </a:dk1>
      <a:lt1>
        <a:srgbClr val="FFFFFF"/>
      </a:lt1>
      <a:dk2>
        <a:srgbClr val="000000"/>
      </a:dk2>
      <a:lt2>
        <a:srgbClr val="CCECFF"/>
      </a:lt2>
      <a:accent1>
        <a:srgbClr val="CC99FF"/>
      </a:accent1>
      <a:accent2>
        <a:srgbClr val="3366FF"/>
      </a:accent2>
      <a:accent3>
        <a:srgbClr val="FFFFFF"/>
      </a:accent3>
      <a:accent4>
        <a:srgbClr val="000000"/>
      </a:accent4>
      <a:accent5>
        <a:srgbClr val="E2CAFF"/>
      </a:accent5>
      <a:accent6>
        <a:srgbClr val="2D5CE7"/>
      </a:accent6>
      <a:hlink>
        <a:srgbClr val="00CCFF"/>
      </a:hlink>
      <a:folHlink>
        <a:srgbClr val="99CCFF"/>
      </a:folHlink>
    </a:clrScheme>
    <a:fontScheme name="簡報1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簡報1 1">
        <a:dk1>
          <a:srgbClr val="2A004E"/>
        </a:dk1>
        <a:lt1>
          <a:srgbClr val="FFFFFF"/>
        </a:lt1>
        <a:dk2>
          <a:srgbClr val="500093"/>
        </a:dk2>
        <a:lt2>
          <a:srgbClr val="00CCCC"/>
        </a:lt2>
        <a:accent1>
          <a:srgbClr val="D60093"/>
        </a:accent1>
        <a:accent2>
          <a:srgbClr val="0000FF"/>
        </a:accent2>
        <a:accent3>
          <a:srgbClr val="B3AAC8"/>
        </a:accent3>
        <a:accent4>
          <a:srgbClr val="DADADA"/>
        </a:accent4>
        <a:accent5>
          <a:srgbClr val="E8AAC8"/>
        </a:accent5>
        <a:accent6>
          <a:srgbClr val="0000E7"/>
        </a:accent6>
        <a:hlink>
          <a:srgbClr val="FFFF00"/>
        </a:hlink>
        <a:folHlink>
          <a:srgbClr val="7500D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1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CC99FF"/>
        </a:accent1>
        <a:accent2>
          <a:srgbClr val="3366FF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2D5CE7"/>
        </a:accent6>
        <a:hlink>
          <a:srgbClr val="00CC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1 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777777"/>
        </a:accent1>
        <a:accent2>
          <a:srgbClr val="CBCBCB"/>
        </a:accent2>
        <a:accent3>
          <a:srgbClr val="FFFFFF"/>
        </a:accent3>
        <a:accent4>
          <a:srgbClr val="000000"/>
        </a:accent4>
        <a:accent5>
          <a:srgbClr val="BDBDBD"/>
        </a:accent5>
        <a:accent6>
          <a:srgbClr val="B8B8B8"/>
        </a:accent6>
        <a:hlink>
          <a:srgbClr val="4D4D4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1 4">
        <a:dk1>
          <a:srgbClr val="000000"/>
        </a:dk1>
        <a:lt1>
          <a:srgbClr val="00CCCC"/>
        </a:lt1>
        <a:dk2>
          <a:srgbClr val="FFFFCC"/>
        </a:dk2>
        <a:lt2>
          <a:srgbClr val="009999"/>
        </a:lt2>
        <a:accent1>
          <a:srgbClr val="CC99FF"/>
        </a:accent1>
        <a:accent2>
          <a:srgbClr val="3366FF"/>
        </a:accent2>
        <a:accent3>
          <a:srgbClr val="AAE2E2"/>
        </a:accent3>
        <a:accent4>
          <a:srgbClr val="000000"/>
        </a:accent4>
        <a:accent5>
          <a:srgbClr val="E2CAFF"/>
        </a:accent5>
        <a:accent6>
          <a:srgbClr val="2D5CE7"/>
        </a:accent6>
        <a:hlink>
          <a:srgbClr val="00CCFF"/>
        </a:hlink>
        <a:folHlink>
          <a:srgbClr val="00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1 5">
        <a:dk1>
          <a:srgbClr val="003300"/>
        </a:dk1>
        <a:lt1>
          <a:srgbClr val="FFFFFF"/>
        </a:lt1>
        <a:dk2>
          <a:srgbClr val="669900"/>
        </a:dk2>
        <a:lt2>
          <a:srgbClr val="FFCC66"/>
        </a:lt2>
        <a:accent1>
          <a:srgbClr val="990033"/>
        </a:accent1>
        <a:accent2>
          <a:srgbClr val="FF9933"/>
        </a:accent2>
        <a:accent3>
          <a:srgbClr val="B8CAAA"/>
        </a:accent3>
        <a:accent4>
          <a:srgbClr val="DADADA"/>
        </a:accent4>
        <a:accent5>
          <a:srgbClr val="CAAAAD"/>
        </a:accent5>
        <a:accent6>
          <a:srgbClr val="E78A2D"/>
        </a:accent6>
        <a:hlink>
          <a:srgbClr val="CCCC00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1 6">
        <a:dk1>
          <a:srgbClr val="663300"/>
        </a:dk1>
        <a:lt1>
          <a:srgbClr val="FFFFFF"/>
        </a:lt1>
        <a:dk2>
          <a:srgbClr val="CC6600"/>
        </a:dk2>
        <a:lt2>
          <a:srgbClr val="FFCC00"/>
        </a:lt2>
        <a:accent1>
          <a:srgbClr val="990033"/>
        </a:accent1>
        <a:accent2>
          <a:srgbClr val="FF0033"/>
        </a:accent2>
        <a:accent3>
          <a:srgbClr val="E2B8AA"/>
        </a:accent3>
        <a:accent4>
          <a:srgbClr val="DADADA"/>
        </a:accent4>
        <a:accent5>
          <a:srgbClr val="CAAAAD"/>
        </a:accent5>
        <a:accent6>
          <a:srgbClr val="E7002D"/>
        </a:accent6>
        <a:hlink>
          <a:srgbClr val="CC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1 7">
        <a:dk1>
          <a:srgbClr val="660033"/>
        </a:dk1>
        <a:lt1>
          <a:srgbClr val="FFFFFF"/>
        </a:lt1>
        <a:dk2>
          <a:srgbClr val="990066"/>
        </a:dk2>
        <a:lt2>
          <a:srgbClr val="FFFF66"/>
        </a:lt2>
        <a:accent1>
          <a:srgbClr val="9933FF"/>
        </a:accent1>
        <a:accent2>
          <a:srgbClr val="00CCCC"/>
        </a:accent2>
        <a:accent3>
          <a:srgbClr val="CAAAB8"/>
        </a:accent3>
        <a:accent4>
          <a:srgbClr val="DADADA"/>
        </a:accent4>
        <a:accent5>
          <a:srgbClr val="CAADFF"/>
        </a:accent5>
        <a:accent6>
          <a:srgbClr val="00B9B9"/>
        </a:accent6>
        <a:hlink>
          <a:srgbClr val="CC66FF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FJU ENCL PPT 背景" id="{F135282D-D56B-4340-9483-8057F934BAD8}" vid="{5A9877EC-45FF-4C0A-9A39-CDD9CA8F55A3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劉老師專用 背景</Template>
  <TotalTime>5041</TotalTime>
  <Words>402</Words>
  <Application>Microsoft Office PowerPoint</Application>
  <PresentationFormat>自訂</PresentationFormat>
  <Paragraphs>70</Paragraphs>
  <Slides>15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15</vt:i4>
      </vt:variant>
    </vt:vector>
  </HeadingPairs>
  <TitlesOfParts>
    <vt:vector size="17" baseType="lpstr">
      <vt:lpstr>劉老師專用 背景</vt:lpstr>
      <vt:lpstr>FJU ENCL PPT 背景</vt:lpstr>
      <vt:lpstr>PowerPoint 簡報</vt:lpstr>
      <vt:lpstr>目錄</vt:lpstr>
      <vt:lpstr>認識超音波感應器(1)</vt:lpstr>
      <vt:lpstr>認識超音波感應器(2)</vt:lpstr>
      <vt:lpstr>認識超音波感應器(3)</vt:lpstr>
      <vt:lpstr>PowerPoint 簡報</vt:lpstr>
      <vt:lpstr>超音波距離判斷</vt:lpstr>
      <vt:lpstr>PowerPoint 簡報</vt:lpstr>
      <vt:lpstr>做一個變數</vt:lpstr>
      <vt:lpstr>認識伺服馬達(1)</vt:lpstr>
      <vt:lpstr>認識伺服馬達(2)</vt:lpstr>
      <vt:lpstr>PowerPoint 簡報</vt:lpstr>
      <vt:lpstr>行走正方形</vt:lpstr>
      <vt:lpstr>PowerPoint 簡報</vt:lpstr>
      <vt:lpstr>動手做做看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Joseph</cp:lastModifiedBy>
  <cp:revision>101</cp:revision>
  <dcterms:created xsi:type="dcterms:W3CDTF">2016-08-05T06:58:07Z</dcterms:created>
  <dcterms:modified xsi:type="dcterms:W3CDTF">2017-02-26T07:48:42Z</dcterms:modified>
</cp:coreProperties>
</file>