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258" r:id="rId4"/>
    <p:sldId id="263" r:id="rId5"/>
    <p:sldId id="270" r:id="rId6"/>
    <p:sldId id="261" r:id="rId7"/>
    <p:sldId id="262" r:id="rId8"/>
    <p:sldId id="260" r:id="rId9"/>
    <p:sldId id="265" r:id="rId10"/>
    <p:sldId id="266" r:id="rId11"/>
    <p:sldId id="268" r:id="rId12"/>
    <p:sldId id="271" r:id="rId13"/>
    <p:sldId id="277" r:id="rId14"/>
    <p:sldId id="272" r:id="rId15"/>
    <p:sldId id="278" r:id="rId16"/>
    <p:sldId id="279" r:id="rId17"/>
    <p:sldId id="273" r:id="rId18"/>
    <p:sldId id="259" r:id="rId19"/>
    <p:sldId id="274" r:id="rId20"/>
    <p:sldId id="280" r:id="rId21"/>
    <p:sldId id="283" r:id="rId22"/>
    <p:sldId id="276" r:id="rId23"/>
    <p:sldId id="267" r:id="rId24"/>
    <p:sldId id="281" r:id="rId25"/>
    <p:sldId id="282" r:id="rId26"/>
    <p:sldId id="275" r:id="rId27"/>
    <p:sldId id="284" r:id="rId28"/>
    <p:sldId id="287" r:id="rId29"/>
    <p:sldId id="288" r:id="rId30"/>
    <p:sldId id="289" r:id="rId31"/>
    <p:sldId id="292" r:id="rId32"/>
    <p:sldId id="290" r:id="rId33"/>
    <p:sldId id="295" r:id="rId34"/>
    <p:sldId id="296" r:id="rId35"/>
    <p:sldId id="291" r:id="rId36"/>
    <p:sldId id="297" r:id="rId37"/>
    <p:sldId id="298" r:id="rId38"/>
    <p:sldId id="285" r:id="rId39"/>
    <p:sldId id="286" r:id="rId40"/>
    <p:sldId id="294" r:id="rId41"/>
    <p:sldId id="293" r:id="rId42"/>
  </p:sldIdLst>
  <p:sldSz cx="9144000" cy="6858000" type="screen4x3"/>
  <p:notesSz cx="6858000" cy="9144000"/>
  <p:embeddedFontLst>
    <p:embeddedFont>
      <p:font typeface="華康儷粗宋(P)" panose="02020700000000000000" pitchFamily="18" charset="-120"/>
      <p:regular r:id="rId44"/>
    </p:embeddedFont>
    <p:embeddedFont>
      <p:font typeface="華康新篆體(P)" panose="030F0500000000000000" pitchFamily="66" charset="-120"/>
      <p:regular r:id="rId45"/>
    </p:embeddedFont>
    <p:embeddedFont>
      <p:font typeface="華康超明體" panose="02020C09000000000000" pitchFamily="49" charset="-120"/>
      <p:regular r:id="rId46"/>
    </p:embeddedFont>
    <p:embeddedFont>
      <p:font typeface="華康楷書體W7" panose="03000709000000000000" pitchFamily="65" charset="-120"/>
      <p:regular r:id="rId47"/>
    </p:embeddedFont>
    <p:embeddedFont>
      <p:font typeface="華康超圓體(P)" panose="020F0C00000000000000" pitchFamily="34" charset="-120"/>
      <p:regular r:id="rId48"/>
    </p:embeddedFont>
    <p:embeddedFont>
      <p:font typeface="華康儷金黑" panose="020B0809000000000000" pitchFamily="49" charset="-120"/>
      <p:regular r:id="rId49"/>
    </p:embeddedFont>
    <p:embeddedFont>
      <p:font typeface="華康超明體(P)" panose="02020C00000000000000" pitchFamily="18" charset="-120"/>
      <p:regular r:id="rId50"/>
    </p:embeddedFont>
    <p:embeddedFont>
      <p:font typeface="華康超黑體" panose="020B0C09000000000000" pitchFamily="49" charset="-120"/>
      <p:regular r:id="rId51"/>
    </p:embeddedFont>
    <p:embeddedFont>
      <p:font typeface="華康龍門石碑(P)" panose="03000700000000000000" pitchFamily="66" charset="-120"/>
      <p:regular r:id="rId52"/>
    </p:embeddedFont>
    <p:embeddedFont>
      <p:font typeface="華康少女文字W5" panose="040F0509000000000000" pitchFamily="81" charset="-12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6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849B-2D3C-4881-A614-0EACCCCEA25A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9CD0D-2834-455C-800A-6B10A2485B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6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9CD0D-2834-455C-800A-6B10A2485BF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38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5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8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21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8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20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60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28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6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83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5C41-D2E3-464E-9E5F-B8EDDBFA5720}" type="datetimeFigureOut">
              <a:rPr lang="zh-TW" altLang="en-US" smtClean="0"/>
              <a:t>2019/4/2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E91B-0C68-4AA1-B453-98B0913029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9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5AWQRe8XoE&amp;t=183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Y662pYNN-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fV4oR9hC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5179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成</a:t>
            </a:r>
            <a:r>
              <a:rPr lang="zh-TW" altLang="en-US" sz="8000" dirty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138276"/>
            <a:ext cx="5810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761" y="191683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第二性徵</a:t>
            </a:r>
            <a:endParaRPr lang="zh-TW" altLang="en-US" sz="5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761" y="3501008"/>
            <a:ext cx="8532440" cy="12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青春期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男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女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的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性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荷爾蒙大量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分泌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，</a:t>
            </a:r>
            <a:endParaRPr lang="en-US" altLang="zh-TW" sz="4000" dirty="0" smtClean="0">
              <a:solidFill>
                <a:schemeClr val="accent1">
                  <a:lumMod val="75000"/>
                </a:schemeClr>
              </a:solidFill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使男女理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上產生一連串顯著的差別</a:t>
            </a:r>
          </a:p>
        </p:txBody>
      </p:sp>
    </p:spTree>
    <p:extLst>
      <p:ext uri="{BB962C8B-B14F-4D97-AF65-F5344CB8AC3E}">
        <p14:creationId xmlns:p14="http://schemas.microsoft.com/office/powerpoint/2010/main" val="4631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 w="85725" cap="rnd" cmpd="thinThick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7200" dirty="0" smtClean="0">
                <a:latin typeface="華康新篆體(P)" panose="030F0500000000000000" pitchFamily="66" charset="-120"/>
                <a:ea typeface="華康新篆體(P)" panose="030F0500000000000000" pitchFamily="66" charset="-120"/>
              </a:rPr>
              <a:t>小測驗時間</a:t>
            </a:r>
            <a:endParaRPr lang="zh-TW" altLang="en-US" sz="7200" dirty="0">
              <a:latin typeface="華康新篆體(P)" panose="030F0500000000000000" pitchFamily="66" charset="-120"/>
              <a:ea typeface="華康新篆體(P)" panose="030F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7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是非題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748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TW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Q</a:t>
            </a:r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   男生比女生更早進入青春期。</a:t>
            </a:r>
            <a:endParaRPr lang="zh-TW" altLang="en-US" sz="4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4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649926" cy="564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是非題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6127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zh-TW" sz="4400" dirty="0">
                <a:solidFill>
                  <a:schemeClr val="lt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Q.</a:t>
            </a:r>
            <a:r>
              <a:rPr lang="zh-TW" altLang="en-US" sz="4400" dirty="0">
                <a:solidFill>
                  <a:schemeClr val="lt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青春期男女的性荷爾蒙大量分泌，因此造成生理上不同的差別。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7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96000" cy="6096000"/>
          </a:xfrm>
        </p:spPr>
      </p:pic>
    </p:spTree>
    <p:extLst>
      <p:ext uri="{BB962C8B-B14F-4D97-AF65-F5344CB8AC3E}">
        <p14:creationId xmlns:p14="http://schemas.microsoft.com/office/powerpoint/2010/main" val="2052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0750072">
            <a:off x="266261" y="1970337"/>
            <a:ext cx="8229600" cy="1143000"/>
          </a:xfr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8000" dirty="0" smtClean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進階題</a:t>
            </a:r>
            <a:endParaRPr lang="zh-TW" altLang="en-US" sz="8000" dirty="0">
              <a:latin typeface="華康超圓體(P)" panose="020F0C00000000000000" pitchFamily="34" charset="-120"/>
              <a:ea typeface="華康超圓體(P)" panose="020F0C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6039"/>
            <a:ext cx="3598520" cy="38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問答題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820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請問什麼是性徵</a:t>
            </a:r>
            <a:r>
              <a:rPr lang="en-US" altLang="zh-TW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?</a:t>
            </a:r>
            <a:endParaRPr lang="zh-TW" altLang="en-US" sz="4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3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+mn-cs"/>
              </a:rPr>
              <a:t>指兩性在生理上的特徵</a:t>
            </a:r>
          </a:p>
        </p:txBody>
      </p:sp>
    </p:spTree>
    <p:extLst>
      <p:ext uri="{BB962C8B-B14F-4D97-AF65-F5344CB8AC3E}">
        <p14:creationId xmlns:p14="http://schemas.microsoft.com/office/powerpoint/2010/main" val="21610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問答題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396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請寫出男生是幾歲到幾歲開始進入青春期</a:t>
            </a:r>
            <a:r>
              <a:rPr lang="en-US" altLang="zh-TW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?</a:t>
            </a:r>
            <a:endParaRPr lang="zh-TW" altLang="en-US" sz="4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1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039" y="497660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人生不同階段</a:t>
            </a:r>
            <a:endParaRPr lang="zh-TW" altLang="en-US" sz="5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623" y="5373216"/>
            <a:ext cx="8435280" cy="111298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嬰兒期</a:t>
            </a:r>
            <a:r>
              <a:rPr lang="zh-TW" altLang="en-US" dirty="0" smtClean="0">
                <a:solidFill>
                  <a:schemeClr val="tx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→</a:t>
            </a: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兒童期</a:t>
            </a:r>
            <a:r>
              <a:rPr lang="zh-TW" altLang="en-US" dirty="0" smtClean="0">
                <a:solidFill>
                  <a:schemeClr val="tx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→</a:t>
            </a: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青春期 </a:t>
            </a:r>
            <a:r>
              <a:rPr lang="zh-TW" altLang="en-US" dirty="0" smtClean="0">
                <a:solidFill>
                  <a:schemeClr val="tx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→</a:t>
            </a: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成年期 </a:t>
            </a:r>
            <a:r>
              <a:rPr lang="zh-TW" altLang="en-US" dirty="0" smtClean="0">
                <a:solidFill>
                  <a:schemeClr val="tx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老年期</a:t>
            </a:r>
            <a:endParaRPr lang="en-US" altLang="zh-TW" dirty="0" smtClean="0">
              <a:solidFill>
                <a:srgbClr val="FF0000"/>
              </a:solidFill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                               </a:t>
            </a:r>
            <a:r>
              <a:rPr lang="en-US" altLang="zh-TW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青年期</a:t>
            </a:r>
            <a:r>
              <a:rPr lang="en-US" altLang="zh-TW" dirty="0" smtClean="0">
                <a:solidFill>
                  <a:srgbClr val="FF0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3" y="2182147"/>
            <a:ext cx="8548433" cy="31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8470" y="1484784"/>
            <a:ext cx="3816424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zh-TW" altLang="en-US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  <a:cs typeface="+mn-cs"/>
              </a:rPr>
              <a:t>  男生         </a:t>
            </a:r>
            <a:r>
              <a:rPr lang="en-US" altLang="zh-TW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  <a:cs typeface="+mn-cs"/>
              </a:rPr>
              <a:t>12-17</a:t>
            </a:r>
            <a:endParaRPr lang="zh-TW" altLang="en-US" sz="4000" dirty="0">
              <a:latin typeface="華康儷粗宋(P)" panose="02020700000000000000" pitchFamily="18" charset="-120"/>
              <a:ea typeface="華康儷粗宋(P)" panose="02020700000000000000" pitchFamily="18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205828" cy="36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74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問答題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820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請寫出兩種第二性徵</a:t>
            </a:r>
            <a:r>
              <a:rPr lang="en-US" altLang="zh-TW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(</a:t>
            </a:r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男女皆可</a:t>
            </a:r>
            <a:r>
              <a:rPr lang="en-US" altLang="zh-TW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)</a:t>
            </a:r>
            <a:endParaRPr lang="zh-TW" altLang="en-US" sz="4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43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5" y="881238"/>
            <a:ext cx="8437189" cy="5703892"/>
          </a:xfrm>
        </p:spPr>
      </p:pic>
    </p:spTree>
    <p:extLst>
      <p:ext uri="{BB962C8B-B14F-4D97-AF65-F5344CB8AC3E}">
        <p14:creationId xmlns:p14="http://schemas.microsoft.com/office/powerpoint/2010/main" val="3310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89269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請</a:t>
            </a:r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什麼是</a:t>
            </a:r>
            <a:r>
              <a:rPr lang="zh-TW" altLang="en-US" sz="4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第一性徵</a:t>
            </a:r>
            <a:endParaRPr lang="zh-TW" altLang="en-US" sz="4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2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913" y="16288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第一性徵</a:t>
            </a:r>
            <a:endParaRPr lang="zh-TW" altLang="en-US" sz="5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913" y="3140968"/>
            <a:ext cx="8374799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嬰兒出生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，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根據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男女生殖器官來分辨性別</a:t>
            </a:r>
          </a:p>
        </p:txBody>
      </p:sp>
    </p:spTree>
    <p:extLst>
      <p:ext uri="{BB962C8B-B14F-4D97-AF65-F5344CB8AC3E}">
        <p14:creationId xmlns:p14="http://schemas.microsoft.com/office/powerpoint/2010/main" val="4772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o5AWQRe8XoE&amp;t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183s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39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306888" cy="530688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8640"/>
            <a:ext cx="38401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137"/>
            <a:ext cx="29384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80" y="160017"/>
            <a:ext cx="29448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6600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重要課題！</a:t>
            </a:r>
            <a:endParaRPr lang="zh-TW" altLang="en-US" sz="6600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67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78484" y="288230"/>
            <a:ext cx="247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6699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戀愛</a:t>
            </a:r>
            <a:endParaRPr lang="zh-TW" altLang="en-US" sz="7200" dirty="0">
              <a:solidFill>
                <a:srgbClr val="FF6699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6520" y="299695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92D05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友情</a:t>
            </a:r>
            <a:endParaRPr lang="zh-TW" altLang="en-US" sz="6600" dirty="0">
              <a:solidFill>
                <a:srgbClr val="92D05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95618" y="3541737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家庭關係</a:t>
            </a:r>
            <a:endParaRPr lang="zh-TW" altLang="en-US" sz="48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64188" y="2151394"/>
            <a:ext cx="241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tx2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課業</a:t>
            </a:r>
            <a:endParaRPr lang="zh-TW" altLang="en-US" sz="7200" dirty="0">
              <a:solidFill>
                <a:schemeClr val="tx2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86557" y="1902113"/>
            <a:ext cx="238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價值觀</a:t>
            </a:r>
            <a:endParaRPr lang="zh-TW" altLang="en-US" sz="48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78406" y="364502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夢想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67544" y="132039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未來</a:t>
            </a:r>
            <a:endParaRPr lang="zh-TW" altLang="en-US" sz="48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04048" y="477508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遊戲</a:t>
            </a:r>
            <a:r>
              <a:rPr lang="en-US" altLang="zh-TW" sz="48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?</a:t>
            </a:r>
            <a:endParaRPr lang="zh-TW" altLang="en-US" sz="48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36096" y="56522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人際關係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43608" y="50851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情緒管理</a:t>
            </a:r>
          </a:p>
        </p:txBody>
      </p:sp>
      <p:sp>
        <p:nvSpPr>
          <p:cNvPr id="15" name="文字方塊 14"/>
          <p:cNvSpPr txBox="1"/>
          <p:nvPr/>
        </p:nvSpPr>
        <p:spPr>
          <a:xfrm rot="21181024">
            <a:off x="841202" y="1931186"/>
            <a:ext cx="7416824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3800" dirty="0">
                <a:solidFill>
                  <a:srgbClr val="FFC00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自</a:t>
            </a:r>
            <a:r>
              <a:rPr lang="zh-TW" altLang="en-US" sz="13800" dirty="0">
                <a:solidFill>
                  <a:srgbClr val="00B05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我</a:t>
            </a:r>
            <a:r>
              <a:rPr lang="zh-TW" altLang="en-US" sz="13800" dirty="0">
                <a:solidFill>
                  <a:srgbClr val="FF000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探</a:t>
            </a:r>
            <a:r>
              <a:rPr lang="zh-TW" altLang="en-US" sz="13800" dirty="0">
                <a:solidFill>
                  <a:srgbClr val="0070C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索</a:t>
            </a:r>
          </a:p>
        </p:txBody>
      </p:sp>
    </p:spTree>
    <p:extLst>
      <p:ext uri="{BB962C8B-B14F-4D97-AF65-F5344CB8AC3E}">
        <p14:creationId xmlns:p14="http://schemas.microsoft.com/office/powerpoint/2010/main" val="4669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1728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36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男生                          女生</a:t>
            </a:r>
            <a:endParaRPr lang="en-US" altLang="zh-TW" sz="36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幾歲到</a:t>
            </a: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幾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歲之間開始進入青春期</a:t>
            </a:r>
            <a:r>
              <a:rPr lang="en-US" altLang="zh-TW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?</a:t>
            </a:r>
            <a:endParaRPr lang="zh-TW" altLang="en-US" sz="3600" dirty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6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dirty="0" smtClean="0">
                <a:solidFill>
                  <a:srgbClr val="0070C0"/>
                </a:solidFill>
                <a:latin typeface="華康儷金黑" panose="020B0809000000000000" pitchFamily="49" charset="-120"/>
                <a:ea typeface="華康儷金黑" panose="020B0809000000000000" pitchFamily="49" charset="-120"/>
              </a:rPr>
              <a:t>親 </a:t>
            </a:r>
            <a:r>
              <a:rPr lang="zh-TW" altLang="en-US" sz="7200" dirty="0" smtClean="0">
                <a:solidFill>
                  <a:srgbClr val="FF6600"/>
                </a:solidFill>
                <a:latin typeface="華康儷金黑" panose="020B0809000000000000" pitchFamily="49" charset="-120"/>
                <a:ea typeface="華康儷金黑" panose="020B0809000000000000" pitchFamily="49" charset="-120"/>
              </a:rPr>
              <a:t>子</a:t>
            </a:r>
            <a:r>
              <a:rPr lang="zh-TW" altLang="en-US" sz="6000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關係</a:t>
            </a:r>
            <a:endParaRPr lang="zh-TW" altLang="en-US" sz="6000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0712"/>
            <a:ext cx="3600400" cy="480671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780700" cy="45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3663280" cy="34312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3676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904020"/>
          </a:xfrm>
        </p:spPr>
      </p:pic>
    </p:spTree>
    <p:extLst>
      <p:ext uri="{BB962C8B-B14F-4D97-AF65-F5344CB8AC3E}">
        <p14:creationId xmlns:p14="http://schemas.microsoft.com/office/powerpoint/2010/main" val="5025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4295670"/>
          </a:xfrm>
        </p:spPr>
      </p:pic>
    </p:spTree>
    <p:extLst>
      <p:ext uri="{BB962C8B-B14F-4D97-AF65-F5344CB8AC3E}">
        <p14:creationId xmlns:p14="http://schemas.microsoft.com/office/powerpoint/2010/main" val="38894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569608" cy="5039195"/>
          </a:xfrm>
        </p:spPr>
      </p:pic>
    </p:spTree>
    <p:extLst>
      <p:ext uri="{BB962C8B-B14F-4D97-AF65-F5344CB8AC3E}">
        <p14:creationId xmlns:p14="http://schemas.microsoft.com/office/powerpoint/2010/main" val="3279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9144000" cy="4757737"/>
          </a:xfrm>
        </p:spPr>
      </p:pic>
    </p:spTree>
    <p:extLst>
      <p:ext uri="{BB962C8B-B14F-4D97-AF65-F5344CB8AC3E}">
        <p14:creationId xmlns:p14="http://schemas.microsoft.com/office/powerpoint/2010/main" val="5455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90974"/>
            <a:ext cx="4135189" cy="4135189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10" y="0"/>
            <a:ext cx="59134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76872"/>
            <a:ext cx="9324528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1500" b="1" dirty="0" smtClean="0"/>
              <a:t>你們的青春</a:t>
            </a:r>
            <a:endParaRPr lang="zh-TW" alt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3416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" y="1052736"/>
            <a:ext cx="9001602" cy="44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6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2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>
                <a:latin typeface="華康儷金黑" panose="020B0809000000000000" pitchFamily="49" charset="-120"/>
                <a:ea typeface="華康儷金黑" panose="020B0809000000000000" pitchFamily="49" charset="-120"/>
              </a:rPr>
              <a:t>青春期就像坐</a:t>
            </a: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上雲霄飛車那樣，</a:t>
            </a:r>
            <a:endParaRPr lang="en-US" altLang="zh-TW" dirty="0" smtClean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讓</a:t>
            </a:r>
            <a:r>
              <a:rPr lang="zh-TW" altLang="en-US" dirty="0">
                <a:latin typeface="華康儷金黑" panose="020B0809000000000000" pitchFamily="49" charset="-120"/>
                <a:ea typeface="華康儷金黑" panose="020B0809000000000000" pitchFamily="49" charset="-120"/>
              </a:rPr>
              <a:t>人既興奮又害怕</a:t>
            </a: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！</a:t>
            </a:r>
            <a:endParaRPr lang="en-US" altLang="zh-TW" dirty="0" smtClean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 algn="ctr">
              <a:buNone/>
            </a:pPr>
            <a:endParaRPr lang="en-US" altLang="zh-TW" dirty="0" smtClean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 algn="ctr">
              <a:buNone/>
            </a:pPr>
            <a:endParaRPr lang="en-US" altLang="zh-TW" dirty="0" smtClean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不過</a:t>
            </a:r>
            <a:r>
              <a:rPr lang="zh-TW" altLang="en-US" dirty="0">
                <a:latin typeface="華康儷金黑" panose="020B0809000000000000" pitchFamily="49" charset="-120"/>
                <a:ea typeface="華康儷金黑" panose="020B0809000000000000" pitchFamily="49" charset="-120"/>
              </a:rPr>
              <a:t>，你一定</a:t>
            </a: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可以</a:t>
            </a:r>
            <a:r>
              <a:rPr lang="zh-TW" altLang="en-US" sz="4000" dirty="0" smtClean="0">
                <a:solidFill>
                  <a:srgbClr val="00B0F0"/>
                </a:solidFill>
                <a:latin typeface="華康儷金黑" panose="020B0809000000000000" pitchFamily="49" charset="-120"/>
                <a:ea typeface="華康儷金黑" panose="020B0809000000000000" pitchFamily="49" charset="-120"/>
              </a:rPr>
              <a:t>克服</a:t>
            </a:r>
            <a:r>
              <a:rPr lang="zh-TW" altLang="en-US" dirty="0">
                <a:latin typeface="華康儷金黑" panose="020B0809000000000000" pitchFamily="49" charset="-120"/>
                <a:ea typeface="華康儷金黑" panose="020B0809000000000000" pitchFamily="49" charset="-120"/>
              </a:rPr>
              <a:t>這時期的起起伏</a:t>
            </a:r>
            <a:r>
              <a:rPr lang="zh-TW" altLang="en-US" dirty="0" smtClean="0">
                <a:latin typeface="華康儷金黑" panose="020B0809000000000000" pitchFamily="49" charset="-120"/>
                <a:ea typeface="華康儷金黑" panose="020B0809000000000000" pitchFamily="49" charset="-120"/>
              </a:rPr>
              <a:t>伏。</a:t>
            </a:r>
            <a:endParaRPr lang="en-US" altLang="zh-TW" dirty="0" smtClean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 algn="ctr">
              <a:buNone/>
            </a:pPr>
            <a:endParaRPr lang="zh-TW" altLang="en-US" dirty="0"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41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7804" y="2412355"/>
            <a:ext cx="3816424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zh-TW" altLang="en-US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  <a:cs typeface="+mn-cs"/>
              </a:rPr>
              <a:t>  男生         </a:t>
            </a:r>
            <a:r>
              <a:rPr lang="en-US" altLang="zh-TW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  <a:cs typeface="+mn-cs"/>
              </a:rPr>
              <a:t>12-17</a:t>
            </a:r>
            <a:endParaRPr lang="zh-TW" altLang="en-US" sz="4000" dirty="0">
              <a:latin typeface="華康儷粗宋(P)" panose="02020700000000000000" pitchFamily="18" charset="-120"/>
              <a:ea typeface="華康儷粗宋(P)" panose="02020700000000000000" pitchFamily="18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1196752"/>
            <a:ext cx="3744416" cy="7216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女生         </a:t>
            </a:r>
            <a:r>
              <a:rPr lang="en-US" altLang="zh-TW" sz="40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10-14</a:t>
            </a:r>
            <a:endParaRPr lang="zh-TW" altLang="en-US" sz="40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我不一樣，又怎樣</a:t>
            </a:r>
            <a:endParaRPr lang="zh-TW" altLang="en-US" sz="5400" dirty="0">
              <a:solidFill>
                <a:srgbClr val="7030A0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fY662pYNN</a:t>
            </a:r>
            <a:r>
              <a:rPr lang="en-US" altLang="zh-TW" dirty="0">
                <a:hlinkClick r:id="rId2"/>
              </a:rPr>
              <a:t>-g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7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  <a:latin typeface="華康龍門石碑(P)" panose="03000700000000000000" pitchFamily="66" charset="-120"/>
                <a:ea typeface="華康龍門石碑(P)" panose="03000700000000000000" pitchFamily="66" charset="-120"/>
              </a:rPr>
              <a:t>木擊者</a:t>
            </a:r>
            <a:endParaRPr lang="zh-TW" altLang="en-US" sz="6000" dirty="0">
              <a:solidFill>
                <a:srgbClr val="7030A0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CfV4oR9hCSE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1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青</a:t>
            </a:r>
            <a:r>
              <a:rPr lang="zh-TW" altLang="en-US" sz="7200" dirty="0" smtClean="0">
                <a:solidFill>
                  <a:srgbClr val="00B050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春</a:t>
            </a:r>
            <a:r>
              <a:rPr lang="zh-TW" altLang="en-US" sz="7200" dirty="0" smtClean="0">
                <a:solidFill>
                  <a:schemeClr val="tx2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期</a:t>
            </a:r>
            <a:endParaRPr lang="zh-TW" altLang="en-US" sz="7200" dirty="0">
              <a:solidFill>
                <a:schemeClr val="tx2"/>
              </a:solidFill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1772816"/>
            <a:ext cx="8363272" cy="4688501"/>
          </a:xfrm>
        </p:spPr>
      </p:pic>
    </p:spTree>
    <p:extLst>
      <p:ext uri="{BB962C8B-B14F-4D97-AF65-F5344CB8AC3E}">
        <p14:creationId xmlns:p14="http://schemas.microsoft.com/office/powerpoint/2010/main" val="15606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一年級的你和現在的你有什麼差異</a:t>
            </a:r>
            <a:r>
              <a:rPr lang="en-US" altLang="zh-TW" sz="40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?</a:t>
            </a:r>
            <a:endParaRPr lang="zh-TW" altLang="en-US" sz="40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5323" y="501317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心理</a:t>
            </a:r>
            <a:r>
              <a:rPr lang="en-US" altLang="zh-TW" sz="40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501317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生理</a:t>
            </a:r>
            <a:r>
              <a:rPr lang="en-US" altLang="zh-TW" sz="40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2051583" cy="15322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30016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男女在青春期的</a:t>
            </a:r>
            <a:r>
              <a:rPr lang="zh-TW" altLang="en-US" sz="6000" dirty="0" smtClean="0">
                <a:solidFill>
                  <a:srgbClr val="FFC0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生理</a:t>
            </a:r>
            <a:r>
              <a:rPr lang="zh-TW" altLang="en-US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特徵</a:t>
            </a:r>
            <a:r>
              <a:rPr lang="en-US" altLang="zh-TW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?</a:t>
            </a:r>
            <a:endParaRPr lang="zh-TW" altLang="en-US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8415884" cy="28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8059"/>
            <a:ext cx="8323326" cy="5544616"/>
          </a:xfrm>
        </p:spPr>
      </p:pic>
    </p:spTree>
    <p:extLst>
      <p:ext uri="{BB962C8B-B14F-4D97-AF65-F5344CB8AC3E}">
        <p14:creationId xmlns:p14="http://schemas.microsoft.com/office/powerpoint/2010/main" val="6988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913" y="16288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第一性徵</a:t>
            </a:r>
            <a:endParaRPr lang="zh-TW" altLang="en-US" sz="5400" dirty="0"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913" y="3140968"/>
            <a:ext cx="8374799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嬰兒出生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，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  <a:latin typeface="華康儷粗宋(P)" panose="02020700000000000000" pitchFamily="18" charset="-120"/>
              <a:ea typeface="華康儷粗宋(P)" panose="020207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根據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</a:rPr>
              <a:t>男女生殖器官來分辨性別</a:t>
            </a:r>
          </a:p>
        </p:txBody>
      </p:sp>
    </p:spTree>
    <p:extLst>
      <p:ext uri="{BB962C8B-B14F-4D97-AF65-F5344CB8AC3E}">
        <p14:creationId xmlns:p14="http://schemas.microsoft.com/office/powerpoint/2010/main" val="3984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260</Words>
  <Application>Microsoft Office PowerPoint</Application>
  <PresentationFormat>如螢幕大小 (4:3)</PresentationFormat>
  <Paragraphs>64</Paragraphs>
  <Slides>41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5" baseType="lpstr">
      <vt:lpstr>Arial</vt:lpstr>
      <vt:lpstr>新細明體</vt:lpstr>
      <vt:lpstr>華康儷粗宋(P)</vt:lpstr>
      <vt:lpstr>華康新篆體(P)</vt:lpstr>
      <vt:lpstr>華康超明體</vt:lpstr>
      <vt:lpstr>華康楷書體W7</vt:lpstr>
      <vt:lpstr>華康超圓體(P)</vt:lpstr>
      <vt:lpstr>華康儷金黑</vt:lpstr>
      <vt:lpstr>華康超明體(P)</vt:lpstr>
      <vt:lpstr>華康超黑體</vt:lpstr>
      <vt:lpstr>華康龍門石碑(P)</vt:lpstr>
      <vt:lpstr>華康少女文字W5</vt:lpstr>
      <vt:lpstr>Calibri</vt:lpstr>
      <vt:lpstr>Office 佈景主題</vt:lpstr>
      <vt:lpstr>成長</vt:lpstr>
      <vt:lpstr>人生不同階段</vt:lpstr>
      <vt:lpstr>PowerPoint 簡報</vt:lpstr>
      <vt:lpstr>  男生         12-17</vt:lpstr>
      <vt:lpstr>青春期</vt:lpstr>
      <vt:lpstr>一年級的你和現在的你有什麼差異?</vt:lpstr>
      <vt:lpstr>男女在青春期的生理特徵?</vt:lpstr>
      <vt:lpstr>PowerPoint 簡報</vt:lpstr>
      <vt:lpstr>第一性徵</vt:lpstr>
      <vt:lpstr>第二性徵</vt:lpstr>
      <vt:lpstr>PowerPoint 簡報</vt:lpstr>
      <vt:lpstr>是非題</vt:lpstr>
      <vt:lpstr>PowerPoint 簡報</vt:lpstr>
      <vt:lpstr>是非題</vt:lpstr>
      <vt:lpstr>PowerPoint 簡報</vt:lpstr>
      <vt:lpstr>進階題</vt:lpstr>
      <vt:lpstr>問答題</vt:lpstr>
      <vt:lpstr>指兩性在生理上的特徵</vt:lpstr>
      <vt:lpstr>問答題</vt:lpstr>
      <vt:lpstr>  男生         12-17</vt:lpstr>
      <vt:lpstr>PowerPoint 簡報</vt:lpstr>
      <vt:lpstr>問答題</vt:lpstr>
      <vt:lpstr>PowerPoint 簡報</vt:lpstr>
      <vt:lpstr>PowerPoint 簡報</vt:lpstr>
      <vt:lpstr>第一性徵</vt:lpstr>
      <vt:lpstr>PowerPoint 簡報</vt:lpstr>
      <vt:lpstr>PowerPoint 簡報</vt:lpstr>
      <vt:lpstr>重要課題！</vt:lpstr>
      <vt:lpstr>PowerPoint 簡報</vt:lpstr>
      <vt:lpstr>親 子關係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我不一樣，又怎樣</vt:lpstr>
      <vt:lpstr>木擊者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31</cp:revision>
  <dcterms:created xsi:type="dcterms:W3CDTF">2019-03-29T07:35:32Z</dcterms:created>
  <dcterms:modified xsi:type="dcterms:W3CDTF">2019-04-02T06:48:24Z</dcterms:modified>
</cp:coreProperties>
</file>