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310" r:id="rId3"/>
    <p:sldId id="302" r:id="rId4"/>
    <p:sldId id="257" r:id="rId5"/>
    <p:sldId id="258" r:id="rId6"/>
    <p:sldId id="298" r:id="rId7"/>
    <p:sldId id="299" r:id="rId8"/>
    <p:sldId id="259" r:id="rId9"/>
    <p:sldId id="260" r:id="rId10"/>
    <p:sldId id="261" r:id="rId11"/>
    <p:sldId id="262" r:id="rId12"/>
    <p:sldId id="263" r:id="rId13"/>
    <p:sldId id="303" r:id="rId14"/>
    <p:sldId id="293" r:id="rId15"/>
    <p:sldId id="264" r:id="rId16"/>
    <p:sldId id="265" r:id="rId17"/>
    <p:sldId id="266" r:id="rId18"/>
    <p:sldId id="267" r:id="rId19"/>
    <p:sldId id="268" r:id="rId20"/>
    <p:sldId id="307" r:id="rId21"/>
    <p:sldId id="308" r:id="rId22"/>
    <p:sldId id="282" r:id="rId23"/>
    <p:sldId id="283" r:id="rId24"/>
    <p:sldId id="284" r:id="rId25"/>
    <p:sldId id="285" r:id="rId26"/>
    <p:sldId id="286" r:id="rId27"/>
    <p:sldId id="287" r:id="rId28"/>
    <p:sldId id="288" r:id="rId29"/>
    <p:sldId id="294" r:id="rId30"/>
    <p:sldId id="295" r:id="rId31"/>
    <p:sldId id="292" r:id="rId32"/>
    <p:sldId id="270" r:id="rId33"/>
    <p:sldId id="296" r:id="rId34"/>
    <p:sldId id="297" r:id="rId35"/>
    <p:sldId id="271" r:id="rId36"/>
    <p:sldId id="272" r:id="rId37"/>
    <p:sldId id="273" r:id="rId38"/>
    <p:sldId id="274" r:id="rId39"/>
    <p:sldId id="275" r:id="rId40"/>
    <p:sldId id="276" r:id="rId41"/>
    <p:sldId id="277" r:id="rId42"/>
    <p:sldId id="304" r:id="rId43"/>
    <p:sldId id="309" r:id="rId44"/>
    <p:sldId id="301" r:id="rId45"/>
    <p:sldId id="278" r:id="rId46"/>
    <p:sldId id="279" r:id="rId47"/>
    <p:sldId id="280" r:id="rId48"/>
    <p:sldId id="305" r:id="rId49"/>
    <p:sldId id="311" r:id="rId50"/>
    <p:sldId id="300" r:id="rId51"/>
    <p:sldId id="312" r:id="rId52"/>
    <p:sldId id="281" r:id="rId53"/>
    <p:sldId id="291" r:id="rId54"/>
    <p:sldId id="313" r:id="rId55"/>
    <p:sldId id="314" r:id="rId56"/>
    <p:sldId id="306"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B45"/>
    <a:srgbClr val="21833D"/>
    <a:srgbClr val="4C768E"/>
    <a:srgbClr val="5EA0C2"/>
    <a:srgbClr val="FDD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2" d="100"/>
          <a:sy n="32" d="100"/>
        </p:scale>
        <p:origin x="7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1A1AD-E839-449E-BD75-D7DA052C1097}" type="doc">
      <dgm:prSet loTypeId="urn:microsoft.com/office/officeart/2005/8/layout/hList7#1" loCatId="list" qsTypeId="urn:microsoft.com/office/officeart/2005/8/quickstyle/simple1" qsCatId="simple" csTypeId="urn:microsoft.com/office/officeart/2005/8/colors/colorful1#1" csCatId="colorful" phldr="1"/>
      <dgm:spPr/>
    </dgm:pt>
    <dgm:pt modelId="{1871F923-88F4-42D3-B194-A544FFB1272C}">
      <dgm:prSet phldrT="[文字]"/>
      <dgm:spPr>
        <a:solidFill>
          <a:srgbClr val="FDD47A"/>
        </a:solidFill>
      </dgm:spPr>
      <dgm:t>
        <a:bodyPr/>
        <a:lstStyle/>
        <a:p>
          <a:r>
            <a:rPr lang="zh-TW" altLang="en-US" dirty="0">
              <a:latin typeface="微軟正黑體" panose="020B0604030504040204" pitchFamily="34" charset="-120"/>
              <a:ea typeface="微軟正黑體" panose="020B0604030504040204" pitchFamily="34" charset="-120"/>
            </a:rPr>
            <a:t>晨讀</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十分鐘</a:t>
          </a:r>
        </a:p>
      </dgm:t>
    </dgm:pt>
    <dgm:pt modelId="{9618C1B9-F10A-4132-8423-CB6B404FBD8C}" type="parTrans" cxnId="{A96CCACA-771E-453E-AF93-F03C679E7359}">
      <dgm:prSet/>
      <dgm:spPr/>
      <dgm:t>
        <a:bodyPr/>
        <a:lstStyle/>
        <a:p>
          <a:endParaRPr lang="zh-TW" altLang="en-US"/>
        </a:p>
      </dgm:t>
    </dgm:pt>
    <dgm:pt modelId="{807F137C-DA78-429D-BFB0-999618479A83}" type="sibTrans" cxnId="{A96CCACA-771E-453E-AF93-F03C679E7359}">
      <dgm:prSet/>
      <dgm:spPr/>
      <dgm:t>
        <a:bodyPr/>
        <a:lstStyle/>
        <a:p>
          <a:endParaRPr lang="zh-TW" altLang="en-US"/>
        </a:p>
      </dgm:t>
    </dgm:pt>
    <dgm:pt modelId="{8E0BAA21-C706-471C-B654-DAA028F2BF8A}">
      <dgm:prSet phldrT="[文字]"/>
      <dgm:spPr>
        <a:solidFill>
          <a:srgbClr val="5EA0C2"/>
        </a:solidFill>
      </dgm:spPr>
      <dgm:t>
        <a:bodyPr/>
        <a:lstStyle/>
        <a:p>
          <a:r>
            <a:rPr lang="zh-TW" altLang="en-US" dirty="0">
              <a:latin typeface="微軟正黑體" panose="020B0604030504040204" pitchFamily="34" charset="-120"/>
              <a:ea typeface="微軟正黑體" panose="020B0604030504040204" pitchFamily="34" charset="-120"/>
            </a:rPr>
            <a:t>悠遊</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古文</a:t>
          </a:r>
        </a:p>
      </dgm:t>
    </dgm:pt>
    <dgm:pt modelId="{055A9032-F80F-4C23-A5B2-09CAB01B1CEA}" type="parTrans" cxnId="{39F4D56C-7213-4EF4-AA8D-18CB611A0804}">
      <dgm:prSet/>
      <dgm:spPr/>
      <dgm:t>
        <a:bodyPr/>
        <a:lstStyle/>
        <a:p>
          <a:endParaRPr lang="zh-TW" altLang="en-US"/>
        </a:p>
      </dgm:t>
    </dgm:pt>
    <dgm:pt modelId="{DB94CBDE-D3C7-403B-B415-ED6DE5E476C7}" type="sibTrans" cxnId="{39F4D56C-7213-4EF4-AA8D-18CB611A0804}">
      <dgm:prSet/>
      <dgm:spPr/>
      <dgm:t>
        <a:bodyPr/>
        <a:lstStyle/>
        <a:p>
          <a:endParaRPr lang="zh-TW" altLang="en-US"/>
        </a:p>
      </dgm:t>
    </dgm:pt>
    <dgm:pt modelId="{4B46422F-4FC1-4ACE-9052-9C383C4D51C1}">
      <dgm:prSet phldrT="[文字]"/>
      <dgm:spPr>
        <a:solidFill>
          <a:srgbClr val="ECAB45"/>
        </a:solidFill>
      </dgm:spPr>
      <dgm:t>
        <a:bodyPr/>
        <a:lstStyle/>
        <a:p>
          <a:r>
            <a:rPr lang="zh-TW" altLang="en-US" dirty="0">
              <a:latin typeface="微軟正黑體" panose="020B0604030504040204" pitchFamily="34" charset="-120"/>
              <a:ea typeface="微軟正黑體" panose="020B0604030504040204" pitchFamily="34" charset="-120"/>
            </a:rPr>
            <a:t>賢北</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小作家</a:t>
          </a:r>
        </a:p>
      </dgm:t>
    </dgm:pt>
    <dgm:pt modelId="{288C6358-94CC-44C4-9D45-23EA6AC8186B}" type="parTrans" cxnId="{725235C7-5923-4521-9BD3-344FE4B51AC5}">
      <dgm:prSet/>
      <dgm:spPr/>
      <dgm:t>
        <a:bodyPr/>
        <a:lstStyle/>
        <a:p>
          <a:endParaRPr lang="zh-TW" altLang="en-US"/>
        </a:p>
      </dgm:t>
    </dgm:pt>
    <dgm:pt modelId="{86F9B7E8-028E-4568-974F-99B17DFF45B8}" type="sibTrans" cxnId="{725235C7-5923-4521-9BD3-344FE4B51AC5}">
      <dgm:prSet/>
      <dgm:spPr/>
      <dgm:t>
        <a:bodyPr/>
        <a:lstStyle/>
        <a:p>
          <a:endParaRPr lang="zh-TW" altLang="en-US"/>
        </a:p>
      </dgm:t>
    </dgm:pt>
    <dgm:pt modelId="{4FD43740-750A-42DF-B11E-BCC85D6BA3A6}">
      <dgm:prSet/>
      <dgm:spPr>
        <a:solidFill>
          <a:srgbClr val="4C768E"/>
        </a:solidFill>
      </dgm:spPr>
      <dgm:t>
        <a:bodyPr/>
        <a:lstStyle/>
        <a:p>
          <a:r>
            <a:rPr lang="zh-TW" altLang="en-US" dirty="0">
              <a:latin typeface="微軟正黑體" panose="020B0604030504040204" pitchFamily="34" charset="-120"/>
              <a:ea typeface="微軟正黑體" panose="020B0604030504040204" pitchFamily="34" charset="-120"/>
            </a:rPr>
            <a:t>五階段閱讀</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護照</a:t>
          </a:r>
        </a:p>
      </dgm:t>
    </dgm:pt>
    <dgm:pt modelId="{DE301CCA-34E4-4A83-9EF2-DC49956EC2FA}" type="parTrans" cxnId="{16832FE0-A997-4349-87AF-D0DBE741398F}">
      <dgm:prSet/>
      <dgm:spPr/>
      <dgm:t>
        <a:bodyPr/>
        <a:lstStyle/>
        <a:p>
          <a:endParaRPr lang="zh-TW" altLang="en-US"/>
        </a:p>
      </dgm:t>
    </dgm:pt>
    <dgm:pt modelId="{496D7E0F-429D-4573-801B-E18FDE5D4E1F}" type="sibTrans" cxnId="{16832FE0-A997-4349-87AF-D0DBE741398F}">
      <dgm:prSet/>
      <dgm:spPr/>
      <dgm:t>
        <a:bodyPr/>
        <a:lstStyle/>
        <a:p>
          <a:endParaRPr lang="zh-TW" altLang="en-US"/>
        </a:p>
      </dgm:t>
    </dgm:pt>
    <dgm:pt modelId="{7EA6D03A-9F9C-43C0-AD56-3768179E5395}" type="pres">
      <dgm:prSet presAssocID="{5D11A1AD-E839-449E-BD75-D7DA052C1097}" presName="Name0" presStyleCnt="0">
        <dgm:presLayoutVars>
          <dgm:dir/>
          <dgm:resizeHandles val="exact"/>
        </dgm:presLayoutVars>
      </dgm:prSet>
      <dgm:spPr/>
    </dgm:pt>
    <dgm:pt modelId="{7B7627BB-CC8C-4DAE-AD91-4D1FB405412D}" type="pres">
      <dgm:prSet presAssocID="{5D11A1AD-E839-449E-BD75-D7DA052C1097}" presName="fgShape" presStyleLbl="fgShp" presStyleIdx="0" presStyleCnt="1"/>
      <dgm:spPr/>
    </dgm:pt>
    <dgm:pt modelId="{770088F5-0AD5-4C13-B058-8E3AE01E8430}" type="pres">
      <dgm:prSet presAssocID="{5D11A1AD-E839-449E-BD75-D7DA052C1097}" presName="linComp" presStyleCnt="0"/>
      <dgm:spPr/>
    </dgm:pt>
    <dgm:pt modelId="{38ACD5D4-0CC4-4F45-9853-06C8FFB0F4E8}" type="pres">
      <dgm:prSet presAssocID="{1871F923-88F4-42D3-B194-A544FFB1272C}" presName="compNode" presStyleCnt="0"/>
      <dgm:spPr/>
    </dgm:pt>
    <dgm:pt modelId="{1CFF20E0-1B8D-4667-B7F4-691F9D83A4C7}" type="pres">
      <dgm:prSet presAssocID="{1871F923-88F4-42D3-B194-A544FFB1272C}" presName="bkgdShape" presStyleLbl="node1" presStyleIdx="0" presStyleCnt="4"/>
      <dgm:spPr/>
    </dgm:pt>
    <dgm:pt modelId="{84A67BB4-87CC-4B80-BC42-2A05430F7422}" type="pres">
      <dgm:prSet presAssocID="{1871F923-88F4-42D3-B194-A544FFB1272C}" presName="nodeTx" presStyleLbl="node1" presStyleIdx="0" presStyleCnt="4">
        <dgm:presLayoutVars>
          <dgm:bulletEnabled val="1"/>
        </dgm:presLayoutVars>
      </dgm:prSet>
      <dgm:spPr/>
    </dgm:pt>
    <dgm:pt modelId="{7149256A-CCD6-4A93-8D89-4DC208C6BF98}" type="pres">
      <dgm:prSet presAssocID="{1871F923-88F4-42D3-B194-A544FFB1272C}" presName="invisiNode" presStyleLbl="node1" presStyleIdx="0" presStyleCnt="4"/>
      <dgm:spPr/>
    </dgm:pt>
    <dgm:pt modelId="{3852CBFC-BB67-4CE7-B453-3EEF7DCA37FB}" type="pres">
      <dgm:prSet presAssocID="{1871F923-88F4-42D3-B194-A544FFB1272C}" presName="imagNode" presStyleLbl="fgImgPlace1" presStyleIdx="0" presStyleCnt="4"/>
      <dgm:spPr>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EAD72B4C-8B0E-47A0-A34C-E89DB551D547}" type="pres">
      <dgm:prSet presAssocID="{807F137C-DA78-429D-BFB0-999618479A83}" presName="sibTrans" presStyleLbl="sibTrans2D1" presStyleIdx="0" presStyleCnt="0"/>
      <dgm:spPr/>
    </dgm:pt>
    <dgm:pt modelId="{657C22A3-EB22-4718-9962-1E755FBF7405}" type="pres">
      <dgm:prSet presAssocID="{8E0BAA21-C706-471C-B654-DAA028F2BF8A}" presName="compNode" presStyleCnt="0"/>
      <dgm:spPr/>
    </dgm:pt>
    <dgm:pt modelId="{DB62BC61-1508-44B6-8819-4AE97F12DDB4}" type="pres">
      <dgm:prSet presAssocID="{8E0BAA21-C706-471C-B654-DAA028F2BF8A}" presName="bkgdShape" presStyleLbl="node1" presStyleIdx="1" presStyleCnt="4"/>
      <dgm:spPr/>
    </dgm:pt>
    <dgm:pt modelId="{B3D95FB2-85B0-40A7-B563-9416BDD2C23A}" type="pres">
      <dgm:prSet presAssocID="{8E0BAA21-C706-471C-B654-DAA028F2BF8A}" presName="nodeTx" presStyleLbl="node1" presStyleIdx="1" presStyleCnt="4">
        <dgm:presLayoutVars>
          <dgm:bulletEnabled val="1"/>
        </dgm:presLayoutVars>
      </dgm:prSet>
      <dgm:spPr/>
    </dgm:pt>
    <dgm:pt modelId="{8294D434-F3C6-439F-ABFC-2F5B0A2D032A}" type="pres">
      <dgm:prSet presAssocID="{8E0BAA21-C706-471C-B654-DAA028F2BF8A}" presName="invisiNode" presStyleLbl="node1" presStyleIdx="1" presStyleCnt="4"/>
      <dgm:spPr/>
    </dgm:pt>
    <dgm:pt modelId="{F5DB1D6E-0287-4153-94A5-FE992F586273}" type="pres">
      <dgm:prSet presAssocID="{8E0BAA21-C706-471C-B654-DAA028F2BF8A}" presName="imagNode" presStyleLbl="fgImgPlace1" presStyleIdx="1" presStyleCnt="4"/>
      <dgm:spPr>
        <a:blipFill rotWithShape="0">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62FB7C88-C66E-4BA6-AD12-2A362891C476}" type="pres">
      <dgm:prSet presAssocID="{DB94CBDE-D3C7-403B-B415-ED6DE5E476C7}" presName="sibTrans" presStyleLbl="sibTrans2D1" presStyleIdx="0" presStyleCnt="0"/>
      <dgm:spPr/>
    </dgm:pt>
    <dgm:pt modelId="{301E2F86-AC2F-467E-A838-AB63510ACA54}" type="pres">
      <dgm:prSet presAssocID="{4B46422F-4FC1-4ACE-9052-9C383C4D51C1}" presName="compNode" presStyleCnt="0"/>
      <dgm:spPr/>
    </dgm:pt>
    <dgm:pt modelId="{E365DEC9-B9D5-4537-A24B-0D2FA92378E5}" type="pres">
      <dgm:prSet presAssocID="{4B46422F-4FC1-4ACE-9052-9C383C4D51C1}" presName="bkgdShape" presStyleLbl="node1" presStyleIdx="2" presStyleCnt="4"/>
      <dgm:spPr/>
    </dgm:pt>
    <dgm:pt modelId="{C546F781-F0C9-4B31-9AA0-D75FF5583A42}" type="pres">
      <dgm:prSet presAssocID="{4B46422F-4FC1-4ACE-9052-9C383C4D51C1}" presName="nodeTx" presStyleLbl="node1" presStyleIdx="2" presStyleCnt="4">
        <dgm:presLayoutVars>
          <dgm:bulletEnabled val="1"/>
        </dgm:presLayoutVars>
      </dgm:prSet>
      <dgm:spPr/>
    </dgm:pt>
    <dgm:pt modelId="{E4A27B2C-9226-4F2E-A1AC-4A627F08279B}" type="pres">
      <dgm:prSet presAssocID="{4B46422F-4FC1-4ACE-9052-9C383C4D51C1}" presName="invisiNode" presStyleLbl="node1" presStyleIdx="2" presStyleCnt="4"/>
      <dgm:spPr/>
    </dgm:pt>
    <dgm:pt modelId="{69FD522B-04F9-4D56-8EB6-3F1D616A4E93}" type="pres">
      <dgm:prSet presAssocID="{4B46422F-4FC1-4ACE-9052-9C383C4D51C1}" presName="imagNode" presStyleLbl="fgImgPlace1" presStyleIdx="2" presStyleCnt="4"/>
      <dgm:spPr>
        <a:blipFill rotWithShape="0">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 modelId="{A73AB2C9-F51C-4436-99F6-7DDF5606E234}" type="pres">
      <dgm:prSet presAssocID="{86F9B7E8-028E-4568-974F-99B17DFF45B8}" presName="sibTrans" presStyleLbl="sibTrans2D1" presStyleIdx="0" presStyleCnt="0"/>
      <dgm:spPr/>
    </dgm:pt>
    <dgm:pt modelId="{D0759555-17CA-47DF-9155-748275F7012B}" type="pres">
      <dgm:prSet presAssocID="{4FD43740-750A-42DF-B11E-BCC85D6BA3A6}" presName="compNode" presStyleCnt="0"/>
      <dgm:spPr/>
    </dgm:pt>
    <dgm:pt modelId="{BA45CCC1-E4D8-44F9-B1B1-0D510B1185EE}" type="pres">
      <dgm:prSet presAssocID="{4FD43740-750A-42DF-B11E-BCC85D6BA3A6}" presName="bkgdShape" presStyleLbl="node1" presStyleIdx="3" presStyleCnt="4"/>
      <dgm:spPr/>
    </dgm:pt>
    <dgm:pt modelId="{C60F0F26-5BA8-4829-91B5-2BA5E923C212}" type="pres">
      <dgm:prSet presAssocID="{4FD43740-750A-42DF-B11E-BCC85D6BA3A6}" presName="nodeTx" presStyleLbl="node1" presStyleIdx="3" presStyleCnt="4">
        <dgm:presLayoutVars>
          <dgm:bulletEnabled val="1"/>
        </dgm:presLayoutVars>
      </dgm:prSet>
      <dgm:spPr/>
    </dgm:pt>
    <dgm:pt modelId="{52738296-490E-4E12-84B5-B48289D023E0}" type="pres">
      <dgm:prSet presAssocID="{4FD43740-750A-42DF-B11E-BCC85D6BA3A6}" presName="invisiNode" presStyleLbl="node1" presStyleIdx="3" presStyleCnt="4"/>
      <dgm:spPr/>
    </dgm:pt>
    <dgm:pt modelId="{023620AB-4656-4B99-A059-94F0F3BD4AE4}" type="pres">
      <dgm:prSet presAssocID="{4FD43740-750A-42DF-B11E-BCC85D6BA3A6}" presName="imagNode" presStyleLbl="fgImgPlace1" presStyleIdx="3" presStyleCnt="4"/>
      <dgm:spPr>
        <a:blipFill rotWithShape="0">
          <a:blip xmlns:r="http://schemas.openxmlformats.org/officeDocument/2006/relationships" r:embed="rId4" cstate="print">
            <a:extLst>
              <a:ext uri="{28A0092B-C50C-407E-A947-70E740481C1C}">
                <a14:useLocalDpi xmlns:a14="http://schemas.microsoft.com/office/drawing/2010/main" val="0"/>
              </a:ext>
            </a:extLst>
          </a:blip>
          <a:stretch>
            <a:fillRect/>
          </a:stretch>
        </a:blipFill>
      </dgm:spPr>
    </dgm:pt>
  </dgm:ptLst>
  <dgm:cxnLst>
    <dgm:cxn modelId="{B306390B-381F-46E4-9EB4-17F4205F3E47}" type="presOf" srcId="{8E0BAA21-C706-471C-B654-DAA028F2BF8A}" destId="{DB62BC61-1508-44B6-8819-4AE97F12DDB4}" srcOrd="0" destOrd="0" presId="urn:microsoft.com/office/officeart/2005/8/layout/hList7#1"/>
    <dgm:cxn modelId="{374B9A14-A6AE-4085-867E-D1DC920AF9CF}" type="presOf" srcId="{4FD43740-750A-42DF-B11E-BCC85D6BA3A6}" destId="{BA45CCC1-E4D8-44F9-B1B1-0D510B1185EE}" srcOrd="0" destOrd="0" presId="urn:microsoft.com/office/officeart/2005/8/layout/hList7#1"/>
    <dgm:cxn modelId="{C14B411C-CFDA-4C6E-8CC8-7DAE607AF55A}" type="presOf" srcId="{86F9B7E8-028E-4568-974F-99B17DFF45B8}" destId="{A73AB2C9-F51C-4436-99F6-7DDF5606E234}" srcOrd="0" destOrd="0" presId="urn:microsoft.com/office/officeart/2005/8/layout/hList7#1"/>
    <dgm:cxn modelId="{18A70F28-A985-47CA-8582-E0B3AF912546}" type="presOf" srcId="{8E0BAA21-C706-471C-B654-DAA028F2BF8A}" destId="{B3D95FB2-85B0-40A7-B563-9416BDD2C23A}" srcOrd="1" destOrd="0" presId="urn:microsoft.com/office/officeart/2005/8/layout/hList7#1"/>
    <dgm:cxn modelId="{BBD94969-4F1E-4239-8278-947020FCAB9B}" type="presOf" srcId="{1871F923-88F4-42D3-B194-A544FFB1272C}" destId="{84A67BB4-87CC-4B80-BC42-2A05430F7422}" srcOrd="1" destOrd="0" presId="urn:microsoft.com/office/officeart/2005/8/layout/hList7#1"/>
    <dgm:cxn modelId="{39F4D56C-7213-4EF4-AA8D-18CB611A0804}" srcId="{5D11A1AD-E839-449E-BD75-D7DA052C1097}" destId="{8E0BAA21-C706-471C-B654-DAA028F2BF8A}" srcOrd="1" destOrd="0" parTransId="{055A9032-F80F-4C23-A5B2-09CAB01B1CEA}" sibTransId="{DB94CBDE-D3C7-403B-B415-ED6DE5E476C7}"/>
    <dgm:cxn modelId="{BF771771-5A96-48D3-9C97-B61E35EBD26F}" type="presOf" srcId="{4FD43740-750A-42DF-B11E-BCC85D6BA3A6}" destId="{C60F0F26-5BA8-4829-91B5-2BA5E923C212}" srcOrd="1" destOrd="0" presId="urn:microsoft.com/office/officeart/2005/8/layout/hList7#1"/>
    <dgm:cxn modelId="{F8C72A53-714B-4CC7-A16D-350F23765222}" type="presOf" srcId="{4B46422F-4FC1-4ACE-9052-9C383C4D51C1}" destId="{C546F781-F0C9-4B31-9AA0-D75FF5583A42}" srcOrd="1" destOrd="0" presId="urn:microsoft.com/office/officeart/2005/8/layout/hList7#1"/>
    <dgm:cxn modelId="{A541D38A-3C61-4AA9-933D-5BC9D1D68A65}" type="presOf" srcId="{1871F923-88F4-42D3-B194-A544FFB1272C}" destId="{1CFF20E0-1B8D-4667-B7F4-691F9D83A4C7}" srcOrd="0" destOrd="0" presId="urn:microsoft.com/office/officeart/2005/8/layout/hList7#1"/>
    <dgm:cxn modelId="{01D87898-8782-488F-95FB-F55ABC709087}" type="presOf" srcId="{4B46422F-4FC1-4ACE-9052-9C383C4D51C1}" destId="{E365DEC9-B9D5-4537-A24B-0D2FA92378E5}" srcOrd="0" destOrd="0" presId="urn:microsoft.com/office/officeart/2005/8/layout/hList7#1"/>
    <dgm:cxn modelId="{CEEE2EAE-5352-4CBB-93BA-377FB3229736}" type="presOf" srcId="{DB94CBDE-D3C7-403B-B415-ED6DE5E476C7}" destId="{62FB7C88-C66E-4BA6-AD12-2A362891C476}" srcOrd="0" destOrd="0" presId="urn:microsoft.com/office/officeart/2005/8/layout/hList7#1"/>
    <dgm:cxn modelId="{C4478CB8-2269-43BE-AF6F-C7F4F7CF2512}" type="presOf" srcId="{5D11A1AD-E839-449E-BD75-D7DA052C1097}" destId="{7EA6D03A-9F9C-43C0-AD56-3768179E5395}" srcOrd="0" destOrd="0" presId="urn:microsoft.com/office/officeart/2005/8/layout/hList7#1"/>
    <dgm:cxn modelId="{F00167BE-5F8D-4111-B824-4FA89E7670C8}" type="presOf" srcId="{807F137C-DA78-429D-BFB0-999618479A83}" destId="{EAD72B4C-8B0E-47A0-A34C-E89DB551D547}" srcOrd="0" destOrd="0" presId="urn:microsoft.com/office/officeart/2005/8/layout/hList7#1"/>
    <dgm:cxn modelId="{725235C7-5923-4521-9BD3-344FE4B51AC5}" srcId="{5D11A1AD-E839-449E-BD75-D7DA052C1097}" destId="{4B46422F-4FC1-4ACE-9052-9C383C4D51C1}" srcOrd="2" destOrd="0" parTransId="{288C6358-94CC-44C4-9D45-23EA6AC8186B}" sibTransId="{86F9B7E8-028E-4568-974F-99B17DFF45B8}"/>
    <dgm:cxn modelId="{A96CCACA-771E-453E-AF93-F03C679E7359}" srcId="{5D11A1AD-E839-449E-BD75-D7DA052C1097}" destId="{1871F923-88F4-42D3-B194-A544FFB1272C}" srcOrd="0" destOrd="0" parTransId="{9618C1B9-F10A-4132-8423-CB6B404FBD8C}" sibTransId="{807F137C-DA78-429D-BFB0-999618479A83}"/>
    <dgm:cxn modelId="{16832FE0-A997-4349-87AF-D0DBE741398F}" srcId="{5D11A1AD-E839-449E-BD75-D7DA052C1097}" destId="{4FD43740-750A-42DF-B11E-BCC85D6BA3A6}" srcOrd="3" destOrd="0" parTransId="{DE301CCA-34E4-4A83-9EF2-DC49956EC2FA}" sibTransId="{496D7E0F-429D-4573-801B-E18FDE5D4E1F}"/>
    <dgm:cxn modelId="{2A46EDD5-B71C-4AC2-9718-D21FA278D394}" type="presParOf" srcId="{7EA6D03A-9F9C-43C0-AD56-3768179E5395}" destId="{7B7627BB-CC8C-4DAE-AD91-4D1FB405412D}" srcOrd="0" destOrd="0" presId="urn:microsoft.com/office/officeart/2005/8/layout/hList7#1"/>
    <dgm:cxn modelId="{CCD2F219-60F2-4565-A1BC-4877DE08AF58}" type="presParOf" srcId="{7EA6D03A-9F9C-43C0-AD56-3768179E5395}" destId="{770088F5-0AD5-4C13-B058-8E3AE01E8430}" srcOrd="1" destOrd="0" presId="urn:microsoft.com/office/officeart/2005/8/layout/hList7#1"/>
    <dgm:cxn modelId="{3D31C0E6-DC8D-475D-9A28-656C6CBB789D}" type="presParOf" srcId="{770088F5-0AD5-4C13-B058-8E3AE01E8430}" destId="{38ACD5D4-0CC4-4F45-9853-06C8FFB0F4E8}" srcOrd="0" destOrd="0" presId="urn:microsoft.com/office/officeart/2005/8/layout/hList7#1"/>
    <dgm:cxn modelId="{188AA905-6D77-4FAB-B1BF-985ADE3E72BC}" type="presParOf" srcId="{38ACD5D4-0CC4-4F45-9853-06C8FFB0F4E8}" destId="{1CFF20E0-1B8D-4667-B7F4-691F9D83A4C7}" srcOrd="0" destOrd="0" presId="urn:microsoft.com/office/officeart/2005/8/layout/hList7#1"/>
    <dgm:cxn modelId="{DEF01FE8-4D4C-4652-AA0A-55DBF59F0545}" type="presParOf" srcId="{38ACD5D4-0CC4-4F45-9853-06C8FFB0F4E8}" destId="{84A67BB4-87CC-4B80-BC42-2A05430F7422}" srcOrd="1" destOrd="0" presId="urn:microsoft.com/office/officeart/2005/8/layout/hList7#1"/>
    <dgm:cxn modelId="{B5EAADDD-CE0B-4851-8AF4-E5782C413A49}" type="presParOf" srcId="{38ACD5D4-0CC4-4F45-9853-06C8FFB0F4E8}" destId="{7149256A-CCD6-4A93-8D89-4DC208C6BF98}" srcOrd="2" destOrd="0" presId="urn:microsoft.com/office/officeart/2005/8/layout/hList7#1"/>
    <dgm:cxn modelId="{49B5BD89-DE48-4D16-8C0C-980AECA3C90E}" type="presParOf" srcId="{38ACD5D4-0CC4-4F45-9853-06C8FFB0F4E8}" destId="{3852CBFC-BB67-4CE7-B453-3EEF7DCA37FB}" srcOrd="3" destOrd="0" presId="urn:microsoft.com/office/officeart/2005/8/layout/hList7#1"/>
    <dgm:cxn modelId="{38DD277A-BC6C-47C4-A96A-F79BCF211EE6}" type="presParOf" srcId="{770088F5-0AD5-4C13-B058-8E3AE01E8430}" destId="{EAD72B4C-8B0E-47A0-A34C-E89DB551D547}" srcOrd="1" destOrd="0" presId="urn:microsoft.com/office/officeart/2005/8/layout/hList7#1"/>
    <dgm:cxn modelId="{6D017067-9C91-4155-B6C6-2F686273DD02}" type="presParOf" srcId="{770088F5-0AD5-4C13-B058-8E3AE01E8430}" destId="{657C22A3-EB22-4718-9962-1E755FBF7405}" srcOrd="2" destOrd="0" presId="urn:microsoft.com/office/officeart/2005/8/layout/hList7#1"/>
    <dgm:cxn modelId="{DEEBF11E-691C-4916-9E80-B3A0B09D9A3F}" type="presParOf" srcId="{657C22A3-EB22-4718-9962-1E755FBF7405}" destId="{DB62BC61-1508-44B6-8819-4AE97F12DDB4}" srcOrd="0" destOrd="0" presId="urn:microsoft.com/office/officeart/2005/8/layout/hList7#1"/>
    <dgm:cxn modelId="{895A1038-C130-499A-A8CE-C804799392B9}" type="presParOf" srcId="{657C22A3-EB22-4718-9962-1E755FBF7405}" destId="{B3D95FB2-85B0-40A7-B563-9416BDD2C23A}" srcOrd="1" destOrd="0" presId="urn:microsoft.com/office/officeart/2005/8/layout/hList7#1"/>
    <dgm:cxn modelId="{A3BFBCF8-B6B1-4857-901D-45B2A6D73508}" type="presParOf" srcId="{657C22A3-EB22-4718-9962-1E755FBF7405}" destId="{8294D434-F3C6-439F-ABFC-2F5B0A2D032A}" srcOrd="2" destOrd="0" presId="urn:microsoft.com/office/officeart/2005/8/layout/hList7#1"/>
    <dgm:cxn modelId="{1FAA78FE-EA81-4FB9-995D-99EB46F8F9A3}" type="presParOf" srcId="{657C22A3-EB22-4718-9962-1E755FBF7405}" destId="{F5DB1D6E-0287-4153-94A5-FE992F586273}" srcOrd="3" destOrd="0" presId="urn:microsoft.com/office/officeart/2005/8/layout/hList7#1"/>
    <dgm:cxn modelId="{2D72BD46-18E3-4004-8F8F-386B5BBA60BE}" type="presParOf" srcId="{770088F5-0AD5-4C13-B058-8E3AE01E8430}" destId="{62FB7C88-C66E-4BA6-AD12-2A362891C476}" srcOrd="3" destOrd="0" presId="urn:microsoft.com/office/officeart/2005/8/layout/hList7#1"/>
    <dgm:cxn modelId="{411149F6-1E49-4CF1-9D39-A6AF0F0BD8B5}" type="presParOf" srcId="{770088F5-0AD5-4C13-B058-8E3AE01E8430}" destId="{301E2F86-AC2F-467E-A838-AB63510ACA54}" srcOrd="4" destOrd="0" presId="urn:microsoft.com/office/officeart/2005/8/layout/hList7#1"/>
    <dgm:cxn modelId="{112834BD-D606-4D08-A03D-D44BD010DC23}" type="presParOf" srcId="{301E2F86-AC2F-467E-A838-AB63510ACA54}" destId="{E365DEC9-B9D5-4537-A24B-0D2FA92378E5}" srcOrd="0" destOrd="0" presId="urn:microsoft.com/office/officeart/2005/8/layout/hList7#1"/>
    <dgm:cxn modelId="{1EE60769-6FA5-41E1-B4F0-80ADFE47B39B}" type="presParOf" srcId="{301E2F86-AC2F-467E-A838-AB63510ACA54}" destId="{C546F781-F0C9-4B31-9AA0-D75FF5583A42}" srcOrd="1" destOrd="0" presId="urn:microsoft.com/office/officeart/2005/8/layout/hList7#1"/>
    <dgm:cxn modelId="{385A89F3-35E3-42FC-BD3F-6EE302688975}" type="presParOf" srcId="{301E2F86-AC2F-467E-A838-AB63510ACA54}" destId="{E4A27B2C-9226-4F2E-A1AC-4A627F08279B}" srcOrd="2" destOrd="0" presId="urn:microsoft.com/office/officeart/2005/8/layout/hList7#1"/>
    <dgm:cxn modelId="{628AF471-8CFE-4540-A4B1-6B9A8DDD2E2E}" type="presParOf" srcId="{301E2F86-AC2F-467E-A838-AB63510ACA54}" destId="{69FD522B-04F9-4D56-8EB6-3F1D616A4E93}" srcOrd="3" destOrd="0" presId="urn:microsoft.com/office/officeart/2005/8/layout/hList7#1"/>
    <dgm:cxn modelId="{EEF74FAB-4F6F-41E1-A4E5-F18922F36CE6}" type="presParOf" srcId="{770088F5-0AD5-4C13-B058-8E3AE01E8430}" destId="{A73AB2C9-F51C-4436-99F6-7DDF5606E234}" srcOrd="5" destOrd="0" presId="urn:microsoft.com/office/officeart/2005/8/layout/hList7#1"/>
    <dgm:cxn modelId="{C181822D-4F63-4702-836F-3878C48EDE46}" type="presParOf" srcId="{770088F5-0AD5-4C13-B058-8E3AE01E8430}" destId="{D0759555-17CA-47DF-9155-748275F7012B}" srcOrd="6" destOrd="0" presId="urn:microsoft.com/office/officeart/2005/8/layout/hList7#1"/>
    <dgm:cxn modelId="{5EEBA07C-2308-4BB3-A7C1-C049C0B89850}" type="presParOf" srcId="{D0759555-17CA-47DF-9155-748275F7012B}" destId="{BA45CCC1-E4D8-44F9-B1B1-0D510B1185EE}" srcOrd="0" destOrd="0" presId="urn:microsoft.com/office/officeart/2005/8/layout/hList7#1"/>
    <dgm:cxn modelId="{72B2B832-B15C-404C-88B6-7CBF1C6658BD}" type="presParOf" srcId="{D0759555-17CA-47DF-9155-748275F7012B}" destId="{C60F0F26-5BA8-4829-91B5-2BA5E923C212}" srcOrd="1" destOrd="0" presId="urn:microsoft.com/office/officeart/2005/8/layout/hList7#1"/>
    <dgm:cxn modelId="{1283A1B4-866A-4702-87CA-F8556B9FC660}" type="presParOf" srcId="{D0759555-17CA-47DF-9155-748275F7012B}" destId="{52738296-490E-4E12-84B5-B48289D023E0}" srcOrd="2" destOrd="0" presId="urn:microsoft.com/office/officeart/2005/8/layout/hList7#1"/>
    <dgm:cxn modelId="{79322255-75BE-4E06-97DE-D069F9B8A322}" type="presParOf" srcId="{D0759555-17CA-47DF-9155-748275F7012B}" destId="{023620AB-4656-4B99-A059-94F0F3BD4AE4}"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F20E0-1B8D-4667-B7F4-691F9D83A4C7}">
      <dsp:nvSpPr>
        <dsp:cNvPr id="0" name=""/>
        <dsp:cNvSpPr/>
      </dsp:nvSpPr>
      <dsp:spPr>
        <a:xfrm>
          <a:off x="4638" y="0"/>
          <a:ext cx="4862366" cy="8659878"/>
        </a:xfrm>
        <a:prstGeom prst="roundRect">
          <a:avLst>
            <a:gd name="adj" fmla="val 10000"/>
          </a:avLst>
        </a:prstGeom>
        <a:solidFill>
          <a:srgbClr val="FDD4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晨讀</a:t>
          </a:r>
          <a:br>
            <a:rPr lang="en-US" altLang="zh-TW" sz="6200" kern="1200" dirty="0">
              <a:latin typeface="微軟正黑體" panose="020B0604030504040204" pitchFamily="34" charset="-120"/>
              <a:ea typeface="微軟正黑體" panose="020B0604030504040204" pitchFamily="34" charset="-120"/>
            </a:rPr>
          </a:br>
          <a:r>
            <a:rPr lang="zh-TW" altLang="en-US" sz="6200" kern="1200" dirty="0">
              <a:latin typeface="微軟正黑體" panose="020B0604030504040204" pitchFamily="34" charset="-120"/>
              <a:ea typeface="微軟正黑體" panose="020B0604030504040204" pitchFamily="34" charset="-120"/>
            </a:rPr>
            <a:t>十分鐘</a:t>
          </a:r>
        </a:p>
      </dsp:txBody>
      <dsp:txXfrm>
        <a:off x="4638" y="3463951"/>
        <a:ext cx="4862366" cy="3463951"/>
      </dsp:txXfrm>
    </dsp:sp>
    <dsp:sp modelId="{3852CBFC-BB67-4CE7-B453-3EEF7DCA37FB}">
      <dsp:nvSpPr>
        <dsp:cNvPr id="0" name=""/>
        <dsp:cNvSpPr/>
      </dsp:nvSpPr>
      <dsp:spPr>
        <a:xfrm>
          <a:off x="993952" y="519592"/>
          <a:ext cx="2883739" cy="2883739"/>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62BC61-1508-44B6-8819-4AE97F12DDB4}">
      <dsp:nvSpPr>
        <dsp:cNvPr id="0" name=""/>
        <dsp:cNvSpPr/>
      </dsp:nvSpPr>
      <dsp:spPr>
        <a:xfrm>
          <a:off x="5012876" y="0"/>
          <a:ext cx="4862366" cy="8659878"/>
        </a:xfrm>
        <a:prstGeom prst="roundRect">
          <a:avLst>
            <a:gd name="adj" fmla="val 10000"/>
          </a:avLst>
        </a:prstGeom>
        <a:solidFill>
          <a:srgbClr val="5EA0C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悠遊</a:t>
          </a:r>
          <a:br>
            <a:rPr lang="en-US" altLang="zh-TW" sz="6200" kern="1200" dirty="0">
              <a:latin typeface="微軟正黑體" panose="020B0604030504040204" pitchFamily="34" charset="-120"/>
              <a:ea typeface="微軟正黑體" panose="020B0604030504040204" pitchFamily="34" charset="-120"/>
            </a:rPr>
          </a:br>
          <a:r>
            <a:rPr lang="zh-TW" altLang="en-US" sz="6200" kern="1200" dirty="0">
              <a:latin typeface="微軟正黑體" panose="020B0604030504040204" pitchFamily="34" charset="-120"/>
              <a:ea typeface="微軟正黑體" panose="020B0604030504040204" pitchFamily="34" charset="-120"/>
            </a:rPr>
            <a:t>古文</a:t>
          </a:r>
        </a:p>
      </dsp:txBody>
      <dsp:txXfrm>
        <a:off x="5012876" y="3463951"/>
        <a:ext cx="4862366" cy="3463951"/>
      </dsp:txXfrm>
    </dsp:sp>
    <dsp:sp modelId="{F5DB1D6E-0287-4153-94A5-FE992F586273}">
      <dsp:nvSpPr>
        <dsp:cNvPr id="0" name=""/>
        <dsp:cNvSpPr/>
      </dsp:nvSpPr>
      <dsp:spPr>
        <a:xfrm>
          <a:off x="6002190" y="519592"/>
          <a:ext cx="2883739" cy="2883739"/>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65DEC9-B9D5-4537-A24B-0D2FA92378E5}">
      <dsp:nvSpPr>
        <dsp:cNvPr id="0" name=""/>
        <dsp:cNvSpPr/>
      </dsp:nvSpPr>
      <dsp:spPr>
        <a:xfrm>
          <a:off x="10021113" y="0"/>
          <a:ext cx="4862366" cy="8659878"/>
        </a:xfrm>
        <a:prstGeom prst="roundRect">
          <a:avLst>
            <a:gd name="adj" fmla="val 10000"/>
          </a:avLst>
        </a:prstGeom>
        <a:solidFill>
          <a:srgbClr val="ECAB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賢北</a:t>
          </a:r>
          <a:br>
            <a:rPr lang="en-US" altLang="zh-TW" sz="6200" kern="1200" dirty="0">
              <a:latin typeface="微軟正黑體" panose="020B0604030504040204" pitchFamily="34" charset="-120"/>
              <a:ea typeface="微軟正黑體" panose="020B0604030504040204" pitchFamily="34" charset="-120"/>
            </a:rPr>
          </a:br>
          <a:r>
            <a:rPr lang="zh-TW" altLang="en-US" sz="6200" kern="1200" dirty="0">
              <a:latin typeface="微軟正黑體" panose="020B0604030504040204" pitchFamily="34" charset="-120"/>
              <a:ea typeface="微軟正黑體" panose="020B0604030504040204" pitchFamily="34" charset="-120"/>
            </a:rPr>
            <a:t>小作家</a:t>
          </a:r>
        </a:p>
      </dsp:txBody>
      <dsp:txXfrm>
        <a:off x="10021113" y="3463951"/>
        <a:ext cx="4862366" cy="3463951"/>
      </dsp:txXfrm>
    </dsp:sp>
    <dsp:sp modelId="{69FD522B-04F9-4D56-8EB6-3F1D616A4E93}">
      <dsp:nvSpPr>
        <dsp:cNvPr id="0" name=""/>
        <dsp:cNvSpPr/>
      </dsp:nvSpPr>
      <dsp:spPr>
        <a:xfrm>
          <a:off x="11010427" y="519592"/>
          <a:ext cx="2883739" cy="2883739"/>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45CCC1-E4D8-44F9-B1B1-0D510B1185EE}">
      <dsp:nvSpPr>
        <dsp:cNvPr id="0" name=""/>
        <dsp:cNvSpPr/>
      </dsp:nvSpPr>
      <dsp:spPr>
        <a:xfrm>
          <a:off x="15029351" y="0"/>
          <a:ext cx="4862366" cy="8659878"/>
        </a:xfrm>
        <a:prstGeom prst="roundRect">
          <a:avLst>
            <a:gd name="adj" fmla="val 10000"/>
          </a:avLst>
        </a:prstGeom>
        <a:solidFill>
          <a:srgbClr val="4C76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五階段閱讀</a:t>
          </a:r>
          <a:br>
            <a:rPr lang="en-US" altLang="zh-TW" sz="6200" kern="1200" dirty="0">
              <a:latin typeface="微軟正黑體" panose="020B0604030504040204" pitchFamily="34" charset="-120"/>
              <a:ea typeface="微軟正黑體" panose="020B0604030504040204" pitchFamily="34" charset="-120"/>
            </a:rPr>
          </a:br>
          <a:r>
            <a:rPr lang="zh-TW" altLang="en-US" sz="6200" kern="1200" dirty="0">
              <a:latin typeface="微軟正黑體" panose="020B0604030504040204" pitchFamily="34" charset="-120"/>
              <a:ea typeface="微軟正黑體" panose="020B0604030504040204" pitchFamily="34" charset="-120"/>
            </a:rPr>
            <a:t>護照</a:t>
          </a:r>
        </a:p>
      </dsp:txBody>
      <dsp:txXfrm>
        <a:off x="15029351" y="3463951"/>
        <a:ext cx="4862366" cy="3463951"/>
      </dsp:txXfrm>
    </dsp:sp>
    <dsp:sp modelId="{023620AB-4656-4B99-A059-94F0F3BD4AE4}">
      <dsp:nvSpPr>
        <dsp:cNvPr id="0" name=""/>
        <dsp:cNvSpPr/>
      </dsp:nvSpPr>
      <dsp:spPr>
        <a:xfrm>
          <a:off x="16018665" y="519592"/>
          <a:ext cx="2883739" cy="2883739"/>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7627BB-CC8C-4DAE-AD91-4D1FB405412D}">
      <dsp:nvSpPr>
        <dsp:cNvPr id="0" name=""/>
        <dsp:cNvSpPr/>
      </dsp:nvSpPr>
      <dsp:spPr>
        <a:xfrm>
          <a:off x="795854" y="6927902"/>
          <a:ext cx="18304648" cy="1298981"/>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232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99948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2260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大標題">
    <p:spTree>
      <p:nvGrpSpPr>
        <p:cNvPr id="1" name=""/>
        <p:cNvGrpSpPr/>
        <p:nvPr/>
      </p:nvGrpSpPr>
      <p:grpSpPr>
        <a:xfrm>
          <a:off x="0" y="0"/>
          <a:ext cx="0" cy="0"/>
          <a:chOff x="0" y="0"/>
          <a:chExt cx="0" cy="0"/>
        </a:xfrm>
      </p:grpSpPr>
      <p:sp>
        <p:nvSpPr>
          <p:cNvPr id="11" name="作者和日期"/>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701675">
              <a:lnSpc>
                <a:spcPct val="100000"/>
              </a:lnSpc>
              <a:spcBef>
                <a:spcPts val="0"/>
              </a:spcBef>
              <a:buSzTx/>
              <a:buNone/>
              <a:defRPr sz="3060" b="1"/>
            </a:lvl1pPr>
          </a:lstStyle>
          <a:p>
            <a:r>
              <a:t>作者和日期</a:t>
            </a:r>
          </a:p>
        </p:txBody>
      </p:sp>
      <p:sp>
        <p:nvSpPr>
          <p:cNvPr id="12" name="簡報標題"/>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簡報標題</a:t>
            </a:r>
          </a:p>
        </p:txBody>
      </p:sp>
      <p:sp>
        <p:nvSpPr>
          <p:cNvPr id="13" name="內文層級一…"/>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簡報子標題</a:t>
            </a:r>
          </a:p>
          <a:p>
            <a:pPr lvl="1"/>
            <a:endParaRPr/>
          </a:p>
          <a:p>
            <a:pPr lvl="2"/>
            <a:endParaRPr/>
          </a:p>
          <a:p>
            <a:pPr lvl="3"/>
            <a:endParaRPr/>
          </a:p>
          <a:p>
            <a:pPr lvl="4"/>
            <a:endParaRPr/>
          </a:p>
        </p:txBody>
      </p:sp>
      <p:sp>
        <p:nvSpPr>
          <p:cNvPr id="14" name="幻燈片編號"/>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聲明">
    <p:spTree>
      <p:nvGrpSpPr>
        <p:cNvPr id="1" name=""/>
        <p:cNvGrpSpPr/>
        <p:nvPr/>
      </p:nvGrpSpPr>
      <p:grpSpPr>
        <a:xfrm>
          <a:off x="0" y="0"/>
          <a:ext cx="0" cy="0"/>
          <a:chOff x="0" y="0"/>
          <a:chExt cx="0" cy="0"/>
        </a:xfrm>
      </p:grpSpPr>
      <p:sp>
        <p:nvSpPr>
          <p:cNvPr id="98" name="內文層級一…"/>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聲明</a:t>
            </a:r>
          </a:p>
          <a:p>
            <a:pPr lvl="1"/>
            <a:endParaRPr/>
          </a:p>
          <a:p>
            <a:pPr lvl="2"/>
            <a:endParaRPr/>
          </a:p>
          <a:p>
            <a:pPr lvl="3"/>
            <a:endParaRPr/>
          </a:p>
          <a:p>
            <a:pPr lvl="4"/>
            <a:endParaRPr/>
          </a:p>
        </p:txBody>
      </p:sp>
      <p:sp>
        <p:nvSpPr>
          <p:cNvPr id="9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重要事實">
    <p:spTree>
      <p:nvGrpSpPr>
        <p:cNvPr id="1" name=""/>
        <p:cNvGrpSpPr/>
        <p:nvPr/>
      </p:nvGrpSpPr>
      <p:grpSpPr>
        <a:xfrm>
          <a:off x="0" y="0"/>
          <a:ext cx="0" cy="0"/>
          <a:chOff x="0" y="0"/>
          <a:chExt cx="0" cy="0"/>
        </a:xfrm>
      </p:grpSpPr>
      <p:sp>
        <p:nvSpPr>
          <p:cNvPr id="106" name="詳細資訊"/>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726440">
              <a:lnSpc>
                <a:spcPct val="100000"/>
              </a:lnSpc>
              <a:spcBef>
                <a:spcPts val="0"/>
              </a:spcBef>
              <a:buSzTx/>
              <a:buNone/>
              <a:defRPr sz="4840" b="1"/>
            </a:lvl1pPr>
          </a:lstStyle>
          <a:p>
            <a:r>
              <a:t>詳細資訊</a:t>
            </a:r>
          </a:p>
        </p:txBody>
      </p:sp>
      <p:sp>
        <p:nvSpPr>
          <p:cNvPr id="107" name="內文層級一…"/>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名言語錄">
    <p:spTree>
      <p:nvGrpSpPr>
        <p:cNvPr id="1" name=""/>
        <p:cNvGrpSpPr/>
        <p:nvPr/>
      </p:nvGrpSpPr>
      <p:grpSpPr>
        <a:xfrm>
          <a:off x="0" y="0"/>
          <a:ext cx="0" cy="0"/>
          <a:chOff x="0" y="0"/>
          <a:chExt cx="0" cy="0"/>
        </a:xfrm>
      </p:grpSpPr>
      <p:sp>
        <p:nvSpPr>
          <p:cNvPr id="115" name="出處"/>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701675">
              <a:lnSpc>
                <a:spcPct val="100000"/>
              </a:lnSpc>
              <a:spcBef>
                <a:spcPts val="0"/>
              </a:spcBef>
              <a:buSzTx/>
              <a:buNone/>
              <a:defRPr sz="3060" b="1"/>
            </a:lvl1pPr>
          </a:lstStyle>
          <a:p>
            <a:r>
              <a:t>出處</a:t>
            </a:r>
          </a:p>
        </p:txBody>
      </p:sp>
      <p:sp>
        <p:nvSpPr>
          <p:cNvPr id="116" name="內文層級一…"/>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「著名的引言」</a:t>
            </a:r>
          </a:p>
          <a:p>
            <a:pPr lvl="1"/>
            <a:endParaRPr/>
          </a:p>
          <a:p>
            <a:pPr lvl="2"/>
            <a:endParaRPr/>
          </a:p>
          <a:p>
            <a:pPr lvl="3"/>
            <a:endParaRPr/>
          </a:p>
          <a:p>
            <a:pPr lvl="4"/>
            <a:endParaRPr/>
          </a:p>
        </p:txBody>
      </p:sp>
      <p:sp>
        <p:nvSpPr>
          <p:cNvPr id="117"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一頁三張">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34" name="影像"/>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大標題與照片">
    <p:spTree>
      <p:nvGrpSpPr>
        <p:cNvPr id="1" name=""/>
        <p:cNvGrpSpPr/>
        <p:nvPr/>
      </p:nvGrpSpPr>
      <p:grpSpPr>
        <a:xfrm>
          <a:off x="0" y="0"/>
          <a:ext cx="0" cy="0"/>
          <a:chOff x="0" y="0"/>
          <a:chExt cx="0" cy="0"/>
        </a:xfrm>
      </p:grpSpPr>
      <p:sp>
        <p:nvSpPr>
          <p:cNvPr id="21" name="影像"/>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簡報標題"/>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簡報標題</a:t>
            </a:r>
          </a:p>
        </p:txBody>
      </p:sp>
      <p:sp>
        <p:nvSpPr>
          <p:cNvPr id="23" name="作者和日期"/>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701675">
              <a:lnSpc>
                <a:spcPct val="100000"/>
              </a:lnSpc>
              <a:spcBef>
                <a:spcPts val="0"/>
              </a:spcBef>
              <a:buSzTx/>
              <a:buNone/>
              <a:defRPr sz="3060" b="1"/>
            </a:lvl1pPr>
          </a:lstStyle>
          <a:p>
            <a:r>
              <a:t>作者和日期</a:t>
            </a:r>
          </a:p>
        </p:txBody>
      </p:sp>
      <p:sp>
        <p:nvSpPr>
          <p:cNvPr id="24" name="內文層級一…"/>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簡報子標題</a:t>
            </a:r>
          </a:p>
          <a:p>
            <a:pPr lvl="1"/>
            <a:endParaRPr/>
          </a:p>
          <a:p>
            <a:pPr lvl="2"/>
            <a:endParaRPr/>
          </a:p>
          <a:p>
            <a:pPr lvl="3"/>
            <a:endParaRPr/>
          </a:p>
          <a:p>
            <a:pPr lvl="4"/>
            <a:endParaRPr/>
          </a:p>
        </p:txBody>
      </p:sp>
      <p:sp>
        <p:nvSpPr>
          <p:cNvPr id="2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大標題與替用照片 ">
    <p:spTree>
      <p:nvGrpSpPr>
        <p:cNvPr id="1" name=""/>
        <p:cNvGrpSpPr/>
        <p:nvPr/>
      </p:nvGrpSpPr>
      <p:grpSpPr>
        <a:xfrm>
          <a:off x="0" y="0"/>
          <a:ext cx="0" cy="0"/>
          <a:chOff x="0" y="0"/>
          <a:chExt cx="0" cy="0"/>
        </a:xfrm>
      </p:grpSpPr>
      <p:sp>
        <p:nvSpPr>
          <p:cNvPr id="32" name="幻燈片標題"/>
          <p:cNvSpPr txBox="1">
            <a:spLocks noGrp="1"/>
          </p:cNvSpPr>
          <p:nvPr>
            <p:ph type="title" hasCustomPrompt="1"/>
          </p:nvPr>
        </p:nvSpPr>
        <p:spPr>
          <a:xfrm>
            <a:off x="1206500" y="1270000"/>
            <a:ext cx="9779000" cy="5882273"/>
          </a:xfrm>
          <a:prstGeom prst="rect">
            <a:avLst/>
          </a:prstGeom>
        </p:spPr>
        <p:txBody>
          <a:bodyPr anchor="b"/>
          <a:lstStyle/>
          <a:p>
            <a:r>
              <a:t>幻燈片標題</a:t>
            </a:r>
          </a:p>
        </p:txBody>
      </p:sp>
      <p:sp>
        <p:nvSpPr>
          <p:cNvPr id="33" name="內文層級一…"/>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幻燈片子標題</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幻燈片編號"/>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42" name="幻燈片標題"/>
          <p:cNvSpPr txBox="1">
            <a:spLocks noGrp="1"/>
          </p:cNvSpPr>
          <p:nvPr>
            <p:ph type="title" hasCustomPrompt="1"/>
          </p:nvPr>
        </p:nvSpPr>
        <p:spPr>
          <a:prstGeom prst="rect">
            <a:avLst/>
          </a:prstGeom>
        </p:spPr>
        <p:txBody>
          <a:bodyPr/>
          <a:lstStyle/>
          <a:p>
            <a:r>
              <a:t>幻燈片標題</a:t>
            </a:r>
          </a:p>
        </p:txBody>
      </p:sp>
      <p:sp>
        <p:nvSpPr>
          <p:cNvPr id="43" name="幻燈片子標題"/>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幻燈片子標題</a:t>
            </a:r>
          </a:p>
        </p:txBody>
      </p:sp>
      <p:sp>
        <p:nvSpPr>
          <p:cNvPr id="44" name="內文層級一…"/>
          <p:cNvSpPr txBox="1">
            <a:spLocks noGrp="1"/>
          </p:cNvSpPr>
          <p:nvPr>
            <p:ph type="body" idx="1" hasCustomPrompt="1"/>
          </p:nvPr>
        </p:nvSpPr>
        <p:spPr>
          <a:prstGeom prst="rect">
            <a:avLst/>
          </a:prstGeom>
        </p:spPr>
        <p:txBody>
          <a:bodyPr/>
          <a:lstStyle/>
          <a:p>
            <a:r>
              <a:t>幻燈片項目符號文字</a:t>
            </a:r>
          </a:p>
          <a:p>
            <a:pPr lvl="1"/>
            <a:endParaRPr/>
          </a:p>
          <a:p>
            <a:pPr lvl="2"/>
            <a:endParaRPr/>
          </a:p>
          <a:p>
            <a:pPr lvl="3"/>
            <a:endParaRPr/>
          </a:p>
          <a:p>
            <a:pPr lvl="4"/>
            <a:endParaRPr/>
          </a:p>
        </p:txBody>
      </p:sp>
      <p:sp>
        <p:nvSpPr>
          <p:cNvPr id="4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項目符號">
    <p:spTree>
      <p:nvGrpSpPr>
        <p:cNvPr id="1" name=""/>
        <p:cNvGrpSpPr/>
        <p:nvPr/>
      </p:nvGrpSpPr>
      <p:grpSpPr>
        <a:xfrm>
          <a:off x="0" y="0"/>
          <a:ext cx="0" cy="0"/>
          <a:chOff x="0" y="0"/>
          <a:chExt cx="0" cy="0"/>
        </a:xfrm>
      </p:grpSpPr>
      <p:sp>
        <p:nvSpPr>
          <p:cNvPr id="52" name="內文層級一…"/>
          <p:cNvSpPr txBox="1">
            <a:spLocks noGrp="1"/>
          </p:cNvSpPr>
          <p:nvPr>
            <p:ph type="body" idx="1" hasCustomPrompt="1"/>
          </p:nvPr>
        </p:nvSpPr>
        <p:spPr>
          <a:prstGeom prst="rect">
            <a:avLst/>
          </a:prstGeom>
        </p:spPr>
        <p:txBody>
          <a:bodyPr numCol="2" spcCol="1098550"/>
          <a:lstStyle/>
          <a:p>
            <a:r>
              <a:t>幻燈片項目符號文字</a:t>
            </a:r>
          </a:p>
          <a:p>
            <a:pPr lvl="1"/>
            <a:endParaRPr/>
          </a:p>
          <a:p>
            <a:pPr lvl="2"/>
            <a:endParaRPr/>
          </a:p>
          <a:p>
            <a:pPr lvl="3"/>
            <a:endParaRPr/>
          </a:p>
          <a:p>
            <a:pPr lvl="4"/>
            <a:endParaRPr/>
          </a:p>
        </p:txBody>
      </p:sp>
      <p:sp>
        <p:nvSpPr>
          <p:cNvPr id="5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大標題、項目符號與照片">
    <p:spTree>
      <p:nvGrpSpPr>
        <p:cNvPr id="1" name=""/>
        <p:cNvGrpSpPr/>
        <p:nvPr/>
      </p:nvGrpSpPr>
      <p:grpSpPr>
        <a:xfrm>
          <a:off x="0" y="0"/>
          <a:ext cx="0" cy="0"/>
          <a:chOff x="0" y="0"/>
          <a:chExt cx="0" cy="0"/>
        </a:xfrm>
      </p:grpSpPr>
      <p:sp>
        <p:nvSpPr>
          <p:cNvPr id="60" name="幻燈片標題"/>
          <p:cNvSpPr txBox="1">
            <a:spLocks noGrp="1"/>
          </p:cNvSpPr>
          <p:nvPr>
            <p:ph type="title" hasCustomPrompt="1"/>
          </p:nvPr>
        </p:nvSpPr>
        <p:spPr>
          <a:xfrm>
            <a:off x="1206500" y="952500"/>
            <a:ext cx="9779000" cy="1435100"/>
          </a:xfrm>
          <a:prstGeom prst="rect">
            <a:avLst/>
          </a:prstGeom>
        </p:spPr>
        <p:txBody>
          <a:bodyPr/>
          <a:lstStyle/>
          <a:p>
            <a:r>
              <a:t>幻燈片標題</a:t>
            </a:r>
          </a:p>
        </p:txBody>
      </p:sp>
      <p:sp>
        <p:nvSpPr>
          <p:cNvPr id="61" name="幻燈片子標題"/>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幻燈片子標題</a:t>
            </a:r>
          </a:p>
        </p:txBody>
      </p:sp>
      <p:sp>
        <p:nvSpPr>
          <p:cNvPr id="62" name="內文層級一…"/>
          <p:cNvSpPr txBox="1">
            <a:spLocks noGrp="1"/>
          </p:cNvSpPr>
          <p:nvPr>
            <p:ph type="body" sz="half" idx="1" hasCustomPrompt="1"/>
          </p:nvPr>
        </p:nvSpPr>
        <p:spPr>
          <a:xfrm>
            <a:off x="1206500" y="4248504"/>
            <a:ext cx="9779000" cy="8256012"/>
          </a:xfrm>
          <a:prstGeom prst="rect">
            <a:avLst/>
          </a:prstGeom>
        </p:spPr>
        <p:txBody>
          <a:bodyPr/>
          <a:lstStyle/>
          <a:p>
            <a:r>
              <a:t>幻燈片項目符號文字</a:t>
            </a:r>
          </a:p>
          <a:p>
            <a:pPr lvl="1"/>
            <a:endParaRPr/>
          </a:p>
          <a:p>
            <a:pPr lvl="2"/>
            <a:endParaRPr/>
          </a:p>
          <a:p>
            <a:pPr lvl="3"/>
            <a:endParaRPr/>
          </a:p>
          <a:p>
            <a:pPr lvl="4"/>
            <a:endParaRPr/>
          </a:p>
        </p:txBody>
      </p:sp>
      <p:sp>
        <p:nvSpPr>
          <p:cNvPr id="63" name="824910546_2681x1332.jp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章節">
    <p:spTree>
      <p:nvGrpSpPr>
        <p:cNvPr id="1" name=""/>
        <p:cNvGrpSpPr/>
        <p:nvPr/>
      </p:nvGrpSpPr>
      <p:grpSpPr>
        <a:xfrm>
          <a:off x="0" y="0"/>
          <a:ext cx="0" cy="0"/>
          <a:chOff x="0" y="0"/>
          <a:chExt cx="0" cy="0"/>
        </a:xfrm>
      </p:grpSpPr>
      <p:sp>
        <p:nvSpPr>
          <p:cNvPr id="71" name="章節標題"/>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章節標題</a:t>
            </a:r>
          </a:p>
        </p:txBody>
      </p:sp>
      <p:sp>
        <p:nvSpPr>
          <p:cNvPr id="72" name="幻燈片編號"/>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只有大標題">
    <p:spTree>
      <p:nvGrpSpPr>
        <p:cNvPr id="1" name=""/>
        <p:cNvGrpSpPr/>
        <p:nvPr/>
      </p:nvGrpSpPr>
      <p:grpSpPr>
        <a:xfrm>
          <a:off x="0" y="0"/>
          <a:ext cx="0" cy="0"/>
          <a:chOff x="0" y="0"/>
          <a:chExt cx="0" cy="0"/>
        </a:xfrm>
      </p:grpSpPr>
      <p:sp>
        <p:nvSpPr>
          <p:cNvPr id="79" name="幻燈片標題"/>
          <p:cNvSpPr txBox="1">
            <a:spLocks noGrp="1"/>
          </p:cNvSpPr>
          <p:nvPr>
            <p:ph type="title" hasCustomPrompt="1"/>
          </p:nvPr>
        </p:nvSpPr>
        <p:spPr>
          <a:xfrm>
            <a:off x="1206500" y="952500"/>
            <a:ext cx="21971000" cy="1434949"/>
          </a:xfrm>
          <a:prstGeom prst="rect">
            <a:avLst/>
          </a:prstGeom>
        </p:spPr>
        <p:txBody>
          <a:bodyPr/>
          <a:lstStyle/>
          <a:p>
            <a:r>
              <a:t>幻燈片標題</a:t>
            </a:r>
          </a:p>
        </p:txBody>
      </p:sp>
      <p:sp>
        <p:nvSpPr>
          <p:cNvPr id="80" name="幻燈片子標題"/>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幻燈片子標題</a:t>
            </a:r>
          </a:p>
        </p:txBody>
      </p:sp>
      <p:sp>
        <p:nvSpPr>
          <p:cNvPr id="8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程">
    <p:spTree>
      <p:nvGrpSpPr>
        <p:cNvPr id="1" name=""/>
        <p:cNvGrpSpPr/>
        <p:nvPr/>
      </p:nvGrpSpPr>
      <p:grpSpPr>
        <a:xfrm>
          <a:off x="0" y="0"/>
          <a:ext cx="0" cy="0"/>
          <a:chOff x="0" y="0"/>
          <a:chExt cx="0" cy="0"/>
        </a:xfrm>
      </p:grpSpPr>
      <p:sp>
        <p:nvSpPr>
          <p:cNvPr id="88" name="議程標題"/>
          <p:cNvSpPr txBox="1">
            <a:spLocks noGrp="1"/>
          </p:cNvSpPr>
          <p:nvPr>
            <p:ph type="title" hasCustomPrompt="1"/>
          </p:nvPr>
        </p:nvSpPr>
        <p:spPr>
          <a:xfrm>
            <a:off x="1206500" y="952500"/>
            <a:ext cx="21971000" cy="1435100"/>
          </a:xfrm>
          <a:prstGeom prst="rect">
            <a:avLst/>
          </a:prstGeom>
        </p:spPr>
        <p:txBody>
          <a:bodyPr/>
          <a:lstStyle/>
          <a:p>
            <a:r>
              <a:t>議程標題</a:t>
            </a:r>
          </a:p>
        </p:txBody>
      </p:sp>
      <p:sp>
        <p:nvSpPr>
          <p:cNvPr id="89" name="議程副標題"/>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議程副標題</a:t>
            </a:r>
          </a:p>
        </p:txBody>
      </p:sp>
      <p:sp>
        <p:nvSpPr>
          <p:cNvPr id="90" name="內文層級一…"/>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議程主題</a:t>
            </a:r>
          </a:p>
          <a:p>
            <a:pPr lvl="1"/>
            <a:endParaRPr/>
          </a:p>
          <a:p>
            <a:pPr lvl="2"/>
            <a:endParaRPr/>
          </a:p>
          <a:p>
            <a:pPr lvl="3"/>
            <a:endParaRPr/>
          </a:p>
          <a:p>
            <a:pPr lvl="4"/>
            <a:endParaRPr/>
          </a:p>
        </p:txBody>
      </p:sp>
      <p:sp>
        <p:nvSpPr>
          <p:cNvPr id="9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幻燈片標題"/>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幻燈片標題</a:t>
            </a:r>
          </a:p>
        </p:txBody>
      </p:sp>
      <p:sp>
        <p:nvSpPr>
          <p:cNvPr id="3" name="內文層級一…"/>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幻燈片項目符號文字</a:t>
            </a:r>
          </a:p>
          <a:p>
            <a:pPr lvl="1"/>
            <a:endParaRPr/>
          </a:p>
          <a:p>
            <a:pPr lvl="2"/>
            <a:endParaRPr/>
          </a:p>
          <a:p>
            <a:pPr lvl="3"/>
            <a:endParaRPr/>
          </a:p>
          <a:p>
            <a:pPr lvl="4"/>
            <a:endParaRPr/>
          </a:p>
        </p:txBody>
      </p:sp>
      <p:sp>
        <p:nvSpPr>
          <p:cNvPr id="4" name="幻燈片編號"/>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jpe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3" Type="http://schemas.openxmlformats.org/officeDocument/2006/relationships/image" Target="../media/image2.jpeg"/><Relationship Id="rId7" Type="http://schemas.microsoft.com/office/2007/relationships/hdphoto" Target="../media/hdphoto6.wdp"/><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0.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7.wdp"/></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5.xml"/><Relationship Id="rId4" Type="http://schemas.microsoft.com/office/2007/relationships/hdphoto" Target="../media/hdphoto10.wdp"/></Relationships>
</file>

<file path=ppt/slides/_rels/slide53.xml.rels><?xml version="1.0" encoding="UTF-8" standalone="yes"?>
<Relationships xmlns="http://schemas.openxmlformats.org/package/2006/relationships"><Relationship Id="rId3" Type="http://schemas.openxmlformats.org/officeDocument/2006/relationships/hyperlink" Target="https://www.tsos.org.tw/web/page/bsrs" TargetMode="External"/><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95983" y="4149734"/>
            <a:ext cx="20837075" cy="4648201"/>
          </a:xfrm>
        </p:spPr>
        <p:txBody>
          <a:bodyPr>
            <a:noAutofit/>
          </a:bodyPr>
          <a:lstStyle/>
          <a:p>
            <a:pPr>
              <a:lnSpc>
                <a:spcPct val="150000"/>
              </a:lnSpc>
            </a:pPr>
            <a:r>
              <a:rPr lang="zh-TW" altLang="en-US" sz="10500" dirty="0">
                <a:solidFill>
                  <a:schemeClr val="accent3">
                    <a:lumMod val="75000"/>
                  </a:schemeClr>
                </a:solidFill>
                <a:latin typeface="微軟正黑體" panose="020B0604030504040204" pitchFamily="34" charset="-120"/>
                <a:ea typeface="微軟正黑體" panose="020B0604030504040204" pitchFamily="34" charset="-120"/>
              </a:rPr>
              <a:t>賢北國小</a:t>
            </a:r>
            <a:r>
              <a:rPr lang="en-US" altLang="zh-TW" sz="10500" dirty="0">
                <a:solidFill>
                  <a:schemeClr val="accent3">
                    <a:lumMod val="75000"/>
                  </a:schemeClr>
                </a:solidFill>
                <a:latin typeface="微軟正黑體" panose="020B0604030504040204" pitchFamily="34" charset="-120"/>
                <a:ea typeface="微軟正黑體" panose="020B0604030504040204" pitchFamily="34" charset="-120"/>
              </a:rPr>
              <a:t>110</a:t>
            </a:r>
            <a:r>
              <a:rPr lang="zh-TW" altLang="en-US" sz="10500" dirty="0">
                <a:solidFill>
                  <a:schemeClr val="accent3">
                    <a:lumMod val="75000"/>
                  </a:schemeClr>
                </a:solidFill>
                <a:latin typeface="微軟正黑體" panose="020B0604030504040204" pitchFamily="34" charset="-120"/>
                <a:ea typeface="微軟正黑體" panose="020B0604030504040204" pitchFamily="34" charset="-120"/>
              </a:rPr>
              <a:t>學年度</a:t>
            </a:r>
            <a:br>
              <a:rPr lang="en-US" altLang="zh-TW" sz="10500" dirty="0">
                <a:solidFill>
                  <a:schemeClr val="accent3">
                    <a:lumMod val="75000"/>
                  </a:schemeClr>
                </a:solidFill>
                <a:latin typeface="微軟正黑體" panose="020B0604030504040204" pitchFamily="34" charset="-120"/>
                <a:ea typeface="微軟正黑體" panose="020B0604030504040204" pitchFamily="34" charset="-120"/>
              </a:rPr>
            </a:br>
            <a:r>
              <a:rPr lang="zh-TW" altLang="en-US" sz="10500" dirty="0">
                <a:solidFill>
                  <a:schemeClr val="accent3">
                    <a:lumMod val="75000"/>
                  </a:schemeClr>
                </a:solidFill>
                <a:latin typeface="微軟正黑體" panose="020B0604030504040204" pitchFamily="34" charset="-120"/>
                <a:ea typeface="微軟正黑體" panose="020B0604030504040204" pitchFamily="34" charset="-120"/>
              </a:rPr>
              <a:t>班親會學校宣導事項</a:t>
            </a:r>
          </a:p>
        </p:txBody>
      </p:sp>
      <p:sp>
        <p:nvSpPr>
          <p:cNvPr id="4" name="文字版面配置區 3"/>
          <p:cNvSpPr>
            <a:spLocks noGrp="1"/>
          </p:cNvSpPr>
          <p:nvPr>
            <p:ph type="body" sz="quarter" idx="21"/>
          </p:nvPr>
        </p:nvSpPr>
        <p:spPr/>
        <p:txBody>
          <a:bodyPr/>
          <a:lstStyle/>
          <a:p>
            <a:endParaRPr lang="zh-TW" alt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78133" y="1519249"/>
            <a:ext cx="21971000" cy="1433163"/>
          </a:xfrm>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教學正常化</a:t>
            </a:r>
          </a:p>
        </p:txBody>
      </p:sp>
      <p:sp>
        <p:nvSpPr>
          <p:cNvPr id="3" name="文字版面配置區 2"/>
          <p:cNvSpPr>
            <a:spLocks noGrp="1"/>
          </p:cNvSpPr>
          <p:nvPr>
            <p:ph type="body" idx="1"/>
          </p:nvPr>
        </p:nvSpPr>
        <p:spPr>
          <a:xfrm>
            <a:off x="955040" y="3564463"/>
            <a:ext cx="21971000" cy="7003891"/>
          </a:xfrm>
        </p:spPr>
        <p:txBody>
          <a:bodyPr>
            <a:noAutofit/>
          </a:bodyPr>
          <a:lstStyle/>
          <a:p>
            <a:r>
              <a:rPr lang="zh-TW" altLang="en-US" sz="8000" dirty="0">
                <a:solidFill>
                  <a:schemeClr val="accent5"/>
                </a:solidFill>
                <a:latin typeface="微軟正黑體" panose="020B0604030504040204" pitchFamily="34" charset="-120"/>
                <a:ea typeface="微軟正黑體" panose="020B0604030504040204" pitchFamily="34" charset="-120"/>
              </a:rPr>
              <a:t>不能公開呈現個別學生在班級排名</a:t>
            </a:r>
          </a:p>
          <a:p>
            <a:r>
              <a:rPr lang="zh-TW" altLang="en-US" sz="8000" dirty="0">
                <a:solidFill>
                  <a:schemeClr val="bg1"/>
                </a:solidFill>
                <a:latin typeface="微軟正黑體" panose="020B0604030504040204" pitchFamily="34" charset="-120"/>
                <a:ea typeface="微軟正黑體" panose="020B0604030504040204" pitchFamily="34" charset="-120"/>
              </a:rPr>
              <a:t>客語 越語 原住民語採抽離班級集中式上課</a:t>
            </a:r>
          </a:p>
          <a:p>
            <a:endParaRPr lang="zh-TW" altLang="en-US" sz="4000" dirty="0">
              <a:solidFill>
                <a:schemeClr val="bg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8409920" y="10886832"/>
            <a:ext cx="5724644" cy="1200329"/>
          </a:xfrm>
          <a:prstGeom prst="rect">
            <a:avLst/>
          </a:prstGeom>
        </p:spPr>
        <p:txBody>
          <a:bodyPr wrap="square">
            <a:spAutoFit/>
          </a:bodyPr>
          <a:lstStyle/>
          <a:p>
            <a:pPr>
              <a:lnSpc>
                <a:spcPct val="150000"/>
              </a:lnSpc>
            </a:pPr>
            <a:r>
              <a:rPr lang="zh-TW" altLang="en-US"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開啟孩子的無限可能</a:t>
            </a:r>
            <a:endParaRPr lang="en-US" altLang="zh-TW"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教學正常化</a:t>
            </a:r>
          </a:p>
        </p:txBody>
      </p:sp>
      <p:sp>
        <p:nvSpPr>
          <p:cNvPr id="4" name="文字版面配置區 3"/>
          <p:cNvSpPr>
            <a:spLocks noGrp="1"/>
          </p:cNvSpPr>
          <p:nvPr>
            <p:ph type="body" idx="1"/>
          </p:nvPr>
        </p:nvSpPr>
        <p:spPr>
          <a:xfrm>
            <a:off x="1206500" y="2385662"/>
            <a:ext cx="22933660" cy="9318657"/>
          </a:xfrm>
        </p:spPr>
        <p:txBody>
          <a:bodyPr>
            <a:normAutofit/>
          </a:bodyPr>
          <a:lstStyle/>
          <a:p>
            <a:pPr>
              <a:lnSpc>
                <a:spcPts val="5280"/>
              </a:lnSpc>
            </a:pPr>
            <a:r>
              <a:rPr lang="zh-TW" altLang="en-US" dirty="0">
                <a:solidFill>
                  <a:schemeClr val="bg1"/>
                </a:solidFill>
                <a:latin typeface="微軟正黑體" panose="020B0604030504040204" pitchFamily="34" charset="-120"/>
                <a:ea typeface="微軟正黑體" panose="020B0604030504040204" pitchFamily="34" charset="-120"/>
              </a:rPr>
              <a:t>學生成績計算，依下列規定辦理：</a:t>
            </a:r>
          </a:p>
          <a:p>
            <a:pPr>
              <a:lnSpc>
                <a:spcPct val="150000"/>
              </a:lnSpc>
            </a:pP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一</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學期總成績：以各學習領域學期成績乘以各該學習領域教學節數之百分比</a:t>
            </a:r>
            <a:endParaRPr lang="en-US" altLang="zh-TW" dirty="0">
              <a:solidFill>
                <a:schemeClr val="bg1"/>
              </a:solidFill>
              <a:latin typeface="微軟正黑體" panose="020B0604030504040204" pitchFamily="34" charset="-120"/>
              <a:ea typeface="微軟正黑體" panose="020B0604030504040204" pitchFamily="34" charset="-120"/>
            </a:endParaRPr>
          </a:p>
          <a:p>
            <a:pPr marL="0" indent="0">
              <a:lnSpc>
                <a:spcPct val="150000"/>
              </a:lnSpc>
              <a:buNone/>
            </a:pPr>
            <a:r>
              <a:rPr lang="zh-TW" altLang="en-US" dirty="0">
                <a:solidFill>
                  <a:schemeClr val="bg1"/>
                </a:solidFill>
                <a:latin typeface="微軟正黑體" panose="020B0604030504040204" pitchFamily="34" charset="-120"/>
                <a:ea typeface="微軟正黑體" panose="020B0604030504040204" pitchFamily="34" charset="-120"/>
              </a:rPr>
              <a:t>           之總和計算。</a:t>
            </a:r>
          </a:p>
          <a:p>
            <a:pPr>
              <a:lnSpc>
                <a:spcPts val="5280"/>
              </a:lnSpc>
            </a:pP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二</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畢業總成績：以各學期總成績合併計算，其中</a:t>
            </a:r>
          </a:p>
          <a:p>
            <a:pPr marL="1219200" lvl="2" indent="0">
              <a:lnSpc>
                <a:spcPts val="5280"/>
              </a:lnSpc>
              <a:buNone/>
            </a:pPr>
            <a:r>
              <a:rPr lang="zh-TW" altLang="en-US" dirty="0">
                <a:solidFill>
                  <a:schemeClr val="bg1"/>
                </a:solidFill>
                <a:latin typeface="微軟正黑體" panose="020B0604030504040204" pitchFamily="34" charset="-120"/>
                <a:ea typeface="微軟正黑體" panose="020B0604030504040204" pitchFamily="34" charset="-120"/>
              </a:rPr>
              <a:t>一、二年級各佔百分之十；</a:t>
            </a:r>
            <a:endParaRPr lang="en-US" altLang="zh-TW" dirty="0">
              <a:solidFill>
                <a:schemeClr val="bg1"/>
              </a:solidFill>
              <a:latin typeface="微軟正黑體" panose="020B0604030504040204" pitchFamily="34" charset="-120"/>
              <a:ea typeface="微軟正黑體" panose="020B0604030504040204" pitchFamily="34" charset="-120"/>
            </a:endParaRPr>
          </a:p>
          <a:p>
            <a:pPr marL="1219200" lvl="2" indent="0">
              <a:lnSpc>
                <a:spcPts val="5280"/>
              </a:lnSpc>
              <a:buNone/>
            </a:pPr>
            <a:r>
              <a:rPr lang="zh-TW" altLang="en-US" dirty="0">
                <a:solidFill>
                  <a:schemeClr val="bg1"/>
                </a:solidFill>
                <a:latin typeface="微軟正黑體" panose="020B0604030504040204" pitchFamily="34" charset="-120"/>
                <a:ea typeface="微軟正黑體" panose="020B0604030504040204" pitchFamily="34" charset="-120"/>
              </a:rPr>
              <a:t>三、四年級各佔百分之十五；</a:t>
            </a:r>
            <a:endParaRPr lang="en-US" altLang="zh-TW" dirty="0">
              <a:solidFill>
                <a:schemeClr val="bg1"/>
              </a:solidFill>
              <a:latin typeface="微軟正黑體" panose="020B0604030504040204" pitchFamily="34" charset="-120"/>
              <a:ea typeface="微軟正黑體" panose="020B0604030504040204" pitchFamily="34" charset="-120"/>
            </a:endParaRPr>
          </a:p>
          <a:p>
            <a:pPr marL="1219200" lvl="2" indent="0">
              <a:lnSpc>
                <a:spcPts val="5280"/>
              </a:lnSpc>
              <a:buNone/>
            </a:pPr>
            <a:r>
              <a:rPr lang="zh-TW" altLang="en-US" dirty="0">
                <a:solidFill>
                  <a:schemeClr val="bg1"/>
                </a:solidFill>
                <a:latin typeface="微軟正黑體" panose="020B0604030504040204" pitchFamily="34" charset="-120"/>
                <a:ea typeface="微軟正黑體" panose="020B0604030504040204" pitchFamily="34" charset="-120"/>
              </a:rPr>
              <a:t>五、六年級各佔百分之二十五。</a:t>
            </a:r>
          </a:p>
          <a:p>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6286727" y="11272840"/>
            <a:ext cx="7853433" cy="523220"/>
          </a:xfrm>
          <a:prstGeom prst="rect">
            <a:avLst/>
          </a:prstGeom>
        </p:spPr>
        <p:txBody>
          <a:bodyPr wrap="none">
            <a:spAutoFit/>
          </a:bodyPr>
          <a:lstStyle/>
          <a:p>
            <a:r>
              <a:rPr lang="zh-TW" altLang="en-US" sz="2800" dirty="0">
                <a:solidFill>
                  <a:schemeClr val="bg2"/>
                </a:solidFill>
                <a:latin typeface="微軟正黑體" panose="020B0604030504040204" pitchFamily="34" charset="-120"/>
                <a:ea typeface="微軟正黑體" panose="020B0604030504040204" pitchFamily="34" charset="-120"/>
              </a:rPr>
              <a:t>臺南市國民小學生成績評量補充規定 </a:t>
            </a:r>
            <a:r>
              <a:rPr lang="en-US" altLang="zh-TW" sz="2800" dirty="0">
                <a:solidFill>
                  <a:schemeClr val="bg2"/>
                </a:solidFill>
                <a:latin typeface="微軟正黑體" panose="020B0604030504040204" pitchFamily="34" charset="-120"/>
                <a:ea typeface="微軟正黑體" panose="020B0604030504040204" pitchFamily="34" charset="-120"/>
              </a:rPr>
              <a:t>2018.12.18</a:t>
            </a:r>
            <a:endParaRPr lang="zh-TW" altLang="en-US" sz="28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教學正常化</a:t>
            </a:r>
          </a:p>
        </p:txBody>
      </p:sp>
      <p:sp>
        <p:nvSpPr>
          <p:cNvPr id="3" name="文字版面配置區 2"/>
          <p:cNvSpPr>
            <a:spLocks noGrp="1"/>
          </p:cNvSpPr>
          <p:nvPr>
            <p:ph type="body" idx="1"/>
          </p:nvPr>
        </p:nvSpPr>
        <p:spPr>
          <a:xfrm>
            <a:off x="1206500" y="2385662"/>
            <a:ext cx="21971000" cy="9196738"/>
          </a:xfrm>
        </p:spPr>
        <p:txBody>
          <a:bodyPr>
            <a:normAutofit lnSpcReduction="10000"/>
          </a:bodyPr>
          <a:lstStyle/>
          <a:p>
            <a:pPr>
              <a:lnSpc>
                <a:spcPct val="150000"/>
              </a:lnSpc>
              <a:buFont typeface="Arial" panose="020B0604020202020204" pitchFamily="34" charset="0"/>
              <a:buNone/>
            </a:pPr>
            <a:r>
              <a:rPr lang="zh-TW" altLang="en-US" b="1" dirty="0">
                <a:solidFill>
                  <a:schemeClr val="bg1"/>
                </a:solidFill>
                <a:latin typeface="微軟正黑體 Light" panose="020B0304030504040204" pitchFamily="34" charset="-120"/>
                <a:ea typeface="微軟正黑體 Light" panose="020B0304030504040204" pitchFamily="34" charset="-120"/>
              </a:rPr>
              <a:t>學生於學校辦理定期評量時，因故請假缺考者，應於該學期結束前補考。學生</a:t>
            </a:r>
            <a:endParaRPr lang="en-US" altLang="zh-TW" b="1" dirty="0">
              <a:solidFill>
                <a:schemeClr val="bg1"/>
              </a:solidFill>
              <a:latin typeface="微軟正黑體 Light" panose="020B0304030504040204" pitchFamily="34" charset="-120"/>
              <a:ea typeface="微軟正黑體 Light" panose="020B0304030504040204" pitchFamily="34" charset="-120"/>
            </a:endParaRPr>
          </a:p>
          <a:p>
            <a:pPr>
              <a:lnSpc>
                <a:spcPct val="150000"/>
              </a:lnSpc>
              <a:buFont typeface="Arial" panose="020B0604020202020204" pitchFamily="34" charset="0"/>
              <a:buNone/>
            </a:pPr>
            <a:r>
              <a:rPr lang="zh-TW" altLang="en-US" b="1" dirty="0">
                <a:solidFill>
                  <a:schemeClr val="bg1"/>
                </a:solidFill>
                <a:latin typeface="微軟正黑體 Light" panose="020B0304030504040204" pitchFamily="34" charset="-120"/>
                <a:ea typeface="微軟正黑體 Light" panose="020B0304030504040204" pitchFamily="34" charset="-120"/>
              </a:rPr>
              <a:t>定期評量無故缺考時，除不得補考外，學生缺考之定期評量成績應以零分計算。</a:t>
            </a:r>
          </a:p>
          <a:p>
            <a:pPr>
              <a:lnSpc>
                <a:spcPct val="150000"/>
              </a:lnSpc>
              <a:buFont typeface="Arial" panose="020B0604020202020204" pitchFamily="34" charset="0"/>
              <a:buNone/>
            </a:pPr>
            <a:r>
              <a:rPr lang="zh-TW" altLang="en-US" b="1" dirty="0">
                <a:solidFill>
                  <a:schemeClr val="bg1"/>
                </a:solidFill>
                <a:latin typeface="微軟正黑體 Light" panose="020B0304030504040204" pitchFamily="34" charset="-120"/>
                <a:ea typeface="微軟正黑體 Light" panose="020B0304030504040204" pitchFamily="34" charset="-120"/>
              </a:rPr>
              <a:t>前項補考應另行命題，其成績計算方式 ：因事假缺考者，其補考成績在</a:t>
            </a:r>
            <a:endParaRPr lang="en-US" altLang="zh-TW" b="1" dirty="0">
              <a:solidFill>
                <a:schemeClr val="bg1"/>
              </a:solidFill>
              <a:latin typeface="微軟正黑體 Light" panose="020B0304030504040204" pitchFamily="34" charset="-120"/>
              <a:ea typeface="微軟正黑體 Light" panose="020B0304030504040204" pitchFamily="34" charset="-120"/>
            </a:endParaRPr>
          </a:p>
          <a:p>
            <a:pPr>
              <a:lnSpc>
                <a:spcPct val="150000"/>
              </a:lnSpc>
              <a:buFont typeface="Arial" panose="020B0604020202020204" pitchFamily="34" charset="0"/>
              <a:buNone/>
            </a:pPr>
            <a:r>
              <a:rPr lang="zh-TW" altLang="en-US" b="1" dirty="0">
                <a:solidFill>
                  <a:schemeClr val="bg1"/>
                </a:solidFill>
                <a:latin typeface="微軟正黑體 Light" panose="020B0304030504040204" pitchFamily="34" charset="-120"/>
                <a:ea typeface="微軟正黑體 Light" panose="020B0304030504040204" pitchFamily="34" charset="-120"/>
              </a:rPr>
              <a:t>六十分以下者，依實得分數計算；超過六十分者，超過部分之分數以百分之</a:t>
            </a:r>
            <a:endParaRPr lang="en-US" altLang="zh-TW" b="1" dirty="0">
              <a:solidFill>
                <a:schemeClr val="bg1"/>
              </a:solidFill>
              <a:latin typeface="微軟正黑體 Light" panose="020B0304030504040204" pitchFamily="34" charset="-120"/>
              <a:ea typeface="微軟正黑體 Light" panose="020B0304030504040204" pitchFamily="34" charset="-120"/>
            </a:endParaRPr>
          </a:p>
          <a:p>
            <a:pPr>
              <a:lnSpc>
                <a:spcPct val="150000"/>
              </a:lnSpc>
              <a:buFont typeface="Arial" panose="020B0604020202020204" pitchFamily="34" charset="0"/>
              <a:buNone/>
            </a:pPr>
            <a:r>
              <a:rPr lang="zh-TW" altLang="en-US" b="1" dirty="0">
                <a:solidFill>
                  <a:schemeClr val="bg1"/>
                </a:solidFill>
                <a:latin typeface="微軟正黑體 Light" panose="020B0304030504040204" pitchFamily="34" charset="-120"/>
                <a:ea typeface="微軟正黑體 Light" panose="020B0304030504040204" pitchFamily="34" charset="-120"/>
              </a:rPr>
              <a:t>八十計算。因應防疫，學生有防疫需求者請防疫假，不列入事病假。因病假、</a:t>
            </a:r>
            <a:endParaRPr lang="en-US" altLang="zh-TW" b="1" dirty="0">
              <a:solidFill>
                <a:schemeClr val="bg1"/>
              </a:solidFill>
              <a:latin typeface="微軟正黑體 Light" panose="020B0304030504040204" pitchFamily="34" charset="-120"/>
              <a:ea typeface="微軟正黑體 Light" panose="020B0304030504040204" pitchFamily="34" charset="-120"/>
            </a:endParaRPr>
          </a:p>
          <a:p>
            <a:pPr>
              <a:lnSpc>
                <a:spcPct val="150000"/>
              </a:lnSpc>
              <a:buFont typeface="Arial" panose="020B0604020202020204" pitchFamily="34" charset="0"/>
              <a:buNone/>
            </a:pPr>
            <a:r>
              <a:rPr lang="zh-TW" altLang="en-US" b="1">
                <a:solidFill>
                  <a:schemeClr val="bg1"/>
                </a:solidFill>
                <a:latin typeface="微軟正黑體 Light" panose="020B0304030504040204" pitchFamily="34" charset="-120"/>
                <a:ea typeface="微軟正黑體 Light" panose="020B0304030504040204" pitchFamily="34" charset="-120"/>
              </a:rPr>
              <a:t>防疫</a:t>
            </a:r>
            <a:r>
              <a:rPr lang="zh-TW" altLang="en-US" b="1" dirty="0">
                <a:solidFill>
                  <a:schemeClr val="bg1"/>
                </a:solidFill>
                <a:latin typeface="微軟正黑體 Light" panose="020B0304030504040204" pitchFamily="34" charset="-120"/>
                <a:ea typeface="微軟正黑體 Light" panose="020B0304030504040204" pitchFamily="34" charset="-120"/>
              </a:rPr>
              <a:t>假補考不扣分。</a:t>
            </a:r>
          </a:p>
          <a:p>
            <a:pPr>
              <a:lnSpc>
                <a:spcPct val="150000"/>
              </a:lnSpc>
            </a:pPr>
            <a:endParaRPr lang="zh-TW" altLang="en-US" dirty="0">
              <a:solidFill>
                <a:schemeClr val="bg2"/>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42592" y="4860592"/>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學務處業務宣導</a:t>
            </a:r>
          </a:p>
        </p:txBody>
      </p:sp>
    </p:spTree>
    <p:extLst>
      <p:ext uri="{BB962C8B-B14F-4D97-AF65-F5344CB8AC3E}">
        <p14:creationId xmlns:p14="http://schemas.microsoft.com/office/powerpoint/2010/main" val="14016444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398584" y="3218404"/>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交通安全宣導</a:t>
            </a:r>
            <a:r>
              <a:rPr lang="en-US" altLang="zh-TW" sz="11500" dirty="0">
                <a:solidFill>
                  <a:schemeClr val="accent3">
                    <a:lumMod val="50000"/>
                  </a:schemeClr>
                </a:solidFill>
              </a:rPr>
              <a:t>-</a:t>
            </a:r>
          </a:p>
          <a:p>
            <a:pPr algn="ctr" hangingPunct="1">
              <a:lnSpc>
                <a:spcPct val="150000"/>
              </a:lnSpc>
            </a:pPr>
            <a:r>
              <a:rPr lang="zh-TW" altLang="en-US" sz="11500" dirty="0">
                <a:solidFill>
                  <a:schemeClr val="accent3">
                    <a:lumMod val="50000"/>
                  </a:schemeClr>
                </a:solidFill>
              </a:rPr>
              <a:t>前後門汽機車停放說明</a:t>
            </a:r>
          </a:p>
        </p:txBody>
      </p:sp>
    </p:spTree>
    <p:extLst>
      <p:ext uri="{BB962C8B-B14F-4D97-AF65-F5344CB8AC3E}">
        <p14:creationId xmlns:p14="http://schemas.microsoft.com/office/powerpoint/2010/main" val="10352547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家長接送區   前門</a:t>
            </a:r>
          </a:p>
        </p:txBody>
      </p:sp>
      <p:grpSp>
        <p:nvGrpSpPr>
          <p:cNvPr id="5" name="群組 4">
            <a:extLst>
              <a:ext uri="{FF2B5EF4-FFF2-40B4-BE49-F238E27FC236}">
                <a16:creationId xmlns:a16="http://schemas.microsoft.com/office/drawing/2014/main" id="{A75D3C7D-A7A5-4A73-964E-731D790A03D7}"/>
              </a:ext>
            </a:extLst>
          </p:cNvPr>
          <p:cNvGrpSpPr/>
          <p:nvPr/>
        </p:nvGrpSpPr>
        <p:grpSpPr>
          <a:xfrm>
            <a:off x="3188189" y="2877013"/>
            <a:ext cx="16859250" cy="6485369"/>
            <a:chOff x="1219200" y="754363"/>
            <a:chExt cx="10535478" cy="3833967"/>
          </a:xfrm>
        </p:grpSpPr>
        <p:sp>
          <p:nvSpPr>
            <p:cNvPr id="6" name="文字方塊 5">
              <a:extLst>
                <a:ext uri="{FF2B5EF4-FFF2-40B4-BE49-F238E27FC236}">
                  <a16:creationId xmlns:a16="http://schemas.microsoft.com/office/drawing/2014/main" id="{9EFE317E-58BF-4BE3-992B-4FF044F0F155}"/>
                </a:ext>
              </a:extLst>
            </p:cNvPr>
            <p:cNvSpPr txBox="1"/>
            <p:nvPr/>
          </p:nvSpPr>
          <p:spPr>
            <a:xfrm>
              <a:off x="1239070" y="1695721"/>
              <a:ext cx="1736034" cy="382093"/>
            </a:xfrm>
            <a:prstGeom prst="rect">
              <a:avLst/>
            </a:prstGeom>
            <a:solidFill>
              <a:schemeClr val="accent2"/>
            </a:solid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汽車接送區</a:t>
              </a:r>
            </a:p>
          </p:txBody>
        </p:sp>
        <p:grpSp>
          <p:nvGrpSpPr>
            <p:cNvPr id="7" name="群組 6">
              <a:extLst>
                <a:ext uri="{FF2B5EF4-FFF2-40B4-BE49-F238E27FC236}">
                  <a16:creationId xmlns:a16="http://schemas.microsoft.com/office/drawing/2014/main" id="{F504D07E-BF15-4E4F-8179-5654629CBD00}"/>
                </a:ext>
              </a:extLst>
            </p:cNvPr>
            <p:cNvGrpSpPr/>
            <p:nvPr/>
          </p:nvGrpSpPr>
          <p:grpSpPr>
            <a:xfrm>
              <a:off x="1219200" y="754363"/>
              <a:ext cx="10535478" cy="3833967"/>
              <a:chOff x="1219200" y="754363"/>
              <a:chExt cx="10535478" cy="3833967"/>
            </a:xfrm>
          </p:grpSpPr>
          <p:cxnSp>
            <p:nvCxnSpPr>
              <p:cNvPr id="8" name="直線接點 7">
                <a:extLst>
                  <a:ext uri="{FF2B5EF4-FFF2-40B4-BE49-F238E27FC236}">
                    <a16:creationId xmlns:a16="http://schemas.microsoft.com/office/drawing/2014/main" id="{85669F64-6031-4855-AC7A-79F56E0D9A40}"/>
                  </a:ext>
                </a:extLst>
              </p:cNvPr>
              <p:cNvCxnSpPr>
                <a:cxnSpLocks/>
              </p:cNvCxnSpPr>
              <p:nvPr/>
            </p:nvCxnSpPr>
            <p:spPr>
              <a:xfrm>
                <a:off x="1219200" y="1563757"/>
                <a:ext cx="10296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06DB188F-0FE4-4D43-8F22-6B6F9D209D5B}"/>
                  </a:ext>
                </a:extLst>
              </p:cNvPr>
              <p:cNvCxnSpPr>
                <a:cxnSpLocks/>
              </p:cNvCxnSpPr>
              <p:nvPr/>
            </p:nvCxnSpPr>
            <p:spPr>
              <a:xfrm>
                <a:off x="1219200" y="4129779"/>
                <a:ext cx="10535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a16="http://schemas.microsoft.com/office/drawing/2014/main" id="{91E21897-F949-422E-A388-4D661D67B862}"/>
                  </a:ext>
                </a:extLst>
              </p:cNvPr>
              <p:cNvGrpSpPr/>
              <p:nvPr/>
            </p:nvGrpSpPr>
            <p:grpSpPr>
              <a:xfrm>
                <a:off x="3462129" y="754363"/>
                <a:ext cx="5297549" cy="3102667"/>
                <a:chOff x="2398643" y="766968"/>
                <a:chExt cx="5297549" cy="3102667"/>
              </a:xfrm>
            </p:grpSpPr>
            <p:sp>
              <p:nvSpPr>
                <p:cNvPr id="18" name="矩形 17">
                  <a:extLst>
                    <a:ext uri="{FF2B5EF4-FFF2-40B4-BE49-F238E27FC236}">
                      <a16:creationId xmlns:a16="http://schemas.microsoft.com/office/drawing/2014/main" id="{B8F0560C-5A31-437F-870F-409A2CB8C99C}"/>
                    </a:ext>
                  </a:extLst>
                </p:cNvPr>
                <p:cNvSpPr/>
                <p:nvPr/>
              </p:nvSpPr>
              <p:spPr>
                <a:xfrm>
                  <a:off x="6583009" y="1729408"/>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矩形 18">
                  <a:extLst>
                    <a:ext uri="{FF2B5EF4-FFF2-40B4-BE49-F238E27FC236}">
                      <a16:creationId xmlns:a16="http://schemas.microsoft.com/office/drawing/2014/main" id="{4488228A-48B4-4A16-9BFD-E20DE1B2D586}"/>
                    </a:ext>
                  </a:extLst>
                </p:cNvPr>
                <p:cNvSpPr/>
                <p:nvPr/>
              </p:nvSpPr>
              <p:spPr>
                <a:xfrm>
                  <a:off x="6583009" y="2105439"/>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E245A740-F487-462C-BF7B-40FEBAA22E53}"/>
                    </a:ext>
                  </a:extLst>
                </p:cNvPr>
                <p:cNvSpPr/>
                <p:nvPr/>
              </p:nvSpPr>
              <p:spPr>
                <a:xfrm>
                  <a:off x="6583007" y="2556013"/>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5720B81E-CF29-4ADD-BA5A-F2A758C244E4}"/>
                    </a:ext>
                  </a:extLst>
                </p:cNvPr>
                <p:cNvSpPr/>
                <p:nvPr/>
              </p:nvSpPr>
              <p:spPr>
                <a:xfrm>
                  <a:off x="6583007" y="3097694"/>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Picture 2" descr="ãç´ç¶ çãçåçæå°çµæ">
                  <a:extLst>
                    <a:ext uri="{FF2B5EF4-FFF2-40B4-BE49-F238E27FC236}">
                      <a16:creationId xmlns:a16="http://schemas.microsoft.com/office/drawing/2014/main" id="{99D226CC-543E-4367-81B8-D51E9BFBA0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69361" y="766968"/>
                  <a:ext cx="1113184" cy="111318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395C38C0-AE08-4280-ADBE-12B14CBF9582}"/>
                    </a:ext>
                  </a:extLst>
                </p:cNvPr>
                <p:cNvSpPr/>
                <p:nvPr/>
              </p:nvSpPr>
              <p:spPr>
                <a:xfrm>
                  <a:off x="2398643" y="1729408"/>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457E86E5-F48F-4222-9518-EB2F392785DC}"/>
                    </a:ext>
                  </a:extLst>
                </p:cNvPr>
                <p:cNvSpPr/>
                <p:nvPr/>
              </p:nvSpPr>
              <p:spPr>
                <a:xfrm>
                  <a:off x="2398643" y="2126971"/>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21AE91A2-EB0C-4FAB-B95F-31AE8DBD9CB2}"/>
                    </a:ext>
                  </a:extLst>
                </p:cNvPr>
                <p:cNvSpPr/>
                <p:nvPr/>
              </p:nvSpPr>
              <p:spPr>
                <a:xfrm>
                  <a:off x="2398643" y="2590797"/>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61DB0372-4C44-4FB6-A434-AA446C30EA54}"/>
                    </a:ext>
                  </a:extLst>
                </p:cNvPr>
                <p:cNvSpPr/>
                <p:nvPr/>
              </p:nvSpPr>
              <p:spPr>
                <a:xfrm>
                  <a:off x="2398643" y="3117573"/>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6E4DBEF7-04A4-4849-B42F-8DFEEBA34E00}"/>
                    </a:ext>
                  </a:extLst>
                </p:cNvPr>
                <p:cNvSpPr/>
                <p:nvPr/>
              </p:nvSpPr>
              <p:spPr>
                <a:xfrm>
                  <a:off x="2398643" y="3644348"/>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5755EA01-3BCD-474E-B6FA-42365779069A}"/>
                    </a:ext>
                  </a:extLst>
                </p:cNvPr>
                <p:cNvSpPr/>
                <p:nvPr/>
              </p:nvSpPr>
              <p:spPr>
                <a:xfrm>
                  <a:off x="6583007" y="3644348"/>
                  <a:ext cx="1113183" cy="225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6818BC87-CBE4-4192-A5D7-366632E20EAC}"/>
                  </a:ext>
                </a:extLst>
              </p:cNvPr>
              <p:cNvSpPr txBox="1"/>
              <p:nvPr/>
            </p:nvSpPr>
            <p:spPr>
              <a:xfrm>
                <a:off x="3240153" y="4312046"/>
                <a:ext cx="1351722" cy="272923"/>
              </a:xfrm>
              <a:prstGeom prst="rect">
                <a:avLst/>
              </a:prstGeom>
              <a:noFill/>
              <a:ln w="38100">
                <a:solidFill>
                  <a:schemeClr val="bg1"/>
                </a:solidFill>
              </a:ln>
            </p:spPr>
            <p:txBody>
              <a:bodyPr wrap="square" rtlCol="0">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警衛室</a:t>
                </a:r>
              </a:p>
            </p:txBody>
          </p:sp>
          <p:sp>
            <p:nvSpPr>
              <p:cNvPr id="12" name="文字方塊 11">
                <a:extLst>
                  <a:ext uri="{FF2B5EF4-FFF2-40B4-BE49-F238E27FC236}">
                    <a16:creationId xmlns:a16="http://schemas.microsoft.com/office/drawing/2014/main" id="{00E24C40-40FB-4712-94D7-A6CCB3D3B682}"/>
                  </a:ext>
                </a:extLst>
              </p:cNvPr>
              <p:cNvSpPr txBox="1"/>
              <p:nvPr/>
            </p:nvSpPr>
            <p:spPr>
              <a:xfrm>
                <a:off x="1709531" y="2200222"/>
                <a:ext cx="619541"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大</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興</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街</a:t>
                </a:r>
              </a:p>
            </p:txBody>
          </p:sp>
          <p:sp>
            <p:nvSpPr>
              <p:cNvPr id="13" name="文字方塊 12">
                <a:extLst>
                  <a:ext uri="{FF2B5EF4-FFF2-40B4-BE49-F238E27FC236}">
                    <a16:creationId xmlns:a16="http://schemas.microsoft.com/office/drawing/2014/main" id="{670A6A32-1B03-4756-A1B5-C26656273CB1}"/>
                  </a:ext>
                </a:extLst>
              </p:cNvPr>
              <p:cNvSpPr txBox="1"/>
              <p:nvPr/>
            </p:nvSpPr>
            <p:spPr>
              <a:xfrm>
                <a:off x="1295395" y="3582443"/>
                <a:ext cx="1736034" cy="382093"/>
              </a:xfrm>
              <a:prstGeom prst="rect">
                <a:avLst/>
              </a:prstGeom>
              <a:solidFill>
                <a:schemeClr val="accent2"/>
              </a:solid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汽車接送區</a:t>
                </a:r>
              </a:p>
            </p:txBody>
          </p:sp>
          <p:sp>
            <p:nvSpPr>
              <p:cNvPr id="14" name="文字方塊 13">
                <a:extLst>
                  <a:ext uri="{FF2B5EF4-FFF2-40B4-BE49-F238E27FC236}">
                    <a16:creationId xmlns:a16="http://schemas.microsoft.com/office/drawing/2014/main" id="{9E906BC7-48CF-4A3E-817E-860EC9727A2E}"/>
                  </a:ext>
                </a:extLst>
              </p:cNvPr>
              <p:cNvSpPr txBox="1"/>
              <p:nvPr/>
            </p:nvSpPr>
            <p:spPr>
              <a:xfrm>
                <a:off x="1709531" y="4315407"/>
                <a:ext cx="1351722" cy="272923"/>
              </a:xfrm>
              <a:prstGeom prst="rect">
                <a:avLst/>
              </a:prstGeom>
              <a:noFill/>
              <a:ln w="38100">
                <a:solidFill>
                  <a:schemeClr val="bg1"/>
                </a:solidFill>
              </a:ln>
            </p:spPr>
            <p:txBody>
              <a:bodyPr wrap="square" rtlCol="0">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正門</a:t>
                </a:r>
              </a:p>
            </p:txBody>
          </p:sp>
          <p:sp>
            <p:nvSpPr>
              <p:cNvPr id="15" name="文字方塊 14">
                <a:extLst>
                  <a:ext uri="{FF2B5EF4-FFF2-40B4-BE49-F238E27FC236}">
                    <a16:creationId xmlns:a16="http://schemas.microsoft.com/office/drawing/2014/main" id="{6037C61A-C9DC-4A51-BE02-C2053DDE2D3B}"/>
                  </a:ext>
                </a:extLst>
              </p:cNvPr>
              <p:cNvSpPr txBox="1"/>
              <p:nvPr/>
            </p:nvSpPr>
            <p:spPr>
              <a:xfrm>
                <a:off x="5618922" y="3540659"/>
                <a:ext cx="1736034" cy="382093"/>
              </a:xfrm>
              <a:prstGeom prst="rect">
                <a:avLst/>
              </a:prstGeom>
              <a:solidFill>
                <a:schemeClr val="accent5">
                  <a:lumMod val="60000"/>
                  <a:lumOff val="40000"/>
                </a:schemeClr>
              </a:solid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機車接送區</a:t>
                </a:r>
              </a:p>
            </p:txBody>
          </p:sp>
          <p:sp>
            <p:nvSpPr>
              <p:cNvPr id="16" name="文字方塊 15">
                <a:extLst>
                  <a:ext uri="{FF2B5EF4-FFF2-40B4-BE49-F238E27FC236}">
                    <a16:creationId xmlns:a16="http://schemas.microsoft.com/office/drawing/2014/main" id="{FDFC875E-93CB-4C83-992C-8A997A3982C5}"/>
                  </a:ext>
                </a:extLst>
              </p:cNvPr>
              <p:cNvSpPr txBox="1"/>
              <p:nvPr/>
            </p:nvSpPr>
            <p:spPr>
              <a:xfrm>
                <a:off x="9740347" y="1716803"/>
                <a:ext cx="1736034" cy="382093"/>
              </a:xfrm>
              <a:prstGeom prst="rect">
                <a:avLst/>
              </a:prstGeom>
              <a:solidFill>
                <a:schemeClr val="accent5">
                  <a:lumMod val="60000"/>
                  <a:lumOff val="40000"/>
                </a:schemeClr>
              </a:solid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機車接送區</a:t>
                </a:r>
              </a:p>
            </p:txBody>
          </p:sp>
          <p:sp>
            <p:nvSpPr>
              <p:cNvPr id="17" name="文字方塊 16">
                <a:extLst>
                  <a:ext uri="{FF2B5EF4-FFF2-40B4-BE49-F238E27FC236}">
                    <a16:creationId xmlns:a16="http://schemas.microsoft.com/office/drawing/2014/main" id="{7145A398-CB51-4378-AAD1-48D9C9A96EEF}"/>
                  </a:ext>
                </a:extLst>
              </p:cNvPr>
              <p:cNvSpPr txBox="1"/>
              <p:nvPr/>
            </p:nvSpPr>
            <p:spPr>
              <a:xfrm>
                <a:off x="9740347" y="3536151"/>
                <a:ext cx="1736034" cy="382093"/>
              </a:xfrm>
              <a:prstGeom prst="rect">
                <a:avLst/>
              </a:prstGeom>
              <a:solidFill>
                <a:schemeClr val="accent5">
                  <a:lumMod val="60000"/>
                  <a:lumOff val="40000"/>
                </a:schemeClr>
              </a:solid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機車接送區</a:t>
                </a:r>
              </a:p>
            </p:txBody>
          </p:sp>
        </p:grpSp>
      </p:grpSp>
      <p:sp>
        <p:nvSpPr>
          <p:cNvPr id="29" name="矩形 28"/>
          <p:cNvSpPr/>
          <p:nvPr/>
        </p:nvSpPr>
        <p:spPr>
          <a:xfrm>
            <a:off x="1495576" y="9853733"/>
            <a:ext cx="20907224" cy="1652568"/>
          </a:xfrm>
          <a:prstGeom prst="rect">
            <a:avLst/>
          </a:prstGeom>
        </p:spPr>
        <p:txBody>
          <a:bodyPr wrap="square">
            <a:spAutoFit/>
          </a:bodyPr>
          <a:lstStyle/>
          <a:p>
            <a:pPr marL="457200" indent="-457200" algn="l">
              <a:lnSpc>
                <a:spcPct val="150000"/>
              </a:lnSpc>
              <a:buFont typeface="Arial" panose="020B0604020202020204" pitchFamily="34" charset="0"/>
              <a:buChar char="•"/>
            </a:pPr>
            <a:r>
              <a:rPr lang="zh-TW" altLang="en-US" sz="3600" dirty="0">
                <a:solidFill>
                  <a:schemeClr val="bg1"/>
                </a:solidFill>
                <a:latin typeface="微軟正黑體" panose="020B0604030504040204" pitchFamily="34" charset="-120"/>
                <a:ea typeface="微軟正黑體" panose="020B0604030504040204" pitchFamily="34" charset="-120"/>
              </a:rPr>
              <a:t>機車、汽車接送區，只讓家長暫時停靠，讓貴子弟下車，駕駛請勿離開，以確保交通順暢。</a:t>
            </a:r>
            <a:endParaRPr lang="en-US" altLang="zh-TW" sz="36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zh-TW" altLang="en-US" sz="3600" dirty="0">
                <a:solidFill>
                  <a:schemeClr val="bg1"/>
                </a:solidFill>
                <a:latin typeface="微軟正黑體" panose="020B0604030504040204" pitchFamily="34" charset="-120"/>
                <a:ea typeface="微軟正黑體" panose="020B0604030504040204" pitchFamily="34" charset="-120"/>
              </a:rPr>
              <a:t>家長車輛請勿駛入校園內。</a:t>
            </a:r>
            <a:endParaRPr lang="en-US" altLang="zh-TW" sz="36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家長接送區  後門</a:t>
            </a:r>
          </a:p>
        </p:txBody>
      </p:sp>
      <p:pic>
        <p:nvPicPr>
          <p:cNvPr id="5" name="圖片 4">
            <a:extLst>
              <a:ext uri="{FF2B5EF4-FFF2-40B4-BE49-F238E27FC236}">
                <a16:creationId xmlns:a16="http://schemas.microsoft.com/office/drawing/2014/main" id="{C4509696-009E-4BA3-8623-C431E797CEDE}"/>
              </a:ext>
            </a:extLst>
          </p:cNvPr>
          <p:cNvPicPr>
            <a:picLocks noChangeAspect="1"/>
          </p:cNvPicPr>
          <p:nvPr/>
        </p:nvPicPr>
        <p:blipFill rotWithShape="1">
          <a:blip r:embed="rId3">
            <a:extLst>
              <a:ext uri="{28A0092B-C50C-407E-A947-70E740481C1C}">
                <a14:useLocalDpi xmlns:a14="http://schemas.microsoft.com/office/drawing/2010/main" val="0"/>
              </a:ext>
            </a:extLst>
          </a:blip>
          <a:srcRect r="2905"/>
          <a:stretch/>
        </p:blipFill>
        <p:spPr>
          <a:xfrm>
            <a:off x="8254693" y="1565031"/>
            <a:ext cx="15537292" cy="6877439"/>
          </a:xfrm>
          <a:prstGeom prst="rect">
            <a:avLst/>
          </a:prstGeom>
        </p:spPr>
      </p:pic>
      <p:sp>
        <p:nvSpPr>
          <p:cNvPr id="6" name="矩形 5">
            <a:extLst>
              <a:ext uri="{FF2B5EF4-FFF2-40B4-BE49-F238E27FC236}">
                <a16:creationId xmlns:a16="http://schemas.microsoft.com/office/drawing/2014/main" id="{5B826FB9-6C71-4737-BC21-EE7CC993FA0B}"/>
              </a:ext>
            </a:extLst>
          </p:cNvPr>
          <p:cNvSpPr/>
          <p:nvPr/>
        </p:nvSpPr>
        <p:spPr>
          <a:xfrm>
            <a:off x="705126" y="7920193"/>
            <a:ext cx="22700974" cy="4145558"/>
          </a:xfrm>
          <a:prstGeom prst="rect">
            <a:avLst/>
          </a:prstGeom>
        </p:spPr>
        <p:txBody>
          <a:bodyPr wrap="square">
            <a:spAutoFit/>
          </a:bodyPr>
          <a:lstStyle/>
          <a:p>
            <a:pPr marL="457200" indent="-4572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請家長車輛依循由東向西之動線。</a:t>
            </a:r>
            <a:endParaRPr lang="en-US" altLang="zh-TW" sz="36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lgn="l">
              <a:lnSpc>
                <a:spcPct val="150000"/>
              </a:lnSpc>
              <a:buFont typeface="Arial" panose="020B0604020202020204" pitchFamily="34" charset="0"/>
              <a:buChar char="•"/>
            </a:pPr>
            <a:r>
              <a:rPr lang="zh-TW" altLang="en-US" sz="36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請家長準備停車前記得打方向燈，一則維護本身的安全，再則方便志工媽媽判別是否為家長車輛，協助您的孩子下車。</a:t>
            </a:r>
          </a:p>
          <a:p>
            <a:pPr marL="457200" indent="-457200" algn="l">
              <a:lnSpc>
                <a:spcPct val="150000"/>
              </a:lnSpc>
              <a:buFont typeface="Arial" panose="020B0604020202020204" pitchFamily="34" charset="0"/>
              <a:buChar char="•"/>
            </a:pPr>
            <a:r>
              <a:rPr lang="zh-TW" altLang="en-US" sz="36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汽車如需暫停，請停靠汽車暫停區。</a:t>
            </a:r>
          </a:p>
          <a:p>
            <a:pPr marL="457200" indent="-457200" algn="l">
              <a:lnSpc>
                <a:spcPct val="150000"/>
              </a:lnSpc>
              <a:buFont typeface="Arial" panose="020B0604020202020204" pitchFamily="34" charset="0"/>
              <a:buChar char="•"/>
            </a:pPr>
            <a:r>
              <a:rPr lang="zh-TW" altLang="en-US" sz="36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請勿逆向停車。</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接送區說明</a:t>
            </a:r>
          </a:p>
        </p:txBody>
      </p:sp>
      <p:sp>
        <p:nvSpPr>
          <p:cNvPr id="4" name="文字版面配置區 3"/>
          <p:cNvSpPr>
            <a:spLocks noGrp="1"/>
          </p:cNvSpPr>
          <p:nvPr>
            <p:ph type="body" idx="1"/>
          </p:nvPr>
        </p:nvSpPr>
        <p:spPr>
          <a:xfrm>
            <a:off x="1206500" y="4094991"/>
            <a:ext cx="21971000" cy="8256012"/>
          </a:xfrm>
        </p:spPr>
        <p:txBody>
          <a:bodyPr/>
          <a:lstStyle/>
          <a:p>
            <a:pPr marL="0" indent="0">
              <a:buNone/>
            </a:pPr>
            <a:r>
              <a:rPr lang="en-US" altLang="zh-TW" sz="8800" dirty="0">
                <a:solidFill>
                  <a:schemeClr val="bg1"/>
                </a:solidFill>
                <a:latin typeface="微軟正黑體" panose="020B0604030504040204" pitchFamily="34" charset="-120"/>
                <a:ea typeface="微軟正黑體" panose="020B0604030504040204" pitchFamily="34" charset="-120"/>
              </a:rPr>
              <a:t>Q</a:t>
            </a:r>
            <a:r>
              <a:rPr lang="zh-TW" altLang="en-US" sz="8800" dirty="0">
                <a:solidFill>
                  <a:schemeClr val="bg1"/>
                </a:solidFill>
                <a:latin typeface="微軟正黑體" panose="020B0604030504040204" pitchFamily="34" charset="-120"/>
                <a:ea typeface="微軟正黑體" panose="020B0604030504040204" pitchFamily="34" charset="-120"/>
              </a:rPr>
              <a:t>：若乘客從汽車左側下車，</a:t>
            </a:r>
            <a:endParaRPr lang="en-US" altLang="zh-TW" sz="8800" dirty="0">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8800" dirty="0">
                <a:solidFill>
                  <a:schemeClr val="bg1"/>
                </a:solidFill>
                <a:latin typeface="微軟正黑體" panose="020B0604030504040204" pitchFamily="34" charset="-120"/>
                <a:ea typeface="微軟正黑體" panose="020B0604030504040204" pitchFamily="34" charset="-120"/>
              </a:rPr>
              <a:t>是否會有相關罰則</a:t>
            </a:r>
            <a:r>
              <a:rPr lang="en-US" altLang="zh-TW" sz="8800" dirty="0">
                <a:solidFill>
                  <a:schemeClr val="bg1"/>
                </a:solidFill>
                <a:latin typeface="微軟正黑體" panose="020B0604030504040204" pitchFamily="34" charset="-120"/>
                <a:ea typeface="微軟正黑體" panose="020B0604030504040204" pitchFamily="34" charset="-120"/>
              </a:rPr>
              <a:t>?</a:t>
            </a:r>
            <a:endParaRPr lang="zh-TW" altLang="en-US" sz="8800" dirty="0">
              <a:solidFill>
                <a:schemeClr val="bg1"/>
              </a:solidFill>
              <a:latin typeface="微軟正黑體" panose="020B0604030504040204" pitchFamily="34" charset="-120"/>
              <a:ea typeface="微軟正黑體" panose="020B0604030504040204" pitchFamily="34" charset="-120"/>
            </a:endParaRPr>
          </a:p>
          <a:p>
            <a:endParaRPr lang="zh-TW" altLang="en-US" dirty="0"/>
          </a:p>
        </p:txBody>
      </p:sp>
      <p:pic>
        <p:nvPicPr>
          <p:cNvPr id="6" name="Picture 2" descr="æ±½è»é§é§å¨éè»éä¸è»æï¼æå¥½æ¡å©æ®µå¼ééï¼åå¾é æå¾æ¹æ©è»åæä¸ååå·ãæ¬å ±è³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4308" y="1942063"/>
            <a:ext cx="6133192" cy="904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51727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文字方塊 2"/>
          <p:cNvSpPr txBox="1"/>
          <p:nvPr/>
        </p:nvSpPr>
        <p:spPr>
          <a:xfrm>
            <a:off x="685800" y="1558728"/>
            <a:ext cx="23012400" cy="9063635"/>
          </a:xfrm>
          <a:prstGeom prst="rect">
            <a:avLst/>
          </a:prstGeom>
          <a:noFill/>
        </p:spPr>
        <p:txBody>
          <a:bodyPr wrap="square" rtlCol="0">
            <a:spAutoFit/>
          </a:bodyPr>
          <a:lstStyle/>
          <a:p>
            <a:pPr algn="l" defTabSz="914400" hangingPunct="1">
              <a:lnSpc>
                <a:spcPct val="150000"/>
              </a:lnSpc>
            </a:pPr>
            <a:r>
              <a:rPr lang="en-US" altLang="zh-TW" sz="4800" kern="1200" dirty="0">
                <a:solidFill>
                  <a:prstClr val="black"/>
                </a:solidFill>
                <a:latin typeface="微軟正黑體" panose="020B0604030504040204" pitchFamily="34" charset="-120"/>
                <a:ea typeface="微軟正黑體" panose="020B0604030504040204" pitchFamily="34" charset="-120"/>
              </a:rPr>
              <a:t>A</a:t>
            </a:r>
            <a:r>
              <a:rPr lang="zh-TW" altLang="en-US" sz="4800" kern="1200" dirty="0">
                <a:solidFill>
                  <a:prstClr val="black"/>
                </a:solidFill>
                <a:latin typeface="微軟正黑體" panose="020B0604030504040204" pitchFamily="34" charset="-120"/>
                <a:ea typeface="微軟正黑體" panose="020B0604030504040204" pitchFamily="34" charset="-120"/>
              </a:rPr>
              <a:t>：依據道路交通安全規則第</a:t>
            </a:r>
            <a:r>
              <a:rPr lang="en-US" altLang="zh-TW" sz="4800" kern="1200" dirty="0">
                <a:solidFill>
                  <a:prstClr val="black"/>
                </a:solidFill>
                <a:latin typeface="微軟正黑體" panose="020B0604030504040204" pitchFamily="34" charset="-120"/>
                <a:ea typeface="微軟正黑體" panose="020B0604030504040204" pitchFamily="34" charset="-120"/>
              </a:rPr>
              <a:t>112</a:t>
            </a:r>
            <a:r>
              <a:rPr lang="zh-TW" altLang="en-US" sz="4800" kern="1200" dirty="0">
                <a:solidFill>
                  <a:prstClr val="black"/>
                </a:solidFill>
                <a:latin typeface="微軟正黑體" panose="020B0604030504040204" pitchFamily="34" charset="-120"/>
                <a:ea typeface="微軟正黑體" panose="020B0604030504040204" pitchFamily="34" charset="-120"/>
              </a:rPr>
              <a:t>條乘客應由右側上、下車，若從左後車門上下車確實違反了道路交通安全規則，僅違反這項規定，並無相關罰則。</a:t>
            </a: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lnSpc>
                <a:spcPct val="150000"/>
              </a:lnSpc>
            </a:pP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lnSpc>
                <a:spcPct val="150000"/>
              </a:lnSpc>
            </a:pPr>
            <a:r>
              <a:rPr lang="zh-TW" altLang="en-US" sz="4800" kern="1200" dirty="0">
                <a:solidFill>
                  <a:prstClr val="black"/>
                </a:solidFill>
                <a:latin typeface="微軟正黑體" panose="020B0604030504040204" pitchFamily="34" charset="-120"/>
                <a:ea typeface="微軟正黑體" panose="020B0604030504040204" pitchFamily="34" charset="-120"/>
              </a:rPr>
              <a:t>若駕駛或乘客沒有用兩段式開門、未注意行人及其他車輛等未依規定開關車門因而肇事，依道路交通管理處罰例第</a:t>
            </a:r>
            <a:r>
              <a:rPr lang="en-US" altLang="zh-TW" sz="4800" kern="1200" dirty="0">
                <a:solidFill>
                  <a:prstClr val="black"/>
                </a:solidFill>
                <a:latin typeface="微軟正黑體" panose="020B0604030504040204" pitchFamily="34" charset="-120"/>
                <a:ea typeface="微軟正黑體" panose="020B0604030504040204" pitchFamily="34" charset="-120"/>
              </a:rPr>
              <a:t>56-1</a:t>
            </a:r>
            <a:r>
              <a:rPr lang="zh-TW" altLang="en-US" sz="4800" kern="1200" dirty="0">
                <a:solidFill>
                  <a:prstClr val="black"/>
                </a:solidFill>
                <a:latin typeface="微軟正黑體" panose="020B0604030504040204" pitchFamily="34" charset="-120"/>
                <a:ea typeface="微軟正黑體" panose="020B0604030504040204" pitchFamily="34" charset="-120"/>
              </a:rPr>
              <a:t>條，可處汽車駕駛人新台幣</a:t>
            </a:r>
            <a:r>
              <a:rPr lang="en-US" altLang="zh-TW" sz="4800" kern="1200" dirty="0">
                <a:solidFill>
                  <a:prstClr val="black"/>
                </a:solidFill>
                <a:latin typeface="微軟正黑體" panose="020B0604030504040204" pitchFamily="34" charset="-120"/>
                <a:ea typeface="微軟正黑體" panose="020B0604030504040204" pitchFamily="34" charset="-120"/>
              </a:rPr>
              <a:t>1200</a:t>
            </a:r>
            <a:r>
              <a:rPr lang="zh-TW" altLang="en-US" sz="4800" kern="1200" dirty="0">
                <a:solidFill>
                  <a:prstClr val="black"/>
                </a:solidFill>
                <a:latin typeface="微軟正黑體" panose="020B0604030504040204" pitchFamily="34" charset="-120"/>
                <a:ea typeface="微軟正黑體" panose="020B0604030504040204" pitchFamily="34" charset="-120"/>
              </a:rPr>
              <a:t>元以上</a:t>
            </a:r>
            <a:r>
              <a:rPr lang="en-US" altLang="zh-TW" sz="4800" kern="1200" dirty="0">
                <a:solidFill>
                  <a:prstClr val="black"/>
                </a:solidFill>
                <a:latin typeface="微軟正黑體" panose="020B0604030504040204" pitchFamily="34" charset="-120"/>
                <a:ea typeface="微軟正黑體" panose="020B0604030504040204" pitchFamily="34" charset="-120"/>
              </a:rPr>
              <a:t>3600</a:t>
            </a:r>
            <a:r>
              <a:rPr lang="zh-TW" altLang="en-US" sz="4800" kern="1200" dirty="0">
                <a:solidFill>
                  <a:prstClr val="black"/>
                </a:solidFill>
                <a:latin typeface="微軟正黑體" panose="020B0604030504040204" pitchFamily="34" charset="-120"/>
                <a:ea typeface="微軟正黑體" panose="020B0604030504040204" pitchFamily="34" charset="-120"/>
              </a:rPr>
              <a:t>元以下罰鍰</a:t>
            </a: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lnSpc>
                <a:spcPct val="150000"/>
              </a:lnSpc>
            </a:pP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lnSpc>
                <a:spcPct val="150000"/>
              </a:lnSpc>
            </a:pPr>
            <a:r>
              <a:rPr lang="zh-TW" altLang="en-US" sz="4800" kern="1200" dirty="0">
                <a:solidFill>
                  <a:prstClr val="black"/>
                </a:solidFill>
                <a:latin typeface="微軟正黑體" panose="020B0604030504040204" pitchFamily="34" charset="-120"/>
                <a:ea typeface="微軟正黑體" panose="020B0604030504040204" pitchFamily="34" charset="-120"/>
              </a:rPr>
              <a:t>肇事責任歸屬及罰緩皆是其次，</a:t>
            </a:r>
            <a:r>
              <a:rPr lang="zh-TW" altLang="en-US" sz="6000" b="1" kern="1200" dirty="0">
                <a:solidFill>
                  <a:prstClr val="black"/>
                </a:solidFill>
                <a:latin typeface="微軟正黑體" panose="020B0604030504040204" pitchFamily="34" charset="-120"/>
                <a:ea typeface="微軟正黑體" panose="020B0604030504040204" pitchFamily="34" charset="-120"/>
              </a:rPr>
              <a:t>我們要最優先重視的是</a:t>
            </a:r>
            <a:r>
              <a:rPr lang="zh-TW" altLang="en-US" sz="6000" b="1" kern="1200" dirty="0">
                <a:solidFill>
                  <a:srgbClr val="FF0000"/>
                </a:solidFill>
                <a:latin typeface="微軟正黑體" panose="020B0604030504040204" pitchFamily="34" charset="-120"/>
                <a:ea typeface="微軟正黑體" panose="020B0604030504040204" pitchFamily="34" charset="-120"/>
              </a:rPr>
              <a:t>孩子的安全</a:t>
            </a:r>
          </a:p>
        </p:txBody>
      </p:sp>
    </p:spTree>
    <p:extLst>
      <p:ext uri="{BB962C8B-B14F-4D97-AF65-F5344CB8AC3E}">
        <p14:creationId xmlns:p14="http://schemas.microsoft.com/office/powerpoint/2010/main" val="9023323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8997950" y="1485900"/>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接送區說明</a:t>
            </a:r>
          </a:p>
        </p:txBody>
      </p:sp>
      <p:sp>
        <p:nvSpPr>
          <p:cNvPr id="4" name="文字方塊 3">
            <a:extLst>
              <a:ext uri="{FF2B5EF4-FFF2-40B4-BE49-F238E27FC236}">
                <a16:creationId xmlns:a16="http://schemas.microsoft.com/office/drawing/2014/main" id="{45021610-613A-4417-A5D0-A8CADB403A67}"/>
              </a:ext>
            </a:extLst>
          </p:cNvPr>
          <p:cNvSpPr txBox="1"/>
          <p:nvPr/>
        </p:nvSpPr>
        <p:spPr>
          <a:xfrm>
            <a:off x="1074474" y="2764571"/>
            <a:ext cx="22806551" cy="8186857"/>
          </a:xfrm>
          <a:prstGeom prst="rect">
            <a:avLst/>
          </a:prstGeom>
          <a:noFill/>
        </p:spPr>
        <p:txBody>
          <a:bodyPr wrap="square" rtlCol="0">
            <a:spAutoFit/>
          </a:bodyPr>
          <a:lstStyle/>
          <a:p>
            <a:pPr algn="l" defTabSz="914400" hangingPunct="1"/>
            <a:endParaRPr lang="en-US" altLang="zh-TW" sz="6000" kern="1200" dirty="0">
              <a:solidFill>
                <a:srgbClr val="FF0000"/>
              </a:solidFill>
              <a:latin typeface="微軟正黑體" panose="020B0604030504040204" pitchFamily="34" charset="-120"/>
              <a:ea typeface="微軟正黑體" panose="020B0604030504040204" pitchFamily="34" charset="-120"/>
            </a:endParaRPr>
          </a:p>
          <a:p>
            <a:pPr algn="l" defTabSz="914400" hangingPunct="1"/>
            <a:r>
              <a:rPr lang="zh-TW" altLang="en-US" sz="5800" kern="1200" dirty="0">
                <a:solidFill>
                  <a:prstClr val="black"/>
                </a:solidFill>
                <a:latin typeface="微軟正黑體" panose="020B0604030504040204" pitchFamily="34" charset="-120"/>
                <a:ea typeface="微軟正黑體" panose="020B0604030504040204" pitchFamily="34" charset="-120"/>
              </a:rPr>
              <a:t>■ 請讓孩子從汽車的</a:t>
            </a:r>
            <a:r>
              <a:rPr lang="zh-TW" altLang="en-US" sz="5800" kern="1200" dirty="0">
                <a:solidFill>
                  <a:srgbClr val="FF0000"/>
                </a:solidFill>
                <a:latin typeface="微軟正黑體" panose="020B0604030504040204" pitchFamily="34" charset="-120"/>
                <a:ea typeface="微軟正黑體" panose="020B0604030504040204" pitchFamily="34" charset="-120"/>
              </a:rPr>
              <a:t>右側下車</a:t>
            </a:r>
            <a:r>
              <a:rPr lang="zh-TW" altLang="en-US" sz="5800" kern="1200" dirty="0">
                <a:solidFill>
                  <a:prstClr val="black"/>
                </a:solidFill>
                <a:latin typeface="微軟正黑體" panose="020B0604030504040204" pitchFamily="34" charset="-120"/>
                <a:ea typeface="微軟正黑體" panose="020B0604030504040204" pitchFamily="34" charset="-120"/>
              </a:rPr>
              <a:t>，並於</a:t>
            </a:r>
            <a:r>
              <a:rPr lang="zh-TW" altLang="en-US" sz="5800" kern="1200" dirty="0">
                <a:solidFill>
                  <a:srgbClr val="FF0000"/>
                </a:solidFill>
                <a:latin typeface="微軟正黑體" panose="020B0604030504040204" pitchFamily="34" charset="-120"/>
                <a:ea typeface="微軟正黑體" panose="020B0604030504040204" pitchFamily="34" charset="-120"/>
              </a:rPr>
              <a:t>下車前提早背好書包，提好餐袋</a:t>
            </a:r>
            <a:endParaRPr lang="en-US" altLang="zh-TW" sz="5800" kern="1200" dirty="0">
              <a:solidFill>
                <a:srgbClr val="FF0000"/>
              </a:solidFill>
              <a:latin typeface="微軟正黑體" panose="020B0604030504040204" pitchFamily="34" charset="-120"/>
              <a:ea typeface="微軟正黑體" panose="020B0604030504040204" pitchFamily="34" charset="-120"/>
            </a:endParaRPr>
          </a:p>
          <a:p>
            <a:pPr marL="457200" indent="-457200" algn="l" defTabSz="914400" hangingPunct="1">
              <a:buFont typeface="Arial" panose="020B0604020202020204" pitchFamily="34" charset="0"/>
              <a:buChar char="•"/>
            </a:pPr>
            <a:endParaRPr lang="en-US" altLang="zh-TW" sz="5800" kern="1200" dirty="0">
              <a:solidFill>
                <a:srgbClr val="FF0000"/>
              </a:solidFill>
              <a:latin typeface="微軟正黑體" panose="020B0604030504040204" pitchFamily="34" charset="-120"/>
              <a:ea typeface="微軟正黑體" panose="020B0604030504040204" pitchFamily="34" charset="-120"/>
            </a:endParaRPr>
          </a:p>
          <a:p>
            <a:pPr algn="l" defTabSz="914400" hangingPunct="1"/>
            <a:r>
              <a:rPr lang="zh-TW" altLang="en-US" sz="5800" kern="1200" dirty="0">
                <a:solidFill>
                  <a:prstClr val="black"/>
                </a:solidFill>
                <a:latin typeface="微軟正黑體" panose="020B0604030504040204" pitchFamily="34" charset="-120"/>
                <a:ea typeface="微軟正黑體" panose="020B0604030504040204" pitchFamily="34" charset="-120"/>
              </a:rPr>
              <a:t>■ 請遵循汽機車規劃區讓孩子上下車，以</a:t>
            </a:r>
            <a:r>
              <a:rPr lang="zh-TW" altLang="en-US" sz="5800" kern="1200" dirty="0">
                <a:solidFill>
                  <a:srgbClr val="FF0000"/>
                </a:solidFill>
                <a:latin typeface="微軟正黑體" panose="020B0604030504040204" pitchFamily="34" charset="-120"/>
                <a:ea typeface="微軟正黑體" panose="020B0604030504040204" pitchFamily="34" charset="-120"/>
              </a:rPr>
              <a:t>維護孩子安全</a:t>
            </a:r>
            <a:endParaRPr lang="en-US" altLang="zh-TW" sz="5800" kern="1200" dirty="0">
              <a:solidFill>
                <a:srgbClr val="FF0000"/>
              </a:solidFill>
              <a:latin typeface="微軟正黑體" panose="020B0604030504040204" pitchFamily="34" charset="-120"/>
              <a:ea typeface="微軟正黑體" panose="020B0604030504040204" pitchFamily="34" charset="-120"/>
            </a:endParaRPr>
          </a:p>
          <a:p>
            <a:pPr algn="l" defTabSz="914400" hangingPunct="1"/>
            <a:endParaRPr lang="en-US" altLang="zh-TW" sz="5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r>
              <a:rPr lang="zh-TW" altLang="en-US" sz="5800" kern="1200" dirty="0">
                <a:solidFill>
                  <a:prstClr val="black"/>
                </a:solidFill>
                <a:latin typeface="微軟正黑體" panose="020B0604030504040204" pitchFamily="34" charset="-120"/>
                <a:ea typeface="微軟正黑體" panose="020B0604030504040204" pitchFamily="34" charset="-120"/>
              </a:rPr>
              <a:t>◆  騎乘</a:t>
            </a:r>
            <a:r>
              <a:rPr lang="zh-TW" altLang="en-US" sz="5800" kern="1200" dirty="0">
                <a:solidFill>
                  <a:srgbClr val="FF0000"/>
                </a:solidFill>
                <a:latin typeface="微軟正黑體" panose="020B0604030504040204" pitchFamily="34" charset="-120"/>
                <a:ea typeface="微軟正黑體" panose="020B0604030504040204" pitchFamily="34" charset="-120"/>
              </a:rPr>
              <a:t>機車</a:t>
            </a:r>
            <a:r>
              <a:rPr lang="zh-TW" altLang="en-US" sz="5800" kern="1200" dirty="0">
                <a:solidFill>
                  <a:prstClr val="black"/>
                </a:solidFill>
                <a:latin typeface="微軟正黑體" panose="020B0604030504040204" pitchFamily="34" charset="-120"/>
                <a:ea typeface="微軟正黑體" panose="020B0604030504040204" pitchFamily="34" charset="-120"/>
              </a:rPr>
              <a:t>者請在</a:t>
            </a:r>
            <a:r>
              <a:rPr lang="zh-TW" altLang="en-US" sz="5800" kern="1200" dirty="0">
                <a:solidFill>
                  <a:srgbClr val="FF0000"/>
                </a:solidFill>
                <a:latin typeface="微軟正黑體" panose="020B0604030504040204" pitchFamily="34" charset="-120"/>
                <a:ea typeface="微軟正黑體" panose="020B0604030504040204" pitchFamily="34" charset="-120"/>
              </a:rPr>
              <a:t>機車接送區</a:t>
            </a:r>
            <a:r>
              <a:rPr lang="zh-TW" altLang="en-US" sz="5800" kern="1200" dirty="0">
                <a:solidFill>
                  <a:prstClr val="black"/>
                </a:solidFill>
                <a:latin typeface="微軟正黑體" panose="020B0604030504040204" pitchFamily="34" charset="-120"/>
                <a:ea typeface="微軟正黑體" panose="020B0604030504040204" pitchFamily="34" charset="-120"/>
              </a:rPr>
              <a:t>上下車</a:t>
            </a:r>
            <a:endParaRPr lang="en-US" altLang="zh-TW" sz="5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endParaRPr lang="en-US" altLang="zh-TW" sz="5800" kern="1200" dirty="0">
              <a:solidFill>
                <a:prstClr val="black"/>
              </a:solidFill>
              <a:latin typeface="微軟正黑體" panose="020B0604030504040204" pitchFamily="34" charset="-120"/>
              <a:ea typeface="微軟正黑體" panose="020B0604030504040204" pitchFamily="34" charset="-120"/>
            </a:endParaRPr>
          </a:p>
          <a:p>
            <a:pPr algn="l" defTabSz="914400" hangingPunct="1"/>
            <a:r>
              <a:rPr lang="zh-TW" altLang="en-US" sz="5800" kern="1200" dirty="0">
                <a:solidFill>
                  <a:schemeClr val="bg1"/>
                </a:solidFill>
                <a:latin typeface="微軟正黑體" panose="020B0604030504040204" pitchFamily="34" charset="-120"/>
                <a:ea typeface="微軟正黑體" panose="020B0604030504040204" pitchFamily="34" charset="-120"/>
              </a:rPr>
              <a:t>◆  </a:t>
            </a:r>
            <a:r>
              <a:rPr lang="zh-TW" altLang="en-US" sz="5800" kern="1200" dirty="0">
                <a:solidFill>
                  <a:prstClr val="black"/>
                </a:solidFill>
                <a:latin typeface="微軟正黑體" panose="020B0604030504040204" pitchFamily="34" charset="-120"/>
                <a:ea typeface="微軟正黑體" panose="020B0604030504040204" pitchFamily="34" charset="-120"/>
              </a:rPr>
              <a:t>駕駛</a:t>
            </a:r>
            <a:r>
              <a:rPr lang="zh-TW" altLang="en-US" sz="5800" kern="1200" dirty="0">
                <a:solidFill>
                  <a:srgbClr val="FF0000"/>
                </a:solidFill>
                <a:latin typeface="微軟正黑體" panose="020B0604030504040204" pitchFamily="34" charset="-120"/>
                <a:ea typeface="微軟正黑體" panose="020B0604030504040204" pitchFamily="34" charset="-120"/>
              </a:rPr>
              <a:t>汽車</a:t>
            </a:r>
            <a:r>
              <a:rPr lang="zh-TW" altLang="en-US" sz="5800" kern="1200" dirty="0">
                <a:solidFill>
                  <a:prstClr val="black"/>
                </a:solidFill>
                <a:latin typeface="微軟正黑體" panose="020B0604030504040204" pitchFamily="34" charset="-120"/>
                <a:ea typeface="微軟正黑體" panose="020B0604030504040204" pitchFamily="34" charset="-120"/>
              </a:rPr>
              <a:t>者請在</a:t>
            </a:r>
            <a:r>
              <a:rPr lang="zh-TW" altLang="en-US" sz="5800" kern="1200" dirty="0">
                <a:solidFill>
                  <a:srgbClr val="FF0000"/>
                </a:solidFill>
                <a:latin typeface="微軟正黑體" panose="020B0604030504040204" pitchFamily="34" charset="-120"/>
                <a:ea typeface="微軟正黑體" panose="020B0604030504040204" pitchFamily="34" charset="-120"/>
              </a:rPr>
              <a:t>汽車接送區</a:t>
            </a:r>
            <a:r>
              <a:rPr lang="zh-TW" altLang="en-US" sz="5800" kern="1200" dirty="0">
                <a:solidFill>
                  <a:prstClr val="black"/>
                </a:solidFill>
                <a:latin typeface="微軟正黑體" panose="020B0604030504040204" pitchFamily="34" charset="-120"/>
                <a:ea typeface="微軟正黑體" panose="020B0604030504040204" pitchFamily="34" charset="-120"/>
              </a:rPr>
              <a:t>上下車</a:t>
            </a:r>
            <a:endParaRPr lang="en-US" altLang="zh-TW" sz="5800" kern="1200" dirty="0">
              <a:solidFill>
                <a:prstClr val="black"/>
              </a:solidFill>
              <a:latin typeface="微軟正黑體" panose="020B0604030504040204" pitchFamily="34" charset="-120"/>
              <a:ea typeface="微軟正黑體" panose="020B0604030504040204" pitchFamily="34" charset="-120"/>
            </a:endParaRPr>
          </a:p>
          <a:p>
            <a:pPr marL="457200" indent="-457200" algn="l" defTabSz="914400" hangingPunct="1">
              <a:buFont typeface="Arial" panose="020B0604020202020204" pitchFamily="34" charset="0"/>
              <a:buChar char="•"/>
            </a:pPr>
            <a:endParaRPr lang="en-US" altLang="zh-TW" sz="6000" kern="12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972021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200758" y="1111019"/>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ts val="8640"/>
              </a:lnSpc>
            </a:pPr>
            <a:r>
              <a:rPr lang="zh-TW" altLang="en-US" sz="7200" b="0" dirty="0">
                <a:solidFill>
                  <a:srgbClr val="C00000"/>
                </a:solidFill>
              </a:rPr>
              <a:t>親師</a:t>
            </a:r>
            <a:r>
              <a:rPr lang="zh-TW" altLang="en-US" sz="7200" b="0" dirty="0">
                <a:solidFill>
                  <a:srgbClr val="FF0000"/>
                </a:solidFill>
              </a:rPr>
              <a:t>共同</a:t>
            </a:r>
            <a:r>
              <a:rPr lang="zh-TW" altLang="en-US" sz="7200" b="0" dirty="0">
                <a:solidFill>
                  <a:srgbClr val="FFC000"/>
                </a:solidFill>
              </a:rPr>
              <a:t>攜手</a:t>
            </a:r>
            <a:endParaRPr lang="en-US" altLang="zh-TW" sz="7200" b="0" dirty="0">
              <a:solidFill>
                <a:srgbClr val="FFC000"/>
              </a:solidFill>
            </a:endParaRPr>
          </a:p>
          <a:p>
            <a:pPr algn="ctr" hangingPunct="1">
              <a:lnSpc>
                <a:spcPts val="8640"/>
              </a:lnSpc>
            </a:pPr>
            <a:r>
              <a:rPr lang="zh-TW" altLang="en-US" sz="7200" b="0" dirty="0">
                <a:solidFill>
                  <a:srgbClr val="ECAB45"/>
                </a:solidFill>
              </a:rPr>
              <a:t>為賢北</a:t>
            </a:r>
            <a:r>
              <a:rPr lang="zh-TW" altLang="en-US" sz="7200" b="0" dirty="0">
                <a:solidFill>
                  <a:srgbClr val="00B050"/>
                </a:solidFill>
              </a:rPr>
              <a:t>孩子更</a:t>
            </a:r>
            <a:r>
              <a:rPr lang="zh-TW" altLang="en-US" sz="7200" b="0" dirty="0">
                <a:solidFill>
                  <a:srgbClr val="21833D"/>
                </a:solidFill>
              </a:rPr>
              <a:t>卓越的</a:t>
            </a:r>
            <a:r>
              <a:rPr lang="zh-TW" altLang="en-US" sz="7200" b="0" dirty="0">
                <a:solidFill>
                  <a:srgbClr val="00B0F0"/>
                </a:solidFill>
              </a:rPr>
              <a:t>學習</a:t>
            </a:r>
            <a:endParaRPr lang="en-US" altLang="zh-TW" sz="7200" b="0" dirty="0">
              <a:solidFill>
                <a:srgbClr val="00B0F0"/>
              </a:solidFill>
            </a:endParaRPr>
          </a:p>
          <a:p>
            <a:pPr algn="ctr" hangingPunct="1">
              <a:lnSpc>
                <a:spcPts val="8640"/>
              </a:lnSpc>
            </a:pPr>
            <a:r>
              <a:rPr lang="zh-TW" altLang="en-US" sz="7200" b="0" dirty="0">
                <a:solidFill>
                  <a:srgbClr val="0070C0"/>
                </a:solidFill>
              </a:rPr>
              <a:t>共同</a:t>
            </a:r>
            <a:r>
              <a:rPr lang="zh-TW" altLang="en-US" sz="7200" b="0" dirty="0">
                <a:solidFill>
                  <a:srgbClr val="7030A0"/>
                </a:solidFill>
              </a:rPr>
              <a:t>努力</a:t>
            </a:r>
          </a:p>
        </p:txBody>
      </p:sp>
      <p:pic>
        <p:nvPicPr>
          <p:cNvPr id="5" name="圖片 4">
            <a:extLst>
              <a:ext uri="{FF2B5EF4-FFF2-40B4-BE49-F238E27FC236}">
                <a16:creationId xmlns:a16="http://schemas.microsoft.com/office/drawing/2014/main" id="{62A14A56-680D-4B28-B2AC-BCDFF2D59B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958587"/>
            <a:ext cx="18402300" cy="6620069"/>
          </a:xfrm>
          <a:prstGeom prst="rect">
            <a:avLst/>
          </a:prstGeom>
        </p:spPr>
      </p:pic>
    </p:spTree>
    <p:extLst>
      <p:ext uri="{BB962C8B-B14F-4D97-AF65-F5344CB8AC3E}">
        <p14:creationId xmlns:p14="http://schemas.microsoft.com/office/powerpoint/2010/main" val="21122040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646662" y="1770137"/>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r>
              <a:rPr lang="zh-TW" altLang="en-US" dirty="0">
                <a:solidFill>
                  <a:srgbClr val="00B050"/>
                </a:solidFill>
                <a:latin typeface="微軟正黑體" panose="020B0604030504040204" pitchFamily="34" charset="-120"/>
                <a:ea typeface="微軟正黑體" panose="020B0604030504040204" pitchFamily="34" charset="-120"/>
              </a:rPr>
              <a:t>孩子潛力無窮</a:t>
            </a:r>
          </a:p>
        </p:txBody>
      </p:sp>
      <p:sp>
        <p:nvSpPr>
          <p:cNvPr id="4" name="文字方塊 3">
            <a:extLst>
              <a:ext uri="{FF2B5EF4-FFF2-40B4-BE49-F238E27FC236}">
                <a16:creationId xmlns:a16="http://schemas.microsoft.com/office/drawing/2014/main" id="{45021610-613A-4417-A5D0-A8CADB403A67}"/>
              </a:ext>
            </a:extLst>
          </p:cNvPr>
          <p:cNvSpPr txBox="1"/>
          <p:nvPr/>
        </p:nvSpPr>
        <p:spPr>
          <a:xfrm>
            <a:off x="833275" y="3464762"/>
            <a:ext cx="22224367" cy="1015663"/>
          </a:xfrm>
          <a:prstGeom prst="rect">
            <a:avLst/>
          </a:prstGeom>
          <a:noFill/>
        </p:spPr>
        <p:txBody>
          <a:bodyPr wrap="square" rtlCol="0">
            <a:spAutoFit/>
          </a:bodyPr>
          <a:lstStyle/>
          <a:p>
            <a:pPr defTabSz="914400" hangingPunct="1"/>
            <a:r>
              <a:rPr lang="zh-TW" altLang="en-US" sz="6000" kern="1200" dirty="0">
                <a:solidFill>
                  <a:srgbClr val="4C768E"/>
                </a:solidFill>
                <a:latin typeface="微軟正黑體" panose="020B0604030504040204" pitchFamily="34" charset="-120"/>
                <a:ea typeface="微軟正黑體" panose="020B0604030504040204" pitchFamily="34" charset="-120"/>
              </a:rPr>
              <a:t>艾瑞克森</a:t>
            </a:r>
            <a:r>
              <a:rPr lang="en-US" altLang="zh-TW" sz="6000" kern="1200" dirty="0">
                <a:solidFill>
                  <a:srgbClr val="4C768E"/>
                </a:solidFill>
                <a:latin typeface="微軟正黑體" panose="020B0604030504040204" pitchFamily="34" charset="-120"/>
                <a:ea typeface="微軟正黑體" panose="020B0604030504040204" pitchFamily="34" charset="-120"/>
              </a:rPr>
              <a:t>(Eric H. Erickson)</a:t>
            </a:r>
            <a:r>
              <a:rPr lang="zh-TW" altLang="en-US" sz="6000" kern="1200" dirty="0">
                <a:solidFill>
                  <a:srgbClr val="4C768E"/>
                </a:solidFill>
                <a:latin typeface="微軟正黑體" panose="020B0604030504040204" pitchFamily="34" charset="-120"/>
                <a:ea typeface="微軟正黑體" panose="020B0604030504040204" pitchFamily="34" charset="-120"/>
              </a:rPr>
              <a:t>的心理社會發展論</a:t>
            </a:r>
            <a:endParaRPr lang="en-US" altLang="zh-TW" sz="6000" kern="1200" dirty="0">
              <a:solidFill>
                <a:srgbClr val="4C768E"/>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138F2262-20DE-47A2-8921-E28BC139EFE0}"/>
              </a:ext>
            </a:extLst>
          </p:cNvPr>
          <p:cNvSpPr txBox="1"/>
          <p:nvPr/>
        </p:nvSpPr>
        <p:spPr>
          <a:xfrm>
            <a:off x="1467755" y="4741887"/>
            <a:ext cx="21560195"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zh-TW" altLang="en-US" sz="7200" dirty="0">
                <a:solidFill>
                  <a:schemeClr val="bg1"/>
                </a:solidFill>
              </a:rPr>
              <a:t>在</a:t>
            </a:r>
            <a:r>
              <a:rPr lang="en-US" altLang="zh-TW" sz="7200" dirty="0">
                <a:solidFill>
                  <a:srgbClr val="0070C0"/>
                </a:solidFill>
              </a:rPr>
              <a:t>6</a:t>
            </a:r>
            <a:r>
              <a:rPr lang="zh-TW" altLang="en-US" sz="7200" dirty="0">
                <a:solidFill>
                  <a:srgbClr val="0070C0"/>
                </a:solidFill>
              </a:rPr>
              <a:t>歲至</a:t>
            </a:r>
            <a:r>
              <a:rPr lang="en-US" altLang="zh-TW" sz="7200" dirty="0">
                <a:solidFill>
                  <a:srgbClr val="0070C0"/>
                </a:solidFill>
              </a:rPr>
              <a:t>11</a:t>
            </a:r>
            <a:r>
              <a:rPr lang="zh-TW" altLang="en-US" sz="7200" dirty="0">
                <a:solidFill>
                  <a:srgbClr val="0070C0"/>
                </a:solidFill>
              </a:rPr>
              <a:t>歲</a:t>
            </a:r>
            <a:r>
              <a:rPr lang="en-US" altLang="zh-TW" sz="7200" dirty="0">
                <a:solidFill>
                  <a:schemeClr val="bg1"/>
                </a:solidFill>
              </a:rPr>
              <a:t>(</a:t>
            </a:r>
            <a:r>
              <a:rPr lang="zh-TW" altLang="en-US" sz="7200" dirty="0">
                <a:solidFill>
                  <a:schemeClr val="bg1"/>
                </a:solidFill>
              </a:rPr>
              <a:t>學齡兒童期</a:t>
            </a:r>
            <a:r>
              <a:rPr lang="en-US" altLang="zh-TW" sz="7200" dirty="0">
                <a:solidFill>
                  <a:schemeClr val="bg1"/>
                </a:solidFill>
              </a:rPr>
              <a:t>)</a:t>
            </a:r>
            <a:r>
              <a:rPr lang="zh-TW" altLang="en-US" sz="7200" dirty="0">
                <a:solidFill>
                  <a:schemeClr val="bg1"/>
                </a:solidFill>
              </a:rPr>
              <a:t>的</a:t>
            </a:r>
            <a:r>
              <a:rPr lang="zh-TW" altLang="en-US" sz="7200" dirty="0">
                <a:solidFill>
                  <a:srgbClr val="0070C0"/>
                </a:solidFill>
              </a:rPr>
              <a:t>發展任務為勤奮進取</a:t>
            </a:r>
            <a:r>
              <a:rPr lang="zh-TW" altLang="en-US" sz="7200" dirty="0">
                <a:solidFill>
                  <a:schemeClr val="bg1"/>
                </a:solidFill>
                <a:latin typeface="微軟正黑體" panose="020B0604030504040204" pitchFamily="34" charset="-120"/>
                <a:ea typeface="微軟正黑體" panose="020B0604030504040204" pitchFamily="34" charset="-120"/>
              </a:rPr>
              <a:t>，達到</a:t>
            </a:r>
            <a:r>
              <a:rPr lang="zh-TW" altLang="en-US" sz="7200" dirty="0">
                <a:solidFill>
                  <a:schemeClr val="bg1"/>
                </a:solidFill>
              </a:rPr>
              <a:t>具有求學、做事、待人的基本能力。如無適當機會充分發展，</a:t>
            </a:r>
            <a:r>
              <a:rPr lang="zh-TW" altLang="en-US" sz="7200" dirty="0">
                <a:solidFill>
                  <a:schemeClr val="accent6">
                    <a:lumMod val="75000"/>
                  </a:schemeClr>
                </a:solidFill>
              </a:rPr>
              <a:t>發展危機則是缺乏生活基本能力</a:t>
            </a:r>
            <a:r>
              <a:rPr lang="zh-TW" altLang="en-US" sz="7200" dirty="0">
                <a:solidFill>
                  <a:schemeClr val="bg1"/>
                </a:solidFill>
              </a:rPr>
              <a:t>，與自貶自卑充滿失敗感。</a:t>
            </a:r>
          </a:p>
          <a:p>
            <a:pPr algn="l"/>
            <a:endParaRPr lang="zh-TW" altLang="en-US" sz="4800" dirty="0">
              <a:solidFill>
                <a:schemeClr val="bg1"/>
              </a:solidFill>
            </a:endParaRPr>
          </a:p>
        </p:txBody>
      </p:sp>
    </p:spTree>
    <p:extLst>
      <p:ext uri="{BB962C8B-B14F-4D97-AF65-F5344CB8AC3E}">
        <p14:creationId xmlns:p14="http://schemas.microsoft.com/office/powerpoint/2010/main" val="40226444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655863" y="1754419"/>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r>
              <a:rPr lang="zh-TW" altLang="en-US" dirty="0">
                <a:solidFill>
                  <a:srgbClr val="FF0000"/>
                </a:solidFill>
                <a:latin typeface="微軟正黑體" panose="020B0604030504040204" pitchFamily="34" charset="-120"/>
                <a:ea typeface="微軟正黑體" panose="020B0604030504040204" pitchFamily="34" charset="-120"/>
              </a:rPr>
              <a:t>鼓勵孩子自行上下車</a:t>
            </a:r>
          </a:p>
        </p:txBody>
      </p:sp>
      <p:sp>
        <p:nvSpPr>
          <p:cNvPr id="8" name="文字方塊 7">
            <a:extLst>
              <a:ext uri="{FF2B5EF4-FFF2-40B4-BE49-F238E27FC236}">
                <a16:creationId xmlns:a16="http://schemas.microsoft.com/office/drawing/2014/main" id="{138F2262-20DE-47A2-8921-E28BC139EFE0}"/>
              </a:ext>
            </a:extLst>
          </p:cNvPr>
          <p:cNvSpPr txBox="1"/>
          <p:nvPr/>
        </p:nvSpPr>
        <p:spPr>
          <a:xfrm>
            <a:off x="1206498" y="3523081"/>
            <a:ext cx="20869730" cy="4093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zh-TW" altLang="en-US" sz="6500" dirty="0">
                <a:solidFill>
                  <a:srgbClr val="0070C0"/>
                </a:solidFill>
              </a:rPr>
              <a:t>一般而言，五歲以上的孩子大都已有自行上下車的能力，建議指導孩子自行上下車，孩子能自行上下車時也予適度讚美與鼓勵，除自行上下車外，日常生活多安排孩子有肢體的操作機會，對於多元智能的發展更有幫助。</a:t>
            </a:r>
          </a:p>
        </p:txBody>
      </p:sp>
      <p:sp>
        <p:nvSpPr>
          <p:cNvPr id="10" name="文字方塊 9">
            <a:extLst>
              <a:ext uri="{FF2B5EF4-FFF2-40B4-BE49-F238E27FC236}">
                <a16:creationId xmlns:a16="http://schemas.microsoft.com/office/drawing/2014/main" id="{55652B1A-5712-426B-92A0-08C54149B924}"/>
              </a:ext>
            </a:extLst>
          </p:cNvPr>
          <p:cNvSpPr txBox="1"/>
          <p:nvPr/>
        </p:nvSpPr>
        <p:spPr>
          <a:xfrm>
            <a:off x="1206498" y="7952008"/>
            <a:ext cx="20104619"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zh-TW" altLang="en-US" sz="4000" dirty="0">
                <a:solidFill>
                  <a:schemeClr val="bg1"/>
                </a:solidFill>
              </a:rPr>
              <a:t>備註</a:t>
            </a:r>
            <a:r>
              <a:rPr lang="zh-TW" altLang="en-US" sz="4000" dirty="0">
                <a:solidFill>
                  <a:schemeClr val="bg1"/>
                </a:solidFill>
                <a:latin typeface="微軟正黑體" panose="020B0604030504040204" pitchFamily="34" charset="-120"/>
                <a:ea typeface="微軟正黑體" panose="020B0604030504040204" pitchFamily="34" charset="-120"/>
              </a:rPr>
              <a:t>：美國哈佛大學教授霍華．迦納（</a:t>
            </a:r>
            <a:r>
              <a:rPr lang="en-US" altLang="zh-TW" sz="4000" dirty="0">
                <a:solidFill>
                  <a:schemeClr val="bg1"/>
                </a:solidFill>
                <a:latin typeface="微軟正黑體" panose="020B0604030504040204" pitchFamily="34" charset="-120"/>
                <a:ea typeface="微軟正黑體" panose="020B0604030504040204" pitchFamily="34" charset="-120"/>
              </a:rPr>
              <a:t>Howard Gardner</a:t>
            </a:r>
            <a:r>
              <a:rPr lang="zh-TW" altLang="en-US" sz="4000" dirty="0">
                <a:solidFill>
                  <a:schemeClr val="bg1"/>
                </a:solidFill>
                <a:latin typeface="微軟正黑體" panose="020B0604030504040204" pitchFamily="34" charset="-120"/>
                <a:ea typeface="微軟正黑體" panose="020B0604030504040204" pitchFamily="34" charset="-120"/>
              </a:rPr>
              <a:t>）曾提出多元智能理論</a:t>
            </a:r>
            <a:r>
              <a:rPr lang="en-US" altLang="zh-TW" sz="4000" dirty="0">
                <a:solidFill>
                  <a:schemeClr val="bg1"/>
                </a:solidFill>
                <a:latin typeface="微軟正黑體" panose="020B0604030504040204" pitchFamily="34" charset="-120"/>
                <a:ea typeface="微軟正黑體" panose="020B0604030504040204" pitchFamily="34" charset="-120"/>
              </a:rPr>
              <a:t>：</a:t>
            </a:r>
          </a:p>
          <a:p>
            <a:pPr algn="l"/>
            <a:r>
              <a:rPr lang="zh-TW" altLang="en-US" sz="4000" dirty="0">
                <a:solidFill>
                  <a:schemeClr val="bg1"/>
                </a:solidFill>
              </a:rPr>
              <a:t>           每個人的智慧是由八種心智能力所組成：包括語文、空間、邏輯數學、</a:t>
            </a:r>
            <a:r>
              <a:rPr lang="zh-TW" altLang="en-US" sz="4000" dirty="0">
                <a:solidFill>
                  <a:srgbClr val="00B050"/>
                </a:solidFill>
              </a:rPr>
              <a:t>肢體動覺</a:t>
            </a:r>
            <a:r>
              <a:rPr lang="zh-TW" altLang="en-US" sz="4000" dirty="0">
                <a:solidFill>
                  <a:schemeClr val="bg1"/>
                </a:solidFill>
              </a:rPr>
              <a:t>、   </a:t>
            </a:r>
            <a:endParaRPr lang="en-US" altLang="zh-TW" sz="4000" dirty="0">
              <a:solidFill>
                <a:schemeClr val="bg1"/>
              </a:solidFill>
            </a:endParaRPr>
          </a:p>
          <a:p>
            <a:pPr algn="l"/>
            <a:r>
              <a:rPr lang="zh-TW" altLang="en-US" sz="4000" dirty="0">
                <a:solidFill>
                  <a:schemeClr val="bg1"/>
                </a:solidFill>
              </a:rPr>
              <a:t>           音樂、人際、內省，自然觀察者等八種智能。</a:t>
            </a:r>
          </a:p>
        </p:txBody>
      </p:sp>
    </p:spTree>
    <p:extLst>
      <p:ext uri="{BB962C8B-B14F-4D97-AF65-F5344CB8AC3E}">
        <p14:creationId xmlns:p14="http://schemas.microsoft.com/office/powerpoint/2010/main" val="40807242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4989705" y="3200819"/>
            <a:ext cx="14893471"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交通安全宣導</a:t>
            </a:r>
            <a:r>
              <a:rPr lang="en-US" altLang="zh-TW" sz="11500" dirty="0">
                <a:solidFill>
                  <a:schemeClr val="accent3">
                    <a:lumMod val="50000"/>
                  </a:schemeClr>
                </a:solidFill>
              </a:rPr>
              <a:t>-</a:t>
            </a:r>
          </a:p>
          <a:p>
            <a:pPr algn="ctr" hangingPunct="1">
              <a:lnSpc>
                <a:spcPct val="150000"/>
              </a:lnSpc>
            </a:pPr>
            <a:r>
              <a:rPr lang="zh-TW" altLang="en-US" sz="11500" dirty="0">
                <a:solidFill>
                  <a:schemeClr val="accent3">
                    <a:lumMod val="50000"/>
                  </a:schemeClr>
                </a:solidFill>
              </a:rPr>
              <a:t>大型車死角與內輪差</a:t>
            </a:r>
          </a:p>
        </p:txBody>
      </p:sp>
    </p:spTree>
    <p:extLst>
      <p:ext uri="{BB962C8B-B14F-4D97-AF65-F5344CB8AC3E}">
        <p14:creationId xmlns:p14="http://schemas.microsoft.com/office/powerpoint/2010/main" val="6976706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311602" y="234721"/>
            <a:ext cx="23789369" cy="13299141"/>
          </a:xfrm>
          <a:prstGeom prst="rect">
            <a:avLst/>
          </a:prstGeom>
        </p:spPr>
      </p:pic>
    </p:spTree>
    <p:extLst>
      <p:ext uri="{BB962C8B-B14F-4D97-AF65-F5344CB8AC3E}">
        <p14:creationId xmlns:p14="http://schemas.microsoft.com/office/powerpoint/2010/main" val="11127776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59229" y="313644"/>
            <a:ext cx="23643771" cy="12870631"/>
          </a:xfrm>
          <a:prstGeom prst="rect">
            <a:avLst/>
          </a:prstGeom>
        </p:spPr>
      </p:pic>
    </p:spTree>
    <p:extLst>
      <p:ext uri="{BB962C8B-B14F-4D97-AF65-F5344CB8AC3E}">
        <p14:creationId xmlns:p14="http://schemas.microsoft.com/office/powerpoint/2010/main" val="39298664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93914" y="242887"/>
            <a:ext cx="23643771" cy="13169388"/>
          </a:xfrm>
          <a:prstGeom prst="rect">
            <a:avLst/>
          </a:prstGeom>
        </p:spPr>
      </p:pic>
    </p:spTree>
    <p:extLst>
      <p:ext uri="{BB962C8B-B14F-4D97-AF65-F5344CB8AC3E}">
        <p14:creationId xmlns:p14="http://schemas.microsoft.com/office/powerpoint/2010/main" val="28777565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89857" y="124942"/>
            <a:ext cx="23545800" cy="13447978"/>
          </a:xfrm>
          <a:prstGeom prst="rect">
            <a:avLst/>
          </a:prstGeom>
        </p:spPr>
      </p:pic>
    </p:spTree>
    <p:extLst>
      <p:ext uri="{BB962C8B-B14F-4D97-AF65-F5344CB8AC3E}">
        <p14:creationId xmlns:p14="http://schemas.microsoft.com/office/powerpoint/2010/main" val="31808346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306841" y="304800"/>
            <a:ext cx="23728816" cy="13202802"/>
          </a:xfrm>
          <a:prstGeom prst="rect">
            <a:avLst/>
          </a:prstGeom>
        </p:spPr>
      </p:pic>
    </p:spTree>
    <p:extLst>
      <p:ext uri="{BB962C8B-B14F-4D97-AF65-F5344CB8AC3E}">
        <p14:creationId xmlns:p14="http://schemas.microsoft.com/office/powerpoint/2010/main" val="16171851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22514" y="275543"/>
            <a:ext cx="23382515" cy="13201200"/>
          </a:xfrm>
          <a:prstGeom prst="rect">
            <a:avLst/>
          </a:prstGeom>
        </p:spPr>
      </p:pic>
    </p:spTree>
    <p:extLst>
      <p:ext uri="{BB962C8B-B14F-4D97-AF65-F5344CB8AC3E}">
        <p14:creationId xmlns:p14="http://schemas.microsoft.com/office/powerpoint/2010/main" val="40205644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4745264" y="5733004"/>
            <a:ext cx="14893471"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r>
              <a:rPr lang="zh-TW" altLang="en-US" sz="11500" dirty="0">
                <a:solidFill>
                  <a:schemeClr val="accent3">
                    <a:lumMod val="50000"/>
                  </a:schemeClr>
                </a:solidFill>
              </a:rPr>
              <a:t>網路使用安全</a:t>
            </a:r>
          </a:p>
        </p:txBody>
      </p:sp>
    </p:spTree>
    <p:extLst>
      <p:ext uri="{BB962C8B-B14F-4D97-AF65-F5344CB8AC3E}">
        <p14:creationId xmlns:p14="http://schemas.microsoft.com/office/powerpoint/2010/main" val="1727465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42592" y="4860592"/>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教務處業務宣導</a:t>
            </a:r>
          </a:p>
        </p:txBody>
      </p:sp>
    </p:spTree>
    <p:extLst>
      <p:ext uri="{BB962C8B-B14F-4D97-AF65-F5344CB8AC3E}">
        <p14:creationId xmlns:p14="http://schemas.microsoft.com/office/powerpoint/2010/main" val="389652596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endParaRPr lang="zh-TW" altLang="en-US" dirty="0">
              <a:solidFill>
                <a:schemeClr val="accent3">
                  <a:lumMod val="50000"/>
                </a:schemeClr>
              </a:solidFill>
            </a:endParaRPr>
          </a:p>
        </p:txBody>
      </p:sp>
      <p:sp>
        <p:nvSpPr>
          <p:cNvPr id="6" name="文字方塊 5"/>
          <p:cNvSpPr txBox="1"/>
          <p:nvPr/>
        </p:nvSpPr>
        <p:spPr>
          <a:xfrm>
            <a:off x="1206500" y="2551624"/>
            <a:ext cx="12656364"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endParaRPr lang="en-US" altLang="zh-TW" sz="3600" dirty="0">
              <a:solidFill>
                <a:schemeClr val="bg1"/>
              </a:solidFill>
            </a:endParaRPr>
          </a:p>
          <a:p>
            <a:pPr algn="l">
              <a:lnSpc>
                <a:spcPct val="150000"/>
              </a:lnSpc>
            </a:pPr>
            <a:endParaRPr kumimoji="0" lang="zh-TW" altLang="en-US" sz="3600" b="0" i="0" u="none" strike="noStrike" cap="none" spc="0" normalizeH="0" baseline="0" dirty="0">
              <a:ln>
                <a:noFill/>
              </a:ln>
              <a:solidFill>
                <a:schemeClr val="bg1"/>
              </a:solidFill>
              <a:effectLst/>
              <a:uFillTx/>
              <a:sym typeface="Helvetica Neue"/>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062" y="3069732"/>
            <a:ext cx="12021852" cy="8415296"/>
          </a:xfrm>
          <a:prstGeom prst="rect">
            <a:avLst/>
          </a:prstGeom>
        </p:spPr>
      </p:pic>
      <p:sp>
        <p:nvSpPr>
          <p:cNvPr id="12" name="標題 2"/>
          <p:cNvSpPr txBox="1">
            <a:spLocks/>
          </p:cNvSpPr>
          <p:nvPr/>
        </p:nvSpPr>
        <p:spPr>
          <a:xfrm>
            <a:off x="1206500" y="952499"/>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rPr>
              <a:t>網路旅程 不留傷痕</a:t>
            </a:r>
            <a:r>
              <a:rPr lang="en-US" altLang="zh-TW" dirty="0">
                <a:solidFill>
                  <a:schemeClr val="accent3">
                    <a:lumMod val="50000"/>
                  </a:schemeClr>
                </a:solidFill>
              </a:rPr>
              <a:t>-</a:t>
            </a:r>
            <a:r>
              <a:rPr lang="zh-TW" altLang="en-US" dirty="0">
                <a:solidFill>
                  <a:schemeClr val="accent3">
                    <a:lumMod val="50000"/>
                  </a:schemeClr>
                </a:solidFill>
              </a:rPr>
              <a:t> </a:t>
            </a:r>
            <a:r>
              <a:rPr lang="zh-TW" altLang="en-US" sz="4400" dirty="0">
                <a:solidFill>
                  <a:schemeClr val="bg1"/>
                </a:solidFill>
              </a:rPr>
              <a:t>請一同教導孩子健康、正確的網路使用方式</a:t>
            </a:r>
            <a:endParaRPr lang="en-US" altLang="zh-TW" sz="4400" dirty="0">
              <a:solidFill>
                <a:schemeClr val="bg1"/>
              </a:solidFill>
            </a:endParaRPr>
          </a:p>
          <a:p>
            <a:pPr hangingPunct="1"/>
            <a:endParaRPr lang="zh-TW" altLang="en-US" dirty="0">
              <a:solidFill>
                <a:schemeClr val="accent3">
                  <a:lumMod val="50000"/>
                </a:schemeClr>
              </a:solidFill>
            </a:endParaRPr>
          </a:p>
        </p:txBody>
      </p:sp>
    </p:spTree>
    <p:extLst>
      <p:ext uri="{BB962C8B-B14F-4D97-AF65-F5344CB8AC3E}">
        <p14:creationId xmlns:p14="http://schemas.microsoft.com/office/powerpoint/2010/main" val="4057997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696545" y="742043"/>
            <a:ext cx="24379115"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nSpc>
                <a:spcPct val="150000"/>
              </a:lnSpc>
            </a:pPr>
            <a:r>
              <a:rPr lang="zh-TW" altLang="en-US" dirty="0">
                <a:solidFill>
                  <a:schemeClr val="accent3">
                    <a:lumMod val="50000"/>
                  </a:schemeClr>
                </a:solidFill>
              </a:rPr>
              <a:t>網路旅程 不留傷痕</a:t>
            </a:r>
            <a:r>
              <a:rPr lang="en-US" altLang="zh-TW" dirty="0">
                <a:solidFill>
                  <a:schemeClr val="accent3">
                    <a:lumMod val="50000"/>
                  </a:schemeClr>
                </a:solidFill>
              </a:rPr>
              <a:t>- </a:t>
            </a:r>
            <a:r>
              <a:rPr lang="zh-TW" altLang="en-US" sz="4400" dirty="0">
                <a:solidFill>
                  <a:schemeClr val="bg1"/>
                </a:solidFill>
              </a:rPr>
              <a:t>請教導孩子學習自我保護，不受網路性別暴力的傷害</a:t>
            </a:r>
            <a:endParaRPr lang="en-US" altLang="zh-TW" sz="4400" dirty="0">
              <a:solidFill>
                <a:schemeClr val="bg1"/>
              </a:solidFill>
            </a:endParaRPr>
          </a:p>
          <a:p>
            <a:pPr hangingPunct="1"/>
            <a:endParaRPr lang="zh-TW" altLang="en-US" dirty="0">
              <a:solidFill>
                <a:schemeClr val="accent3">
                  <a:lumMod val="50000"/>
                </a:schemeClr>
              </a:solidFill>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012" y="3323492"/>
            <a:ext cx="5859773" cy="8299569"/>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45" y="3323492"/>
            <a:ext cx="5859773" cy="8299569"/>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317" y="3323492"/>
            <a:ext cx="5859773" cy="8299569"/>
          </a:xfrm>
          <a:prstGeom prst="rect">
            <a:avLst/>
          </a:prstGeom>
        </p:spPr>
      </p:pic>
    </p:spTree>
    <p:extLst>
      <p:ext uri="{BB962C8B-B14F-4D97-AF65-F5344CB8AC3E}">
        <p14:creationId xmlns:p14="http://schemas.microsoft.com/office/powerpoint/2010/main" val="5524491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latin typeface="微軟正黑體" panose="020B0604030504040204" pitchFamily="34" charset="-120"/>
                <a:ea typeface="微軟正黑體" panose="020B0604030504040204" pitchFamily="34" charset="-120"/>
              </a:rPr>
              <a:t>三好護照</a:t>
            </a:r>
          </a:p>
        </p:txBody>
      </p:sp>
      <p:pic>
        <p:nvPicPr>
          <p:cNvPr id="4" name="圖片 3">
            <a:extLst>
              <a:ext uri="{FF2B5EF4-FFF2-40B4-BE49-F238E27FC236}">
                <a16:creationId xmlns:a16="http://schemas.microsoft.com/office/drawing/2014/main" id="{882F8812-35D1-4951-86E5-C98535AEA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06500" y="6068188"/>
            <a:ext cx="7422602" cy="4348485"/>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r="6795"/>
          <a:stretch/>
        </p:blipFill>
        <p:spPr>
          <a:xfrm rot="5400000">
            <a:off x="9960415" y="6606375"/>
            <a:ext cx="5510729" cy="4434356"/>
          </a:xfrm>
          <a:prstGeom prst="rect">
            <a:avLst/>
          </a:prstGeom>
        </p:spPr>
      </p:pic>
      <p:sp>
        <p:nvSpPr>
          <p:cNvPr id="6" name="文字方塊 5"/>
          <p:cNvSpPr txBox="1"/>
          <p:nvPr/>
        </p:nvSpPr>
        <p:spPr>
          <a:xfrm>
            <a:off x="1206500" y="2486699"/>
            <a:ext cx="21512823"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zh-TW" altLang="en-US" sz="3600" dirty="0">
                <a:solidFill>
                  <a:schemeClr val="bg1"/>
                </a:solidFill>
                <a:latin typeface="微軟正黑體" panose="020B0604030504040204" pitchFamily="34" charset="-120"/>
                <a:ea typeface="微軟正黑體" panose="020B0604030504040204" pitchFamily="34" charset="-120"/>
              </a:rPr>
              <a:t>本校推行三好護照，家長</a:t>
            </a:r>
            <a:r>
              <a:rPr lang="en-US" altLang="zh-TW" sz="3600" dirty="0">
                <a:solidFill>
                  <a:schemeClr val="bg1"/>
                </a:solidFill>
                <a:latin typeface="微軟正黑體" panose="020B0604030504040204" pitchFamily="34" charset="-120"/>
                <a:ea typeface="微軟正黑體" panose="020B0604030504040204" pitchFamily="34" charset="-120"/>
              </a:rPr>
              <a:t>/</a:t>
            </a:r>
            <a:r>
              <a:rPr lang="zh-TW" altLang="en-US" sz="3600" dirty="0">
                <a:solidFill>
                  <a:schemeClr val="bg1"/>
                </a:solidFill>
                <a:latin typeface="微軟正黑體" panose="020B0604030504040204" pitchFamily="34" charset="-120"/>
                <a:ea typeface="微軟正黑體" panose="020B0604030504040204" pitchFamily="34" charset="-120"/>
              </a:rPr>
              <a:t>導師在每日孩子有良好表現時於護照上簽名認證，集滿</a:t>
            </a:r>
            <a:r>
              <a:rPr lang="en-US" altLang="zh-TW" sz="3600" dirty="0">
                <a:solidFill>
                  <a:schemeClr val="bg1"/>
                </a:solidFill>
                <a:latin typeface="微軟正黑體" panose="020B0604030504040204" pitchFamily="34" charset="-120"/>
                <a:ea typeface="微軟正黑體" panose="020B0604030504040204" pitchFamily="34" charset="-120"/>
              </a:rPr>
              <a:t>50</a:t>
            </a:r>
            <a:r>
              <a:rPr lang="zh-TW" altLang="en-US" sz="3600" dirty="0">
                <a:solidFill>
                  <a:schemeClr val="bg1"/>
                </a:solidFill>
                <a:latin typeface="微軟正黑體" panose="020B0604030504040204" pitchFamily="34" charset="-120"/>
                <a:ea typeface="微軟正黑體" panose="020B0604030504040204" pitchFamily="34" charset="-120"/>
              </a:rPr>
              <a:t>格可兌換一張好心卡，</a:t>
            </a:r>
            <a:r>
              <a:rPr lang="en-US" altLang="zh-TW" sz="3600" dirty="0">
                <a:solidFill>
                  <a:schemeClr val="bg1"/>
                </a:solidFill>
                <a:latin typeface="微軟正黑體" panose="020B0604030504040204" pitchFamily="34" charset="-120"/>
                <a:ea typeface="微軟正黑體" panose="020B0604030504040204" pitchFamily="34" charset="-120"/>
              </a:rPr>
              <a:t>3</a:t>
            </a:r>
            <a:r>
              <a:rPr lang="zh-TW" altLang="en-US" sz="3600" dirty="0">
                <a:solidFill>
                  <a:schemeClr val="bg1"/>
                </a:solidFill>
                <a:latin typeface="微軟正黑體" panose="020B0604030504040204" pitchFamily="34" charset="-120"/>
                <a:ea typeface="微軟正黑體" panose="020B0604030504040204" pitchFamily="34" charset="-120"/>
              </a:rPr>
              <a:t>張好心卡可兌換一枚好心胸章。集滿三個好心胸章會於集會時公開表揚。</a:t>
            </a:r>
            <a:endParaRPr lang="en-US" altLang="zh-TW" sz="3600" dirty="0">
              <a:solidFill>
                <a:schemeClr val="bg1"/>
              </a:solidFill>
              <a:latin typeface="微軟正黑體" panose="020B0604030504040204" pitchFamily="34" charset="-120"/>
              <a:ea typeface="微軟正黑體" panose="020B0604030504040204" pitchFamily="34" charset="-120"/>
            </a:endParaRPr>
          </a:p>
          <a:p>
            <a:pPr algn="l">
              <a:lnSpc>
                <a:spcPct val="150000"/>
              </a:lnSpc>
            </a:pPr>
            <a:endParaRPr kumimoji="0" lang="zh-TW" altLang="en-US" sz="3600" b="0" i="0" u="none" strike="noStrike" cap="none" spc="0" normalizeH="0" baseline="0" dirty="0">
              <a:ln>
                <a:noFill/>
              </a:ln>
              <a:solidFill>
                <a:schemeClr val="bg1"/>
              </a:solidFill>
              <a:effectLst/>
              <a:uFillTx/>
              <a:latin typeface="微軟正黑體" panose="020B0604030504040204" pitchFamily="34" charset="-120"/>
              <a:ea typeface="微軟正黑體" panose="020B0604030504040204" pitchFamily="34" charset="-120"/>
              <a:sym typeface="Helvetica Neue"/>
            </a:endParaRPr>
          </a:p>
        </p:txBody>
      </p:sp>
      <p:grpSp>
        <p:nvGrpSpPr>
          <p:cNvPr id="12" name="群組 11"/>
          <p:cNvGrpSpPr/>
          <p:nvPr/>
        </p:nvGrpSpPr>
        <p:grpSpPr>
          <a:xfrm>
            <a:off x="16479489" y="6940295"/>
            <a:ext cx="7277326" cy="2604269"/>
            <a:chOff x="15441997" y="6898161"/>
            <a:chExt cx="7277326" cy="2604269"/>
          </a:xfrm>
        </p:grpSpPr>
        <p:pic>
          <p:nvPicPr>
            <p:cNvPr id="7" name="圖片 6">
              <a:extLst>
                <a:ext uri="{FF2B5EF4-FFF2-40B4-BE49-F238E27FC236}">
                  <a16:creationId xmlns:a16="http://schemas.microsoft.com/office/drawing/2014/main" id="{2F84869D-A360-42DB-9E74-EE8FF032D4C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8297" l="0" r="99277"/>
                      </a14:imgEffect>
                    </a14:imgLayer>
                  </a14:imgProps>
                </a:ext>
                <a:ext uri="{28A0092B-C50C-407E-A947-70E740481C1C}">
                  <a14:useLocalDpi xmlns:a14="http://schemas.microsoft.com/office/drawing/2010/main" val="0"/>
                </a:ext>
              </a:extLst>
            </a:blip>
            <a:srcRect l="435" r="435"/>
            <a:stretch/>
          </p:blipFill>
          <p:spPr>
            <a:xfrm>
              <a:off x="20199323" y="6982430"/>
              <a:ext cx="2520000" cy="2520000"/>
            </a:xfrm>
            <a:prstGeom prst="rect">
              <a:avLst/>
            </a:prstGeom>
          </p:spPr>
        </p:pic>
        <p:pic>
          <p:nvPicPr>
            <p:cNvPr id="8" name="圖片 7">
              <a:extLst>
                <a:ext uri="{FF2B5EF4-FFF2-40B4-BE49-F238E27FC236}">
                  <a16:creationId xmlns:a16="http://schemas.microsoft.com/office/drawing/2014/main" id="{3140341F-4DB8-4E8B-9EFC-AC750EF65C2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174" r="100000"/>
                      </a14:imgEffect>
                    </a14:imgLayer>
                  </a14:imgProps>
                </a:ext>
                <a:ext uri="{28A0092B-C50C-407E-A947-70E740481C1C}">
                  <a14:useLocalDpi xmlns:a14="http://schemas.microsoft.com/office/drawing/2010/main" val="0"/>
                </a:ext>
              </a:extLst>
            </a:blip>
            <a:srcRect l="1888" r="1888"/>
            <a:stretch/>
          </p:blipFill>
          <p:spPr>
            <a:xfrm>
              <a:off x="15441997" y="6898161"/>
              <a:ext cx="2520000" cy="2520000"/>
            </a:xfrm>
            <a:prstGeom prst="rect">
              <a:avLst/>
            </a:prstGeom>
          </p:spPr>
        </p:pic>
        <p:pic>
          <p:nvPicPr>
            <p:cNvPr id="9" name="圖片 8">
              <a:extLst>
                <a:ext uri="{FF2B5EF4-FFF2-40B4-BE49-F238E27FC236}">
                  <a16:creationId xmlns:a16="http://schemas.microsoft.com/office/drawing/2014/main" id="{489DAC46-18F4-455F-9457-BF07F9A7531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8540" l="0" r="100000"/>
                      </a14:imgEffect>
                    </a14:imgLayer>
                  </a14:imgProps>
                </a:ext>
                <a:ext uri="{28A0092B-C50C-407E-A947-70E740481C1C}">
                  <a14:useLocalDpi xmlns:a14="http://schemas.microsoft.com/office/drawing/2010/main" val="0"/>
                </a:ext>
              </a:extLst>
            </a:blip>
            <a:srcRect l="435" r="435"/>
            <a:stretch/>
          </p:blipFill>
          <p:spPr>
            <a:xfrm>
              <a:off x="17961997" y="6898161"/>
              <a:ext cx="2520000" cy="2520000"/>
            </a:xfrm>
            <a:prstGeom prst="rect">
              <a:avLst/>
            </a:prstGeom>
          </p:spPr>
        </p:pic>
      </p:grpSp>
    </p:spTree>
    <p:extLst>
      <p:ext uri="{BB962C8B-B14F-4D97-AF65-F5344CB8AC3E}">
        <p14:creationId xmlns:p14="http://schemas.microsoft.com/office/powerpoint/2010/main" val="51501702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3805778" y="5423051"/>
            <a:ext cx="16772443"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r>
              <a:rPr lang="zh-TW" altLang="en-US" sz="11500" dirty="0">
                <a:solidFill>
                  <a:schemeClr val="accent3">
                    <a:lumMod val="50000"/>
                  </a:schemeClr>
                </a:solidFill>
              </a:rPr>
              <a:t>疾病防治 </a:t>
            </a:r>
            <a:r>
              <a:rPr lang="en-US" altLang="zh-TW" sz="11500" dirty="0">
                <a:solidFill>
                  <a:schemeClr val="accent3">
                    <a:lumMod val="50000"/>
                  </a:schemeClr>
                </a:solidFill>
              </a:rPr>
              <a:t>&amp; </a:t>
            </a:r>
            <a:r>
              <a:rPr lang="zh-TW" altLang="en-US" sz="11500" dirty="0">
                <a:solidFill>
                  <a:schemeClr val="accent3">
                    <a:lumMod val="50000"/>
                  </a:schemeClr>
                </a:solidFill>
              </a:rPr>
              <a:t>健康體位宣導</a:t>
            </a:r>
          </a:p>
        </p:txBody>
      </p:sp>
    </p:spTree>
    <p:extLst>
      <p:ext uri="{BB962C8B-B14F-4D97-AF65-F5344CB8AC3E}">
        <p14:creationId xmlns:p14="http://schemas.microsoft.com/office/powerpoint/2010/main" val="156840671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新冠肺炎</a:t>
            </a:r>
          </a:p>
        </p:txBody>
      </p:sp>
      <p:sp>
        <p:nvSpPr>
          <p:cNvPr id="6" name="矩形 5">
            <a:extLst>
              <a:ext uri="{FF2B5EF4-FFF2-40B4-BE49-F238E27FC236}">
                <a16:creationId xmlns:a16="http://schemas.microsoft.com/office/drawing/2014/main" id="{4FF678F4-7184-480C-A1B9-A33017F7C65B}"/>
              </a:ext>
            </a:extLst>
          </p:cNvPr>
          <p:cNvSpPr/>
          <p:nvPr/>
        </p:nvSpPr>
        <p:spPr>
          <a:xfrm>
            <a:off x="1206500" y="2139479"/>
            <a:ext cx="22398990" cy="12280285"/>
          </a:xfrm>
          <a:prstGeom prst="rect">
            <a:avLst/>
          </a:prstGeom>
        </p:spPr>
        <p:txBody>
          <a:bodyPr wrap="square">
            <a:spAutoFit/>
          </a:bodyPr>
          <a:lstStyle/>
          <a:p>
            <a:pPr marL="9525" algn="l" defTabSz="914400" hangingPunct="1">
              <a:lnSpc>
                <a:spcPct val="200000"/>
              </a:lnSpc>
              <a:buClr>
                <a:prstClr val="black"/>
              </a:buClr>
              <a:buSzPct val="75000"/>
              <a:defRPr/>
            </a:pPr>
            <a:r>
              <a:rPr lang="zh-TW" altLang="en-US" sz="4400" kern="1200" dirty="0">
                <a:solidFill>
                  <a:prstClr val="black"/>
                </a:solidFill>
                <a:latin typeface="微軟正黑體" panose="020B0604030504040204" pitchFamily="34" charset="-120"/>
                <a:ea typeface="微軟正黑體" panose="020B0604030504040204" pitchFamily="34" charset="-120"/>
              </a:rPr>
              <a:t>落實勤洗手</a:t>
            </a:r>
            <a:r>
              <a:rPr lang="en-US" altLang="zh-TW" sz="4400" kern="1200" dirty="0">
                <a:solidFill>
                  <a:prstClr val="black"/>
                </a:solidFill>
                <a:latin typeface="微軟正黑體" panose="020B0604030504040204" pitchFamily="34" charset="-120"/>
                <a:ea typeface="微軟正黑體" panose="020B0604030504040204" pitchFamily="34" charset="-120"/>
              </a:rPr>
              <a:t>&amp;</a:t>
            </a:r>
            <a:r>
              <a:rPr lang="zh-TW" altLang="en-US" sz="4400" kern="1200" dirty="0">
                <a:solidFill>
                  <a:prstClr val="black"/>
                </a:solidFill>
                <a:latin typeface="微軟正黑體" panose="020B0604030504040204" pitchFamily="34" charset="-120"/>
                <a:ea typeface="微軟正黑體" panose="020B0604030504040204" pitchFamily="34" charset="-120"/>
              </a:rPr>
              <a:t>配戴口罩，</a:t>
            </a:r>
            <a:r>
              <a:rPr lang="zh-TW" altLang="en-US" sz="4400" kern="1200" dirty="0">
                <a:solidFill>
                  <a:srgbClr val="FF0000"/>
                </a:solidFill>
                <a:latin typeface="微軟正黑體" panose="020B0604030504040204" pitchFamily="34" charset="-120"/>
                <a:ea typeface="微軟正黑體" panose="020B0604030504040204" pitchFamily="34" charset="-120"/>
              </a:rPr>
              <a:t>若有發燒或呼吸道症候群疾病者，請向老師請假在家休息</a:t>
            </a:r>
            <a:r>
              <a:rPr lang="zh-TW" altLang="en-US" sz="4400" kern="1200" dirty="0">
                <a:solidFill>
                  <a:prstClr val="black"/>
                </a:solidFill>
                <a:latin typeface="微軟正黑體" panose="020B0604030504040204" pitchFamily="34" charset="-120"/>
                <a:ea typeface="微軟正黑體" panose="020B0604030504040204" pitchFamily="34" charset="-120"/>
              </a:rPr>
              <a:t>，落實生病不上學的原則。</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9525" algn="l" defTabSz="914400" hangingPunct="1">
              <a:lnSpc>
                <a:spcPct val="200000"/>
              </a:lnSpc>
              <a:buClr>
                <a:prstClr val="black"/>
              </a:buClr>
              <a:buSzPct val="75000"/>
              <a:defRPr/>
            </a:pPr>
            <a:r>
              <a:rPr lang="zh-TW" altLang="en-US" sz="4400" kern="1200" dirty="0">
                <a:solidFill>
                  <a:prstClr val="black"/>
                </a:solidFill>
                <a:latin typeface="微軟正黑體" panose="020B0604030504040204" pitchFamily="34" charset="-120"/>
                <a:ea typeface="微軟正黑體" panose="020B0604030504040204" pitchFamily="34" charset="-120"/>
              </a:rPr>
              <a:t>學校也在上學期間做好相關的防疫措施，例如：</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752475" indent="-742950" algn="l" defTabSz="914400" hangingPunct="1">
              <a:lnSpc>
                <a:spcPct val="200000"/>
              </a:lnSpc>
              <a:buClr>
                <a:prstClr val="black"/>
              </a:buClr>
              <a:buSzPct val="75000"/>
              <a:buFont typeface="Wingdings" panose="05000000000000000000" pitchFamily="2" charset="2"/>
              <a:buAutoNum type="circleNumWdWhitePlain"/>
              <a:defRPr/>
            </a:pPr>
            <a:r>
              <a:rPr lang="zh-TW" altLang="en-US" sz="4400" kern="1200" dirty="0">
                <a:solidFill>
                  <a:prstClr val="black"/>
                </a:solidFill>
                <a:latin typeface="微軟正黑體" panose="020B0604030504040204" pitchFamily="34" charset="-120"/>
                <a:ea typeface="微軟正黑體" panose="020B0604030504040204" pitchFamily="34" charset="-120"/>
              </a:rPr>
              <a:t>上學入校</a:t>
            </a:r>
            <a:r>
              <a:rPr lang="en-US" altLang="zh-TW" sz="4400" kern="1200" dirty="0">
                <a:solidFill>
                  <a:prstClr val="black"/>
                </a:solidFill>
                <a:latin typeface="微軟正黑體" panose="020B0604030504040204" pitchFamily="34" charset="-120"/>
                <a:ea typeface="微軟正黑體" panose="020B0604030504040204" pitchFamily="34" charset="-120"/>
              </a:rPr>
              <a:t>/</a:t>
            </a:r>
            <a:r>
              <a:rPr lang="zh-TW" altLang="en-US" sz="4400" kern="1200" dirty="0">
                <a:solidFill>
                  <a:prstClr val="black"/>
                </a:solidFill>
                <a:latin typeface="微軟正黑體" panose="020B0604030504040204" pitchFamily="34" charset="-120"/>
                <a:ea typeface="微軟正黑體" panose="020B0604030504040204" pitchFamily="34" charset="-120"/>
              </a:rPr>
              <a:t>下午第一節課量測體溫</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752475" indent="-742950" algn="l" defTabSz="914400" hangingPunct="1">
              <a:lnSpc>
                <a:spcPct val="200000"/>
              </a:lnSpc>
              <a:buClr>
                <a:prstClr val="black"/>
              </a:buClr>
              <a:buSzPct val="75000"/>
              <a:buFont typeface="Wingdings" panose="05000000000000000000" pitchFamily="2" charset="2"/>
              <a:buAutoNum type="circleNumWdWhitePlain"/>
              <a:defRPr/>
            </a:pPr>
            <a:r>
              <a:rPr lang="zh-TW" altLang="en-US" sz="4400" kern="1200" dirty="0">
                <a:solidFill>
                  <a:prstClr val="black"/>
                </a:solidFill>
                <a:latin typeface="微軟正黑體" panose="020B0604030504040204" pitchFamily="34" charset="-120"/>
                <a:ea typeface="微軟正黑體" panose="020B0604030504040204" pitchFamily="34" charset="-120"/>
              </a:rPr>
              <a:t>於校園活動期間一律配戴口罩</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752475" indent="-742950" algn="l" defTabSz="914400" hangingPunct="1">
              <a:lnSpc>
                <a:spcPct val="200000"/>
              </a:lnSpc>
              <a:buClr>
                <a:prstClr val="black"/>
              </a:buClr>
              <a:buSzPct val="75000"/>
              <a:buFont typeface="Wingdings" panose="05000000000000000000" pitchFamily="2" charset="2"/>
              <a:buAutoNum type="circleNumWdWhitePlain"/>
              <a:defRPr/>
            </a:pPr>
            <a:r>
              <a:rPr lang="zh-TW" altLang="en-US" sz="4400" kern="1200" dirty="0">
                <a:solidFill>
                  <a:prstClr val="black"/>
                </a:solidFill>
                <a:latin typeface="微軟正黑體" panose="020B0604030504040204" pitchFamily="34" charset="-120"/>
                <a:ea typeface="微軟正黑體" panose="020B0604030504040204" pitchFamily="34" charset="-120"/>
              </a:rPr>
              <a:t>用餐時架設個人隔板</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752475" indent="-742950" algn="l" defTabSz="914400" hangingPunct="1">
              <a:lnSpc>
                <a:spcPct val="200000"/>
              </a:lnSpc>
              <a:buClr>
                <a:prstClr val="black"/>
              </a:buClr>
              <a:buSzPct val="75000"/>
              <a:buFont typeface="Wingdings" panose="05000000000000000000" pitchFamily="2" charset="2"/>
              <a:buAutoNum type="circleNumWdWhitePlain"/>
              <a:defRPr/>
            </a:pPr>
            <a:r>
              <a:rPr lang="zh-TW" altLang="en-US" sz="4400" kern="1200" dirty="0">
                <a:solidFill>
                  <a:prstClr val="black"/>
                </a:solidFill>
                <a:latin typeface="微軟正黑體" panose="020B0604030504040204" pitchFamily="34" charset="-120"/>
                <a:ea typeface="微軟正黑體" panose="020B0604030504040204" pitchFamily="34" charset="-120"/>
              </a:rPr>
              <a:t>進出科任教室</a:t>
            </a:r>
            <a:r>
              <a:rPr lang="en-US" altLang="zh-TW" sz="4400" kern="1200" dirty="0">
                <a:solidFill>
                  <a:prstClr val="black"/>
                </a:solidFill>
                <a:latin typeface="微軟正黑體" panose="020B0604030504040204" pitchFamily="34" charset="-120"/>
                <a:ea typeface="微軟正黑體" panose="020B0604030504040204" pitchFamily="34" charset="-120"/>
              </a:rPr>
              <a:t>/</a:t>
            </a:r>
            <a:r>
              <a:rPr lang="zh-TW" altLang="en-US" sz="4400" kern="1200" dirty="0">
                <a:solidFill>
                  <a:prstClr val="black"/>
                </a:solidFill>
                <a:latin typeface="微軟正黑體" panose="020B0604030504040204" pitchFamily="34" charset="-120"/>
                <a:ea typeface="微軟正黑體" panose="020B0604030504040204" pitchFamily="34" charset="-120"/>
              </a:rPr>
              <a:t>使用體育器材會先進行手部酒精消毒</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9525" algn="l" defTabSz="914400" hangingPunct="1">
              <a:lnSpc>
                <a:spcPct val="200000"/>
              </a:lnSpc>
              <a:buClr>
                <a:prstClr val="black"/>
              </a:buClr>
              <a:buSzPct val="75000"/>
              <a:defRPr/>
            </a:pP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9525" algn="l" defTabSz="914400" hangingPunct="1">
              <a:lnSpc>
                <a:spcPct val="200000"/>
              </a:lnSpc>
              <a:buClr>
                <a:prstClr val="black"/>
              </a:buClr>
              <a:buSzPct val="75000"/>
              <a:defRPr/>
            </a:pPr>
            <a:endParaRPr lang="zh-TW" altLang="en-US" sz="4400" kern="1200" dirty="0">
              <a:solidFill>
                <a:prstClr val="black"/>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56E9D243-0A02-4437-B944-E7880426EDCC}"/>
              </a:ext>
            </a:extLst>
          </p:cNvPr>
          <p:cNvSpPr/>
          <p:nvPr/>
        </p:nvSpPr>
        <p:spPr>
          <a:xfrm>
            <a:off x="16466477" y="10620484"/>
            <a:ext cx="7263528" cy="1200329"/>
          </a:xfrm>
          <a:prstGeom prst="rect">
            <a:avLst/>
          </a:prstGeom>
        </p:spPr>
        <p:txBody>
          <a:bodyPr wrap="square">
            <a:spAutoFit/>
          </a:bodyPr>
          <a:lstStyle/>
          <a:p>
            <a:pPr>
              <a:lnSpc>
                <a:spcPct val="150000"/>
              </a:lnSpc>
            </a:pPr>
            <a:r>
              <a:rPr lang="zh-TW" altLang="en-US"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生病不上學  防止群聚感染</a:t>
            </a:r>
          </a:p>
        </p:txBody>
      </p:sp>
    </p:spTree>
    <p:extLst>
      <p:ext uri="{BB962C8B-B14F-4D97-AF65-F5344CB8AC3E}">
        <p14:creationId xmlns:p14="http://schemas.microsoft.com/office/powerpoint/2010/main" val="4459029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腸病毒</a:t>
            </a:r>
          </a:p>
        </p:txBody>
      </p:sp>
      <p:sp>
        <p:nvSpPr>
          <p:cNvPr id="6" name="矩形 5">
            <a:extLst>
              <a:ext uri="{FF2B5EF4-FFF2-40B4-BE49-F238E27FC236}">
                <a16:creationId xmlns:a16="http://schemas.microsoft.com/office/drawing/2014/main" id="{4FF678F4-7184-480C-A1B9-A33017F7C65B}"/>
              </a:ext>
            </a:extLst>
          </p:cNvPr>
          <p:cNvSpPr/>
          <p:nvPr/>
        </p:nvSpPr>
        <p:spPr>
          <a:xfrm>
            <a:off x="1070610" y="2158040"/>
            <a:ext cx="22398990" cy="9662773"/>
          </a:xfrm>
          <a:prstGeom prst="rect">
            <a:avLst/>
          </a:prstGeom>
        </p:spPr>
        <p:txBody>
          <a:bodyPr wrap="square">
            <a:spAutoFit/>
          </a:bodyPr>
          <a:lstStyle/>
          <a:p>
            <a:pPr marL="9525" algn="l" defTabSz="914400" hangingPunct="1">
              <a:lnSpc>
                <a:spcPct val="150000"/>
              </a:lnSpc>
              <a:buClr>
                <a:prstClr val="black"/>
              </a:buClr>
              <a:buSzPct val="75000"/>
              <a:defRPr/>
            </a:pPr>
            <a:r>
              <a:rPr lang="zh-TW" altLang="en-US" sz="4800" kern="1200" dirty="0">
                <a:solidFill>
                  <a:prstClr val="black"/>
                </a:solidFill>
                <a:latin typeface="微軟正黑體" panose="020B0604030504040204" pitchFamily="34" charset="-120"/>
                <a:ea typeface="微軟正黑體" panose="020B0604030504040204" pitchFamily="34" charset="-120"/>
              </a:rPr>
              <a:t>開學後預計</a:t>
            </a:r>
            <a:r>
              <a:rPr lang="zh-TW" altLang="en-US" sz="4800" kern="1200" dirty="0">
                <a:solidFill>
                  <a:srgbClr val="FF0000"/>
                </a:solidFill>
                <a:latin typeface="微軟正黑體" panose="020B0604030504040204" pitchFamily="34" charset="-120"/>
                <a:ea typeface="微軟正黑體" panose="020B0604030504040204" pitchFamily="34" charset="-120"/>
              </a:rPr>
              <a:t>腸病毒及流感疫情</a:t>
            </a:r>
            <a:r>
              <a:rPr lang="zh-TW" altLang="en-US" sz="4800" kern="1200" dirty="0">
                <a:solidFill>
                  <a:prstClr val="black"/>
                </a:solidFill>
                <a:latin typeface="微軟正黑體" panose="020B0604030504040204" pitchFamily="34" charset="-120"/>
                <a:ea typeface="微軟正黑體" panose="020B0604030504040204" pitchFamily="34" charset="-120"/>
              </a:rPr>
              <a:t>可能會增加，故傳染病認知及防治觀念仍需防範，</a:t>
            </a:r>
            <a:r>
              <a:rPr lang="zh-TW" altLang="en-US" sz="4800" u="sng" kern="1200" dirty="0">
                <a:solidFill>
                  <a:srgbClr val="FF0000"/>
                </a:solidFill>
                <a:latin typeface="微軟正黑體" panose="020B0604030504040204" pitchFamily="34" charset="-120"/>
                <a:ea typeface="微軟正黑體" panose="020B0604030504040204" pitchFamily="34" charset="-120"/>
              </a:rPr>
              <a:t>若在家已發燒</a:t>
            </a:r>
            <a:r>
              <a:rPr lang="en-US" altLang="zh-TW" sz="4800" u="sng" kern="1200" dirty="0">
                <a:solidFill>
                  <a:srgbClr val="FF0000"/>
                </a:solidFill>
                <a:latin typeface="微軟正黑體" panose="020B0604030504040204" pitchFamily="34" charset="-120"/>
                <a:ea typeface="微軟正黑體" panose="020B0604030504040204" pitchFamily="34" charset="-120"/>
              </a:rPr>
              <a:t>(&gt;=38</a:t>
            </a:r>
            <a:r>
              <a:rPr lang="zh-TW" altLang="en-US" sz="4800" u="sng" kern="1200" dirty="0">
                <a:solidFill>
                  <a:srgbClr val="FF0000"/>
                </a:solidFill>
                <a:latin typeface="微軟正黑體" panose="020B0604030504040204" pitchFamily="34" charset="-120"/>
                <a:ea typeface="微軟正黑體" panose="020B0604030504040204" pitchFamily="34" charset="-120"/>
              </a:rPr>
              <a:t>度</a:t>
            </a:r>
            <a:r>
              <a:rPr lang="en-US" altLang="zh-TW" sz="4800" u="sng" kern="1200" dirty="0">
                <a:solidFill>
                  <a:srgbClr val="FF0000"/>
                </a:solidFill>
                <a:latin typeface="微軟正黑體" panose="020B0604030504040204" pitchFamily="34" charset="-120"/>
                <a:ea typeface="微軟正黑體" panose="020B0604030504040204" pitchFamily="34" charset="-120"/>
              </a:rPr>
              <a:t>)</a:t>
            </a:r>
            <a:r>
              <a:rPr lang="zh-TW" altLang="en-US" sz="4800" u="sng" kern="1200" dirty="0">
                <a:solidFill>
                  <a:srgbClr val="FF0000"/>
                </a:solidFill>
                <a:latin typeface="微軟正黑體" panose="020B0604030504040204" pitchFamily="34" charset="-120"/>
                <a:ea typeface="微軟正黑體" panose="020B0604030504040204" pitchFamily="34" charset="-120"/>
              </a:rPr>
              <a:t>請居家休息就醫，勿吃退燒藥到校。</a:t>
            </a:r>
            <a:endParaRPr lang="en-US" altLang="zh-TW" sz="4800" u="sng" kern="1200" dirty="0">
              <a:solidFill>
                <a:srgbClr val="FF0000"/>
              </a:solidFill>
              <a:latin typeface="微軟正黑體" panose="020B0604030504040204" pitchFamily="34" charset="-120"/>
              <a:ea typeface="微軟正黑體" panose="020B0604030504040204" pitchFamily="34" charset="-120"/>
            </a:endParaRPr>
          </a:p>
          <a:p>
            <a:pPr marL="265113" indent="-255588" algn="l" defTabSz="914400" hangingPunct="1">
              <a:lnSpc>
                <a:spcPct val="150000"/>
              </a:lnSpc>
              <a:buClr>
                <a:prstClr val="black"/>
              </a:buClr>
              <a:buSzPct val="75000"/>
              <a:buFont typeface="+mj-lt"/>
              <a:buAutoNum type="arabicPeriod"/>
              <a:defRPr/>
            </a:pPr>
            <a:r>
              <a:rPr lang="zh-TW" altLang="en-US" sz="4800" kern="1200" dirty="0">
                <a:solidFill>
                  <a:prstClr val="black"/>
                </a:solidFill>
                <a:latin typeface="微軟正黑體" panose="020B0604030504040204" pitchFamily="34" charset="-120"/>
                <a:ea typeface="微軟正黑體" panose="020B0604030504040204" pitchFamily="34" charset="-120"/>
              </a:rPr>
              <a:t>當孩子回到家，要用</a:t>
            </a:r>
            <a:r>
              <a:rPr lang="zh-TW" altLang="en-US" sz="48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肥皂勤洗手</a:t>
            </a:r>
            <a:r>
              <a:rPr lang="zh-TW" altLang="en-US" sz="4800" kern="1200" dirty="0">
                <a:solidFill>
                  <a:prstClr val="black"/>
                </a:solidFill>
                <a:latin typeface="微軟正黑體" panose="020B0604030504040204" pitchFamily="34" charset="-120"/>
                <a:ea typeface="微軟正黑體" panose="020B0604030504040204" pitchFamily="34" charset="-120"/>
              </a:rPr>
              <a:t>，避免病菌上身。</a:t>
            </a: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marL="265113" indent="-255588" algn="l" defTabSz="914400" hangingPunct="1">
              <a:lnSpc>
                <a:spcPct val="150000"/>
              </a:lnSpc>
              <a:buClr>
                <a:prstClr val="black"/>
              </a:buClr>
              <a:buSzPct val="75000"/>
              <a:buFont typeface="+mj-lt"/>
              <a:buAutoNum type="arabicPeriod"/>
              <a:defRPr/>
            </a:pPr>
            <a:r>
              <a:rPr lang="zh-TW" altLang="en-US" sz="4800" kern="1200" dirty="0">
                <a:solidFill>
                  <a:prstClr val="black"/>
                </a:solidFill>
                <a:latin typeface="微軟正黑體" panose="020B0604030504040204" pitchFamily="34" charset="-120"/>
                <a:ea typeface="微軟正黑體" panose="020B0604030504040204" pitchFamily="34" charset="-120"/>
              </a:rPr>
              <a:t>當孩子經由醫生判定為腸病毒，立刻</a:t>
            </a:r>
            <a:r>
              <a:rPr lang="zh-TW" altLang="en-US" sz="48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請假在家休息</a:t>
            </a:r>
            <a:r>
              <a:rPr lang="zh-TW" altLang="en-US" sz="4800" kern="1200" dirty="0">
                <a:solidFill>
                  <a:prstClr val="black"/>
                </a:solidFill>
                <a:latin typeface="微軟正黑體" panose="020B0604030504040204" pitchFamily="34" charset="-120"/>
                <a:ea typeface="微軟正黑體" panose="020B0604030504040204" pitchFamily="34" charset="-120"/>
              </a:rPr>
              <a:t>，因為生病時身體最虛弱，避免再度感染。</a:t>
            </a:r>
            <a:endParaRPr lang="en-US" altLang="zh-TW" sz="4800" kern="1200" dirty="0">
              <a:solidFill>
                <a:prstClr val="black"/>
              </a:solidFill>
              <a:latin typeface="微軟正黑體" panose="020B0604030504040204" pitchFamily="34" charset="-120"/>
              <a:ea typeface="微軟正黑體" panose="020B0604030504040204" pitchFamily="34" charset="-120"/>
            </a:endParaRPr>
          </a:p>
          <a:p>
            <a:pPr marL="265113" indent="-255588" algn="l" defTabSz="914400" hangingPunct="1">
              <a:lnSpc>
                <a:spcPct val="150000"/>
              </a:lnSpc>
              <a:buClr>
                <a:prstClr val="black"/>
              </a:buClr>
              <a:buSzPct val="75000"/>
              <a:buFont typeface="+mj-lt"/>
              <a:buAutoNum type="arabicPeriod"/>
              <a:defRPr/>
            </a:pPr>
            <a:r>
              <a:rPr lang="zh-TW" altLang="en-US" sz="4800" kern="1200" dirty="0">
                <a:solidFill>
                  <a:srgbClr val="FF0000"/>
                </a:solidFill>
                <a:latin typeface="微軟正黑體" panose="020B0604030504040204" pitchFamily="34" charset="-120"/>
                <a:ea typeface="微軟正黑體" panose="020B0604030504040204" pitchFamily="34" charset="-120"/>
              </a:rPr>
              <a:t>腸病毒重症</a:t>
            </a:r>
            <a:r>
              <a:rPr lang="zh-TW" altLang="en-US" sz="4800" kern="1200" dirty="0">
                <a:solidFill>
                  <a:prstClr val="black"/>
                </a:solidFill>
                <a:latin typeface="微軟正黑體" panose="020B0604030504040204" pitchFamily="34" charset="-120"/>
                <a:ea typeface="微軟正黑體" panose="020B0604030504040204" pitchFamily="34" charset="-120"/>
              </a:rPr>
              <a:t>有前兆病徵，當孩子有</a:t>
            </a:r>
            <a:r>
              <a:rPr lang="zh-TW" altLang="en-US" sz="48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下列症狀，請立刻至大醫院就診</a:t>
            </a:r>
            <a:r>
              <a:rPr lang="zh-TW" altLang="en-US" sz="4800"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sz="4800" kern="1200" dirty="0">
                <a:solidFill>
                  <a:prstClr val="black"/>
                </a:solidFill>
                <a:latin typeface="微軟正黑體" panose="020B0604030504040204" pitchFamily="34" charset="-120"/>
                <a:ea typeface="微軟正黑體" panose="020B0604030504040204" pitchFamily="34" charset="-120"/>
              </a:rPr>
            </a:br>
            <a:r>
              <a:rPr lang="en-US" altLang="zh-TW" sz="4400" b="1" kern="1200" dirty="0">
                <a:solidFill>
                  <a:srgbClr val="FF0000"/>
                </a:solidFill>
                <a:latin typeface="微軟正黑體" panose="020B0604030504040204" pitchFamily="34" charset="-120"/>
                <a:ea typeface="微軟正黑體" panose="020B0604030504040204" pitchFamily="34" charset="-120"/>
                <a:sym typeface="Wingdings"/>
              </a:rPr>
              <a:t></a:t>
            </a:r>
            <a:r>
              <a:rPr lang="zh-TW" altLang="en-US" sz="4400" kern="1200" dirty="0">
                <a:solidFill>
                  <a:srgbClr val="FF0000"/>
                </a:solidFill>
                <a:latin typeface="微軟正黑體" panose="020B0604030504040204" pitchFamily="34" charset="-120"/>
                <a:ea typeface="微軟正黑體" panose="020B0604030504040204" pitchFamily="34" charset="-120"/>
              </a:rPr>
              <a:t>嗜睡</a:t>
            </a:r>
            <a:r>
              <a:rPr lang="zh-TW" altLang="en-US" sz="4400" kern="1200" dirty="0">
                <a:solidFill>
                  <a:prstClr val="black"/>
                </a:solidFill>
                <a:latin typeface="微軟正黑體" panose="020B0604030504040204" pitchFamily="34" charset="-120"/>
                <a:ea typeface="微軟正黑體" panose="020B0604030504040204" pitchFamily="34" charset="-120"/>
              </a:rPr>
              <a:t>：意識不清</a:t>
            </a:r>
            <a:br>
              <a:rPr lang="en-US" altLang="zh-TW" sz="4400" kern="1200" dirty="0">
                <a:solidFill>
                  <a:prstClr val="black"/>
                </a:solidFill>
                <a:latin typeface="微軟正黑體" panose="020B0604030504040204" pitchFamily="34" charset="-120"/>
                <a:ea typeface="微軟正黑體" panose="020B0604030504040204" pitchFamily="34" charset="-120"/>
              </a:rPr>
            </a:br>
            <a:r>
              <a:rPr lang="en-US" altLang="zh-TW" sz="4400" b="1" kern="1200" dirty="0">
                <a:solidFill>
                  <a:srgbClr val="FF0000"/>
                </a:solidFill>
                <a:latin typeface="微軟正黑體" panose="020B0604030504040204" pitchFamily="34" charset="-120"/>
                <a:ea typeface="微軟正黑體" panose="020B0604030504040204" pitchFamily="34" charset="-120"/>
                <a:sym typeface="Wingdings"/>
              </a:rPr>
              <a:t></a:t>
            </a:r>
            <a:r>
              <a:rPr lang="zh-TW" altLang="en-US" sz="4400" kern="1200" dirty="0">
                <a:solidFill>
                  <a:srgbClr val="FF0000"/>
                </a:solidFill>
                <a:latin typeface="微軟正黑體" panose="020B0604030504040204" pitchFamily="34" charset="-120"/>
                <a:ea typeface="微軟正黑體" panose="020B0604030504040204" pitchFamily="34" charset="-120"/>
              </a:rPr>
              <a:t>肌躍型抽搐</a:t>
            </a:r>
            <a:r>
              <a:rPr lang="zh-TW" altLang="en-US" sz="4400" kern="1200" dirty="0">
                <a:solidFill>
                  <a:prstClr val="black"/>
                </a:solidFill>
                <a:latin typeface="微軟正黑體" panose="020B0604030504040204" pitchFamily="34" charset="-120"/>
                <a:ea typeface="微軟正黑體" panose="020B0604030504040204" pitchFamily="34" charset="-120"/>
              </a:rPr>
              <a:t>：突然全身肌肉收縮</a:t>
            </a:r>
            <a:br>
              <a:rPr lang="en-US" altLang="zh-TW" sz="4400" kern="1200" dirty="0">
                <a:solidFill>
                  <a:prstClr val="black"/>
                </a:solidFill>
                <a:latin typeface="微軟正黑體" panose="020B0604030504040204" pitchFamily="34" charset="-120"/>
                <a:ea typeface="微軟正黑體" panose="020B0604030504040204" pitchFamily="34" charset="-120"/>
              </a:rPr>
            </a:br>
            <a:r>
              <a:rPr lang="en-US" altLang="zh-TW" sz="4400" b="1" kern="1200" dirty="0">
                <a:solidFill>
                  <a:srgbClr val="FF0000"/>
                </a:solidFill>
                <a:latin typeface="微軟正黑體" panose="020B0604030504040204" pitchFamily="34" charset="-120"/>
                <a:ea typeface="微軟正黑體" panose="020B0604030504040204" pitchFamily="34" charset="-120"/>
                <a:sym typeface="Wingdings"/>
              </a:rPr>
              <a:t></a:t>
            </a:r>
            <a:r>
              <a:rPr lang="zh-TW" altLang="en-US" sz="4400" kern="1200" dirty="0">
                <a:solidFill>
                  <a:srgbClr val="FF0000"/>
                </a:solidFill>
                <a:latin typeface="微軟正黑體" panose="020B0604030504040204" pitchFamily="34" charset="-120"/>
                <a:ea typeface="微軟正黑體" panose="020B0604030504040204" pitchFamily="34" charset="-120"/>
              </a:rPr>
              <a:t>持續嘔吐</a:t>
            </a:r>
            <a:r>
              <a:rPr lang="en-US" altLang="zh-TW" sz="4400" b="1" kern="1200" dirty="0">
                <a:solidFill>
                  <a:srgbClr val="FF0000"/>
                </a:solidFill>
                <a:latin typeface="微軟正黑體" panose="020B0604030504040204" pitchFamily="34" charset="-120"/>
                <a:ea typeface="微軟正黑體" panose="020B0604030504040204" pitchFamily="34" charset="-120"/>
                <a:sym typeface="Wingdings"/>
              </a:rPr>
              <a:t></a:t>
            </a:r>
            <a:r>
              <a:rPr lang="zh-TW" altLang="en-US" sz="4400" kern="1200" dirty="0">
                <a:solidFill>
                  <a:srgbClr val="FF0000"/>
                </a:solidFill>
                <a:latin typeface="微軟正黑體" panose="020B0604030504040204" pitchFamily="34" charset="-120"/>
                <a:ea typeface="微軟正黑體" panose="020B0604030504040204" pitchFamily="34" charset="-120"/>
              </a:rPr>
              <a:t>呼吸急促或心跳加快</a:t>
            </a:r>
            <a:r>
              <a:rPr lang="zh-TW" altLang="en-US" sz="4400" kern="1200" dirty="0">
                <a:solidFill>
                  <a:prstClr val="black"/>
                </a:solidFill>
                <a:latin typeface="微軟正黑體" panose="020B0604030504040204" pitchFamily="34" charset="-120"/>
                <a:ea typeface="微軟正黑體" panose="020B0604030504040204" pitchFamily="34" charset="-120"/>
              </a:rPr>
              <a:t>。</a:t>
            </a:r>
          </a:p>
        </p:txBody>
      </p:sp>
      <p:sp>
        <p:nvSpPr>
          <p:cNvPr id="7" name="矩形 6">
            <a:extLst>
              <a:ext uri="{FF2B5EF4-FFF2-40B4-BE49-F238E27FC236}">
                <a16:creationId xmlns:a16="http://schemas.microsoft.com/office/drawing/2014/main" id="{56E9D243-0A02-4437-B944-E7880426EDCC}"/>
              </a:ext>
            </a:extLst>
          </p:cNvPr>
          <p:cNvSpPr/>
          <p:nvPr/>
        </p:nvSpPr>
        <p:spPr>
          <a:xfrm>
            <a:off x="16466477" y="10620484"/>
            <a:ext cx="7263528" cy="1200329"/>
          </a:xfrm>
          <a:prstGeom prst="rect">
            <a:avLst/>
          </a:prstGeom>
        </p:spPr>
        <p:txBody>
          <a:bodyPr wrap="square">
            <a:spAutoFit/>
          </a:bodyPr>
          <a:lstStyle/>
          <a:p>
            <a:pPr>
              <a:lnSpc>
                <a:spcPct val="150000"/>
              </a:lnSpc>
            </a:pPr>
            <a:r>
              <a:rPr lang="zh-TW" altLang="en-US"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生病不上學  防止群聚感染</a:t>
            </a:r>
          </a:p>
        </p:txBody>
      </p:sp>
    </p:spTree>
    <p:extLst>
      <p:ext uri="{BB962C8B-B14F-4D97-AF65-F5344CB8AC3E}">
        <p14:creationId xmlns:p14="http://schemas.microsoft.com/office/powerpoint/2010/main" val="29548935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登革熱</a:t>
            </a:r>
          </a:p>
        </p:txBody>
      </p:sp>
      <p:sp>
        <p:nvSpPr>
          <p:cNvPr id="6" name="矩形 5">
            <a:extLst>
              <a:ext uri="{FF2B5EF4-FFF2-40B4-BE49-F238E27FC236}">
                <a16:creationId xmlns:a16="http://schemas.microsoft.com/office/drawing/2014/main" id="{BFF0370C-5DB7-4D63-9246-F3142C384292}"/>
              </a:ext>
            </a:extLst>
          </p:cNvPr>
          <p:cNvSpPr/>
          <p:nvPr/>
        </p:nvSpPr>
        <p:spPr>
          <a:xfrm>
            <a:off x="1206500" y="2795349"/>
            <a:ext cx="22197060" cy="8125301"/>
          </a:xfrm>
          <a:prstGeom prst="rect">
            <a:avLst/>
          </a:prstGeom>
        </p:spPr>
        <p:txBody>
          <a:bodyPr wrap="square">
            <a:spAutoFit/>
          </a:bodyPr>
          <a:lstStyle/>
          <a:p>
            <a:pPr marL="265113" indent="-255588" algn="l" defTabSz="914400" hangingPunct="1">
              <a:lnSpc>
                <a:spcPct val="150000"/>
              </a:lnSpc>
              <a:spcBef>
                <a:spcPts val="1800"/>
              </a:spcBef>
              <a:spcAft>
                <a:spcPts val="1800"/>
              </a:spcAft>
              <a:buClr>
                <a:prstClr val="black"/>
              </a:buClr>
              <a:buSzPct val="75000"/>
              <a:buFont typeface="Wingdings" pitchFamily="2" charset="2"/>
              <a:buChar char="l"/>
              <a:defRPr/>
            </a:pPr>
            <a:r>
              <a:rPr lang="zh-TW" altLang="en-US" sz="4400" kern="1200" dirty="0">
                <a:solidFill>
                  <a:srgbClr val="FF0000"/>
                </a:solidFill>
                <a:latin typeface="微軟正黑體" panose="020B0604030504040204" pitchFamily="34" charset="-120"/>
                <a:ea typeface="微軟正黑體" panose="020B0604030504040204" pitchFamily="34" charset="-120"/>
              </a:rPr>
              <a:t>隨時清除戶內外易積水容器、盆栽底盤積水及廢棄物，</a:t>
            </a:r>
            <a:r>
              <a:rPr lang="zh-TW" altLang="en-US" sz="44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容器減量</a:t>
            </a:r>
            <a:r>
              <a:rPr lang="zh-TW" altLang="en-US" sz="4400" kern="1200" dirty="0">
                <a:solidFill>
                  <a:prstClr val="black"/>
                </a:solidFill>
                <a:latin typeface="微軟正黑體" panose="020B0604030504040204" pitchFamily="34" charset="-120"/>
                <a:ea typeface="微軟正黑體" panose="020B0604030504040204" pitchFamily="34" charset="-120"/>
              </a:rPr>
              <a:t>是對抗登革熱病媒蚊孳生的最有效方法。</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265113" indent="-255588" algn="l" defTabSz="914400" hangingPunct="1">
              <a:lnSpc>
                <a:spcPct val="150000"/>
              </a:lnSpc>
              <a:spcBef>
                <a:spcPts val="1800"/>
              </a:spcBef>
              <a:spcAft>
                <a:spcPts val="1800"/>
              </a:spcAft>
              <a:buClr>
                <a:prstClr val="black"/>
              </a:buClr>
              <a:buSzPct val="75000"/>
              <a:buFont typeface="Wingdings" pitchFamily="2" charset="2"/>
              <a:buChar char="l"/>
              <a:defRPr/>
            </a:pPr>
            <a:r>
              <a:rPr lang="zh-TW" altLang="en-US" sz="4400" kern="1200" dirty="0">
                <a:solidFill>
                  <a:prstClr val="black"/>
                </a:solidFill>
                <a:latin typeface="微軟正黑體" panose="020B0604030504040204" pitchFamily="34" charset="-120"/>
                <a:ea typeface="微軟正黑體" panose="020B0604030504040204" pitchFamily="34" charset="-120"/>
              </a:rPr>
              <a:t>提醒孩子確實</a:t>
            </a:r>
            <a:r>
              <a:rPr lang="zh-TW" altLang="en-US" sz="44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做好防蚊措施</a:t>
            </a:r>
            <a:r>
              <a:rPr lang="zh-TW" altLang="en-US" sz="4400" kern="1200" dirty="0">
                <a:solidFill>
                  <a:prstClr val="black"/>
                </a:solidFill>
                <a:latin typeface="微軟正黑體" panose="020B0604030504040204" pitchFamily="34" charset="-120"/>
                <a:ea typeface="微軟正黑體" panose="020B0604030504040204" pitchFamily="34" charset="-120"/>
              </a:rPr>
              <a:t>，避免被蚊蟲叮咬，如</a:t>
            </a:r>
            <a:r>
              <a:rPr lang="zh-TW" altLang="en-US" sz="4400" kern="1200" dirty="0">
                <a:solidFill>
                  <a:srgbClr val="FF0000"/>
                </a:solidFill>
                <a:latin typeface="微軟正黑體" panose="020B0604030504040204" pitchFamily="34" charset="-120"/>
                <a:ea typeface="微軟正黑體" panose="020B0604030504040204" pitchFamily="34" charset="-120"/>
              </a:rPr>
              <a:t>有發燒、頭痛、後眼窩痛、關節肌肉疼痛、出疹等症狀，應盡速就醫</a:t>
            </a:r>
            <a:r>
              <a:rPr lang="zh-TW" altLang="en-US" sz="4400" kern="1200" dirty="0">
                <a:solidFill>
                  <a:prstClr val="black"/>
                </a:solidFill>
                <a:latin typeface="微軟正黑體" panose="020B0604030504040204" pitchFamily="34" charset="-120"/>
                <a:ea typeface="微軟正黑體" panose="020B0604030504040204" pitchFamily="34" charset="-120"/>
              </a:rPr>
              <a:t>，才能免於感染登革熱及因為先後感染不同類型登革熱而發生死亡率較高的出血性登革熱。</a:t>
            </a:r>
            <a:endParaRPr lang="en-US" altLang="zh-TW" sz="4400" kern="1200" dirty="0">
              <a:solidFill>
                <a:prstClr val="black"/>
              </a:solidFill>
              <a:latin typeface="微軟正黑體" panose="020B0604030504040204" pitchFamily="34" charset="-120"/>
              <a:ea typeface="微軟正黑體" panose="020B0604030504040204" pitchFamily="34" charset="-120"/>
            </a:endParaRPr>
          </a:p>
          <a:p>
            <a:pPr marL="265113" indent="-255588" algn="l" defTabSz="914400" hangingPunct="1">
              <a:lnSpc>
                <a:spcPct val="150000"/>
              </a:lnSpc>
              <a:spcBef>
                <a:spcPts val="1800"/>
              </a:spcBef>
              <a:spcAft>
                <a:spcPts val="1800"/>
              </a:spcAft>
              <a:buClr>
                <a:prstClr val="black"/>
              </a:buClr>
              <a:buSzPct val="75000"/>
              <a:buFont typeface="Wingdings" pitchFamily="2" charset="2"/>
              <a:buChar char="l"/>
              <a:defRPr/>
            </a:pPr>
            <a:r>
              <a:rPr lang="zh-TW" altLang="en-US" sz="4400" kern="1200" dirty="0">
                <a:solidFill>
                  <a:prstClr val="black"/>
                </a:solidFill>
                <a:latin typeface="微軟正黑體" panose="020B0604030504040204" pitchFamily="34" charset="-120"/>
                <a:ea typeface="微軟正黑體" panose="020B0604030504040204" pitchFamily="34" charset="-120"/>
              </a:rPr>
              <a:t>到校運動的民眾也請您發揮公德心，</a:t>
            </a:r>
            <a:r>
              <a:rPr lang="zh-TW" altLang="en-US" sz="4400" kern="1200" dirty="0">
                <a:solidFill>
                  <a:srgbClr val="FF0000"/>
                </a:solidFill>
                <a:latin typeface="微軟正黑體" panose="020B0604030504040204" pitchFamily="34" charset="-120"/>
                <a:ea typeface="微軟正黑體" panose="020B0604030504040204" pitchFamily="34" charset="-120"/>
              </a:rPr>
              <a:t>將隨身攜帶的飲料瓶瓶罐罐帶走</a:t>
            </a:r>
            <a:r>
              <a:rPr lang="zh-TW" altLang="en-US" sz="4400" kern="1200" dirty="0">
                <a:solidFill>
                  <a:prstClr val="black"/>
                </a:solidFill>
                <a:latin typeface="微軟正黑體" panose="020B0604030504040204" pitchFamily="34" charset="-120"/>
                <a:ea typeface="微軟正黑體" panose="020B0604030504040204" pitchFamily="34" charset="-120"/>
              </a:rPr>
              <a:t>，讓大家都能免於登革熱疫情的威脅，有更安全舒適的運動空間，感謝您的善心。</a:t>
            </a:r>
          </a:p>
        </p:txBody>
      </p:sp>
    </p:spTree>
    <p:extLst>
      <p:ext uri="{BB962C8B-B14F-4D97-AF65-F5344CB8AC3E}">
        <p14:creationId xmlns:p14="http://schemas.microsoft.com/office/powerpoint/2010/main" val="4930037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健康促進  健康體位</a:t>
            </a:r>
          </a:p>
        </p:txBody>
      </p:sp>
      <p:pic>
        <p:nvPicPr>
          <p:cNvPr id="4" name="Picture 2" descr="D:\營養午餐\營養教育\102學年度\國中\8.JPG">
            <a:extLst>
              <a:ext uri="{FF2B5EF4-FFF2-40B4-BE49-F238E27FC236}">
                <a16:creationId xmlns:a16="http://schemas.microsoft.com/office/drawing/2014/main" id="{400EB651-9FB7-4C2A-B58D-2AA24ADBE7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630" l="0" r="100000">
                        <a14:foregroundMark x1="15587" y1="51852" x2="15587" y2="51852"/>
                        <a14:foregroundMark x1="7706" y1="46667" x2="7706" y2="46667"/>
                        <a14:foregroundMark x1="7005" y1="44444" x2="7005" y2="44444"/>
                        <a14:foregroundMark x1="2277" y1="44444" x2="2277" y2="44444"/>
                        <a14:foregroundMark x1="29247" y1="40000" x2="29247" y2="40000"/>
                        <a14:foregroundMark x1="35201" y1="21852" x2="35201" y2="21852"/>
                        <a14:foregroundMark x1="76708" y1="52963" x2="76708" y2="52963"/>
                        <a14:foregroundMark x1="92119" y1="51111" x2="92119" y2="51111"/>
                        <a14:foregroundMark x1="80736" y1="52963" x2="80736" y2="52963"/>
                        <a14:foregroundMark x1="86340" y1="48889" x2="86340" y2="48889"/>
                        <a14:foregroundMark x1="18039" y1="64074" x2="18039" y2="64074"/>
                        <a14:foregroundMark x1="17338" y1="62593" x2="17338" y2="62593"/>
                        <a14:foregroundMark x1="7005" y1="63333" x2="7005" y2="63333"/>
                        <a14:foregroundMark x1="10508" y1="60370" x2="10508" y2="60370"/>
                        <a14:foregroundMark x1="9107" y1="41481" x2="9107" y2="41481"/>
                      </a14:backgroundRemoval>
                    </a14:imgEffect>
                  </a14:imgLayer>
                </a14:imgProps>
              </a:ext>
              <a:ext uri="{28A0092B-C50C-407E-A947-70E740481C1C}">
                <a14:useLocalDpi xmlns:a14="http://schemas.microsoft.com/office/drawing/2010/main" val="0"/>
              </a:ext>
            </a:extLst>
          </a:blip>
          <a:srcRect/>
          <a:stretch>
            <a:fillRect/>
          </a:stretch>
        </p:blipFill>
        <p:spPr bwMode="auto">
          <a:xfrm>
            <a:off x="2255292" y="3638797"/>
            <a:ext cx="5327998"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營養午餐\營養教育\102學年度\國中\5.JPG">
            <a:extLst>
              <a:ext uri="{FF2B5EF4-FFF2-40B4-BE49-F238E27FC236}">
                <a16:creationId xmlns:a16="http://schemas.microsoft.com/office/drawing/2014/main" id="{8BF165F7-B632-45D5-961F-DD3D09304DC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22" b="97534" l="0" r="98964">
                        <a14:foregroundMark x1="7945" y1="63288" x2="7945" y2="63288"/>
                        <a14:foregroundMark x1="92746" y1="60548" x2="92746" y2="60548"/>
                        <a14:foregroundMark x1="34542" y1="36164" x2="34542" y2="36164"/>
                        <a14:foregroundMark x1="30225" y1="37534" x2="30225" y2="37534"/>
                        <a14:foregroundMark x1="27979" y1="43562" x2="27979" y2="43562"/>
                        <a14:foregroundMark x1="29879" y1="42466" x2="29879" y2="42466"/>
                        <a14:foregroundMark x1="63903" y1="36986" x2="63903" y2="36986"/>
                        <a14:foregroundMark x1="69775" y1="39726" x2="69775" y2="39726"/>
                        <a14:foregroundMark x1="75475" y1="47945" x2="75475" y2="47945"/>
                        <a14:foregroundMark x1="45078" y1="34795" x2="45078" y2="34795"/>
                        <a14:foregroundMark x1="42314" y1="33425" x2="42314" y2="33425"/>
                        <a14:foregroundMark x1="55440" y1="33151" x2="55440" y2="33151"/>
                        <a14:foregroundMark x1="50604" y1="34247" x2="50604" y2="34247"/>
                        <a14:foregroundMark x1="49223" y1="26575" x2="49223" y2="26575"/>
                        <a14:foregroundMark x1="50950" y1="21644" x2="50950" y2="21644"/>
                        <a14:foregroundMark x1="57168" y1="17534" x2="57168" y2="17534"/>
                        <a14:foregroundMark x1="62694" y1="15342" x2="62694" y2="15342"/>
                        <a14:foregroundMark x1="62694" y1="15342" x2="62694" y2="15342"/>
                        <a14:foregroundMark x1="60449" y1="7123" x2="60449" y2="7123"/>
                        <a14:foregroundMark x1="62349" y1="8767" x2="62349" y2="8767"/>
                        <a14:foregroundMark x1="58031" y1="20822" x2="58031" y2="20822"/>
                        <a14:foregroundMark x1="55268" y1="37534" x2="55268" y2="37534"/>
                        <a14:foregroundMark x1="48359" y1="35068" x2="48359" y2="35068"/>
                        <a14:foregroundMark x1="47323" y1="30137" x2="47323" y2="30137"/>
                        <a14:foregroundMark x1="47323" y1="29589" x2="47323" y2="29589"/>
                        <a14:foregroundMark x1="49050" y1="21370" x2="49050" y2="21370"/>
                        <a14:foregroundMark x1="49050" y1="21370" x2="49050" y2="21370"/>
                        <a14:foregroundMark x1="49050" y1="21370" x2="49050" y2="21370"/>
                        <a14:foregroundMark x1="59240" y1="17808" x2="59240" y2="17808"/>
                        <a14:foregroundMark x1="57168" y1="24932" x2="57168" y2="24932"/>
                        <a14:foregroundMark x1="42314" y1="95068" x2="42314" y2="95068"/>
                      </a14:backgroundRemoval>
                    </a14:imgEffect>
                  </a14:imgLayer>
                </a14:imgProps>
              </a:ext>
              <a:ext uri="{28A0092B-C50C-407E-A947-70E740481C1C}">
                <a14:useLocalDpi xmlns:a14="http://schemas.microsoft.com/office/drawing/2010/main" val="0"/>
              </a:ext>
            </a:extLst>
          </a:blip>
          <a:srcRect/>
          <a:stretch>
            <a:fillRect/>
          </a:stretch>
        </p:blipFill>
        <p:spPr bwMode="auto">
          <a:xfrm>
            <a:off x="4919291" y="7110166"/>
            <a:ext cx="5913911" cy="372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營養午餐\營養教育\102學年度\國中\30.JPG">
            <a:extLst>
              <a:ext uri="{FF2B5EF4-FFF2-40B4-BE49-F238E27FC236}">
                <a16:creationId xmlns:a16="http://schemas.microsoft.com/office/drawing/2014/main" id="{1E1FDA57-09F1-44EB-9A0C-BC691962024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86" b="89493" l="0" r="100000">
                        <a14:foregroundMark x1="6143" y1="44928" x2="6143" y2="44928"/>
                        <a14:foregroundMark x1="8143" y1="59420" x2="8143" y2="59420"/>
                        <a14:foregroundMark x1="19571" y1="51087" x2="19571" y2="51087"/>
                        <a14:foregroundMark x1="17714" y1="38768" x2="17714" y2="38768"/>
                        <a14:foregroundMark x1="34714" y1="48551" x2="34714" y2="48551"/>
                        <a14:foregroundMark x1="41571" y1="56884" x2="41571" y2="56884"/>
                        <a14:foregroundMark x1="27571" y1="44203" x2="27571" y2="44203"/>
                        <a14:foregroundMark x1="93714" y1="51812" x2="93714" y2="51812"/>
                        <a14:foregroundMark x1="90714" y1="43478" x2="90714" y2="43478"/>
                        <a14:foregroundMark x1="96429" y1="44203" x2="96429" y2="44203"/>
                        <a14:foregroundMark x1="66857" y1="84058" x2="66857" y2="84058"/>
                        <a14:foregroundMark x1="62429" y1="85145" x2="62429" y2="85145"/>
                        <a14:foregroundMark x1="63286" y1="17754" x2="63286" y2="17754"/>
                        <a14:foregroundMark x1="68143" y1="11594" x2="68143" y2="11594"/>
                        <a14:foregroundMark x1="71714" y1="12319" x2="71714" y2="12319"/>
                        <a14:foregroundMark x1="65143" y1="13768" x2="65143" y2="13768"/>
                        <a14:foregroundMark x1="50286" y1="25362" x2="50286" y2="25362"/>
                        <a14:foregroundMark x1="51429" y1="41304" x2="51429" y2="41304"/>
                      </a14:backgroundRemoval>
                    </a14:imgEffect>
                  </a14:imgLayer>
                </a14:imgProps>
              </a:ext>
              <a:ext uri="{28A0092B-C50C-407E-A947-70E740481C1C}">
                <a14:useLocalDpi xmlns:a14="http://schemas.microsoft.com/office/drawing/2010/main" val="0"/>
              </a:ext>
            </a:extLst>
          </a:blip>
          <a:srcRect/>
          <a:stretch>
            <a:fillRect/>
          </a:stretch>
        </p:blipFill>
        <p:spPr bwMode="auto">
          <a:xfrm>
            <a:off x="16278518" y="3638797"/>
            <a:ext cx="6390722"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營養午餐\營養教育\102學年度\國中\0.JPG">
            <a:extLst>
              <a:ext uri="{FF2B5EF4-FFF2-40B4-BE49-F238E27FC236}">
                <a16:creationId xmlns:a16="http://schemas.microsoft.com/office/drawing/2014/main" id="{16EC2DFD-C5E2-45F2-BE55-B5A55BAFE51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102" y1="19578" x2="4102" y2="19578"/>
                        <a14:foregroundMark x1="45508" y1="51506" x2="45508" y2="51506"/>
                        <a14:foregroundMark x1="46680" y1="44880" x2="46680" y2="44880"/>
                        <a14:foregroundMark x1="41016" y1="40060" x2="41016" y2="40060"/>
                        <a14:foregroundMark x1="38867" y1="41566" x2="38867" y2="41566"/>
                        <a14:foregroundMark x1="35547" y1="44880" x2="35547" y2="44880"/>
                        <a14:foregroundMark x1="35547" y1="53313" x2="35547" y2="53313"/>
                        <a14:foregroundMark x1="47070" y1="54217" x2="47070" y2="54217"/>
                        <a14:foregroundMark x1="53516" y1="44880" x2="53516" y2="44880"/>
                        <a14:foregroundMark x1="58789" y1="42169" x2="58789" y2="42169"/>
                        <a14:foregroundMark x1="64258" y1="41566" x2="64258" y2="41566"/>
                        <a14:foregroundMark x1="54297" y1="53012" x2="54297" y2="53012"/>
                        <a14:foregroundMark x1="57813" y1="52410" x2="57813" y2="52410"/>
                        <a14:foregroundMark x1="61328" y1="51205" x2="61328" y2="51205"/>
                        <a14:foregroundMark x1="77539" y1="46988" x2="77539" y2="46988"/>
                        <a14:foregroundMark x1="75977" y1="50000" x2="75977" y2="50000"/>
                        <a14:foregroundMark x1="71289" y1="51205" x2="71289" y2="51205"/>
                        <a14:foregroundMark x1="81250" y1="43373" x2="81250" y2="43373"/>
                        <a14:foregroundMark x1="54297" y1="38855" x2="54297" y2="38855"/>
                        <a14:foregroundMark x1="57031" y1="54819" x2="57031" y2="54819"/>
                        <a14:foregroundMark x1="62891" y1="45482" x2="62891" y2="45482"/>
                        <a14:foregroundMark x1="52148" y1="54819" x2="52148" y2="54819"/>
                        <a14:foregroundMark x1="13281" y1="24096" x2="13281" y2="24096"/>
                        <a14:foregroundMark x1="5273" y1="24096" x2="5273" y2="24096"/>
                        <a14:foregroundMark x1="1758" y1="18976" x2="1758" y2="18976"/>
                      </a14:backgroundRemoval>
                    </a14:imgEffect>
                  </a14:imgLayer>
                </a14:imgProps>
              </a:ext>
              <a:ext uri="{28A0092B-C50C-407E-A947-70E740481C1C}">
                <a14:useLocalDpi xmlns:a14="http://schemas.microsoft.com/office/drawing/2010/main" val="0"/>
              </a:ext>
            </a:extLst>
          </a:blip>
          <a:srcRect/>
          <a:stretch>
            <a:fillRect/>
          </a:stretch>
        </p:blipFill>
        <p:spPr bwMode="auto">
          <a:xfrm>
            <a:off x="14984507" y="7943850"/>
            <a:ext cx="4698061" cy="304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D:\營養午餐\營養教育\102學年度\國中\42.JPG">
            <a:extLst>
              <a:ext uri="{FF2B5EF4-FFF2-40B4-BE49-F238E27FC236}">
                <a16:creationId xmlns:a16="http://schemas.microsoft.com/office/drawing/2014/main" id="{3D84FB04-2066-43B9-8B34-B838F7B78BB2}"/>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25" b="96644" l="0" r="99320">
                        <a14:foregroundMark x1="2721" y1="46309" x2="2721" y2="46309"/>
                        <a14:foregroundMark x1="12755" y1="49664" x2="12755" y2="49664"/>
                        <a14:foregroundMark x1="22449" y1="53691" x2="22449" y2="53691"/>
                        <a14:foregroundMark x1="21259" y1="65436" x2="21259" y2="65436"/>
                        <a14:foregroundMark x1="8673" y1="67114" x2="8673" y2="67114"/>
                        <a14:foregroundMark x1="7313" y1="68792" x2="7313" y2="68792"/>
                        <a14:foregroundMark x1="54592" y1="56711" x2="54592" y2="56711"/>
                        <a14:foregroundMark x1="36905" y1="51342" x2="36905" y2="51342"/>
                        <a14:foregroundMark x1="40986" y1="52013" x2="40986" y2="52013"/>
                        <a14:foregroundMark x1="42007" y1="55369" x2="42007" y2="55369"/>
                        <a14:foregroundMark x1="47109" y1="49664" x2="47109" y2="49664"/>
                        <a14:foregroundMark x1="53741" y1="46980" x2="53741" y2="46980"/>
                        <a14:foregroundMark x1="51871" y1="65772" x2="51871" y2="65772"/>
                        <a14:foregroundMark x1="47789" y1="67114" x2="47789" y2="67114"/>
                        <a14:foregroundMark x1="37245" y1="66779" x2="37245" y2="66779"/>
                        <a14:foregroundMark x1="31633" y1="56711" x2="31633" y2="56711"/>
                        <a14:foregroundMark x1="21769" y1="46644" x2="21769" y2="46644"/>
                        <a14:foregroundMark x1="19048" y1="55705" x2="19048" y2="55705"/>
                        <a14:foregroundMark x1="19558" y1="52349" x2="19558" y2="52349"/>
                        <a14:foregroundMark x1="23980" y1="53020" x2="23980" y2="53020"/>
                        <a14:foregroundMark x1="24830" y1="55705" x2="24830" y2="55705"/>
                      </a14:backgroundRemoval>
                    </a14:imgEffect>
                  </a14:imgLayer>
                </a14:imgProps>
              </a:ext>
              <a:ext uri="{28A0092B-C50C-407E-A947-70E740481C1C}">
                <a14:useLocalDpi xmlns:a14="http://schemas.microsoft.com/office/drawing/2010/main" val="0"/>
              </a:ext>
            </a:extLst>
          </a:blip>
          <a:srcRect/>
          <a:stretch/>
        </p:blipFill>
        <p:spPr bwMode="auto">
          <a:xfrm>
            <a:off x="9264231" y="3265693"/>
            <a:ext cx="5855538" cy="296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8625158" y="6593921"/>
            <a:ext cx="7133683" cy="489878"/>
          </a:xfrm>
          <a:prstGeom prst="rect">
            <a:avLst/>
          </a:prstGeom>
        </p:spPr>
        <p:txBody>
          <a:bodyPr wrap="none">
            <a:spAutoFit/>
          </a:bodyPr>
          <a:lstStyle/>
          <a:p>
            <a:pPr lvl="0" defTabSz="457200" hangingPunct="1">
              <a:lnSpc>
                <a:spcPct val="117999"/>
              </a:lnSpc>
              <a:defRPr/>
            </a:pPr>
            <a:r>
              <a:rPr lang="zh-TW" altLang="en-US" dirty="0">
                <a:solidFill>
                  <a:schemeClr val="bg1"/>
                </a:solidFill>
                <a:latin typeface="微軟正黑體" panose="020B0604030504040204" pitchFamily="34" charset="-120"/>
                <a:ea typeface="微軟正黑體" panose="020B0604030504040204" pitchFamily="34" charset="-120"/>
              </a:rPr>
              <a:t>看電視、玩電動、用電腦、打電話的時間少於</a:t>
            </a:r>
            <a:r>
              <a:rPr lang="en-US" altLang="zh-TW" dirty="0">
                <a:solidFill>
                  <a:schemeClr val="bg1"/>
                </a:solidFill>
                <a:latin typeface="微軟正黑體" panose="020B0604030504040204" pitchFamily="34" charset="-120"/>
                <a:ea typeface="微軟正黑體" panose="020B0604030504040204" pitchFamily="34" charset="-120"/>
              </a:rPr>
              <a:t>2</a:t>
            </a:r>
            <a:r>
              <a:rPr lang="zh-TW" altLang="en-US" dirty="0">
                <a:solidFill>
                  <a:schemeClr val="bg1"/>
                </a:solidFill>
                <a:latin typeface="微軟正黑體" panose="020B0604030504040204" pitchFamily="34" charset="-120"/>
                <a:ea typeface="微軟正黑體" panose="020B0604030504040204" pitchFamily="34" charset="-120"/>
              </a:rPr>
              <a:t>小時</a:t>
            </a:r>
          </a:p>
        </p:txBody>
      </p:sp>
    </p:spTree>
    <p:extLst>
      <p:ext uri="{BB962C8B-B14F-4D97-AF65-F5344CB8AC3E}">
        <p14:creationId xmlns:p14="http://schemas.microsoft.com/office/powerpoint/2010/main" val="111652274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不喝含糖飲料</a:t>
            </a:r>
          </a:p>
        </p:txBody>
      </p:sp>
      <p:sp>
        <p:nvSpPr>
          <p:cNvPr id="4" name="矩形 3">
            <a:extLst>
              <a:ext uri="{FF2B5EF4-FFF2-40B4-BE49-F238E27FC236}">
                <a16:creationId xmlns:a16="http://schemas.microsoft.com/office/drawing/2014/main" id="{511083DA-9452-454C-B269-793AF7EE197A}"/>
              </a:ext>
            </a:extLst>
          </p:cNvPr>
          <p:cNvSpPr/>
          <p:nvPr/>
        </p:nvSpPr>
        <p:spPr>
          <a:xfrm>
            <a:off x="1206500" y="2927764"/>
            <a:ext cx="15721296" cy="8402300"/>
          </a:xfrm>
          <a:prstGeom prst="rect">
            <a:avLst/>
          </a:prstGeom>
        </p:spPr>
        <p:txBody>
          <a:bodyPr wrap="square">
            <a:spAutoFit/>
          </a:bodyPr>
          <a:lstStyle/>
          <a:p>
            <a:pPr algn="l">
              <a:spcBef>
                <a:spcPct val="50000"/>
              </a:spcBef>
            </a:pPr>
            <a:r>
              <a:rPr lang="zh-TW" altLang="en-US" sz="5400" b="1" dirty="0">
                <a:solidFill>
                  <a:schemeClr val="bg1"/>
                </a:solidFill>
                <a:latin typeface="微軟正黑體" panose="020B0604030504040204" pitchFamily="34" charset="-120"/>
                <a:ea typeface="微軟正黑體" panose="020B0604030504040204" pitchFamily="34" charset="-120"/>
              </a:rPr>
              <a:t>每天喝白開水</a:t>
            </a:r>
            <a:r>
              <a:rPr lang="en-US" altLang="zh-TW" sz="5400" b="1" dirty="0">
                <a:solidFill>
                  <a:schemeClr val="bg1"/>
                </a:solidFill>
                <a:latin typeface="微軟正黑體" panose="020B0604030504040204" pitchFamily="34" charset="-120"/>
                <a:ea typeface="微軟正黑體" panose="020B0604030504040204" pitchFamily="34" charset="-120"/>
              </a:rPr>
              <a:t>1500 cc</a:t>
            </a:r>
            <a:r>
              <a:rPr lang="zh-TW" altLang="en-US" sz="5400" b="1" dirty="0">
                <a:solidFill>
                  <a:schemeClr val="bg1"/>
                </a:solidFill>
                <a:latin typeface="微軟正黑體" panose="020B0604030504040204" pitchFamily="34" charset="-120"/>
                <a:ea typeface="微軟正黑體" panose="020B0604030504040204" pitchFamily="34" charset="-120"/>
              </a:rPr>
              <a:t>以上：</a:t>
            </a:r>
          </a:p>
          <a:p>
            <a:pPr marL="457200" indent="-457200" algn="l">
              <a:spcBef>
                <a:spcPct val="50000"/>
              </a:spcBef>
              <a:buFont typeface="Arial" panose="020B0604020202020204" pitchFamily="34" charset="0"/>
              <a:buChar char="•"/>
            </a:pPr>
            <a:r>
              <a:rPr lang="zh-TW" altLang="en-US" sz="5400" dirty="0">
                <a:solidFill>
                  <a:schemeClr val="bg1"/>
                </a:solidFill>
                <a:latin typeface="微軟正黑體" panose="020B0604030504040204" pitchFamily="34" charset="-120"/>
                <a:ea typeface="微軟正黑體" panose="020B0604030504040204" pitchFamily="34" charset="-120"/>
              </a:rPr>
              <a:t>多喝白開水</a:t>
            </a:r>
          </a:p>
          <a:p>
            <a:pPr marL="457200" indent="-457200" algn="l">
              <a:spcBef>
                <a:spcPct val="50000"/>
              </a:spcBef>
              <a:buFont typeface="Arial" panose="020B0604020202020204" pitchFamily="34" charset="0"/>
              <a:buChar char="•"/>
            </a:pPr>
            <a:r>
              <a:rPr lang="zh-TW" altLang="en-US" sz="5400" dirty="0">
                <a:solidFill>
                  <a:schemeClr val="bg1"/>
                </a:solidFill>
                <a:latin typeface="微軟正黑體" panose="020B0604030504040204" pitchFamily="34" charset="-120"/>
                <a:ea typeface="微軟正黑體" panose="020B0604030504040204" pitchFamily="34" charset="-120"/>
              </a:rPr>
              <a:t>多使用水杯（約五～六杯）或水壺（約二壺半）</a:t>
            </a:r>
          </a:p>
          <a:p>
            <a:pPr algn="l">
              <a:spcBef>
                <a:spcPct val="50000"/>
              </a:spcBef>
            </a:pPr>
            <a:r>
              <a:rPr lang="zh-TW" altLang="en-US" sz="5400" b="1" dirty="0">
                <a:solidFill>
                  <a:schemeClr val="bg1"/>
                </a:solidFill>
                <a:latin typeface="微軟正黑體" panose="020B0604030504040204" pitchFamily="34" charset="-120"/>
                <a:ea typeface="微軟正黑體" panose="020B0604030504040204" pitchFamily="34" charset="-120"/>
              </a:rPr>
              <a:t>不喝含糖飲料</a:t>
            </a:r>
          </a:p>
          <a:p>
            <a:pPr marL="457200" indent="-457200" algn="l">
              <a:spcBef>
                <a:spcPct val="50000"/>
              </a:spcBef>
              <a:buFont typeface="Arial" panose="020B0604020202020204" pitchFamily="34" charset="0"/>
              <a:buChar char="•"/>
            </a:pPr>
            <a:r>
              <a:rPr lang="zh-TW" altLang="en-US" sz="5400" dirty="0">
                <a:solidFill>
                  <a:schemeClr val="bg1"/>
                </a:solidFill>
                <a:latin typeface="微軟正黑體" panose="020B0604030504040204" pitchFamily="34" charset="-120"/>
                <a:ea typeface="微軟正黑體" panose="020B0604030504040204" pitchFamily="34" charset="-120"/>
              </a:rPr>
              <a:t>減少蛀牙</a:t>
            </a:r>
          </a:p>
          <a:p>
            <a:pPr marL="457200" indent="-457200" algn="l">
              <a:spcBef>
                <a:spcPct val="50000"/>
              </a:spcBef>
              <a:buFont typeface="Arial" panose="020B0604020202020204" pitchFamily="34" charset="0"/>
              <a:buChar char="•"/>
            </a:pPr>
            <a:r>
              <a:rPr lang="zh-TW" altLang="en-US" sz="5400" dirty="0">
                <a:solidFill>
                  <a:schemeClr val="bg1"/>
                </a:solidFill>
                <a:latin typeface="微軟正黑體" panose="020B0604030504040204" pitchFamily="34" charset="-120"/>
                <a:ea typeface="微軟正黑體" panose="020B0604030504040204" pitchFamily="34" charset="-120"/>
              </a:rPr>
              <a:t>減少熱量攝取</a:t>
            </a:r>
          </a:p>
          <a:p>
            <a:pPr marL="457200" indent="-457200" algn="l">
              <a:spcBef>
                <a:spcPct val="50000"/>
              </a:spcBef>
              <a:buFont typeface="Arial" panose="020B0604020202020204" pitchFamily="34" charset="0"/>
              <a:buChar char="•"/>
            </a:pPr>
            <a:r>
              <a:rPr lang="zh-TW" altLang="en-US" sz="5400" dirty="0">
                <a:solidFill>
                  <a:schemeClr val="bg1"/>
                </a:solidFill>
                <a:latin typeface="微軟正黑體" panose="020B0604030504040204" pitchFamily="34" charset="-120"/>
                <a:ea typeface="微軟正黑體" panose="020B0604030504040204" pitchFamily="34" charset="-120"/>
              </a:rPr>
              <a:t>降低骨質疏鬆</a:t>
            </a:r>
          </a:p>
        </p:txBody>
      </p:sp>
    </p:spTree>
    <p:extLst>
      <p:ext uri="{BB962C8B-B14F-4D97-AF65-F5344CB8AC3E}">
        <p14:creationId xmlns:p14="http://schemas.microsoft.com/office/powerpoint/2010/main" val="33406617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487854" y="1143730"/>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愛滋病宣導 避免不當感染</a:t>
            </a:r>
          </a:p>
        </p:txBody>
      </p:sp>
      <p:sp>
        <p:nvSpPr>
          <p:cNvPr id="4" name="矩形 3">
            <a:extLst>
              <a:ext uri="{FF2B5EF4-FFF2-40B4-BE49-F238E27FC236}">
                <a16:creationId xmlns:a16="http://schemas.microsoft.com/office/drawing/2014/main" id="{9738EA57-DEF2-4050-9A76-DC0B1BF714AB}"/>
              </a:ext>
            </a:extLst>
          </p:cNvPr>
          <p:cNvSpPr/>
          <p:nvPr/>
        </p:nvSpPr>
        <p:spPr>
          <a:xfrm>
            <a:off x="1206500" y="4884380"/>
            <a:ext cx="13572181" cy="5807552"/>
          </a:xfrm>
          <a:prstGeom prst="rect">
            <a:avLst/>
          </a:prstGeom>
        </p:spPr>
        <p:txBody>
          <a:bodyPr wrap="square">
            <a:spAutoFit/>
          </a:bodyPr>
          <a:lstStyle/>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愛滋病不是一種先天遺傳的疾病。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愛滋病病毒不會藉由咳嗽、打噴嚏傳染。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與愛滋病毒感染者在同一游泳池中游泳，不會</a:t>
            </a:r>
            <a:r>
              <a:rPr lang="zh-TW" altLang="en-US" sz="3600" dirty="0">
                <a:solidFill>
                  <a:schemeClr val="bg1"/>
                </a:solidFill>
                <a:latin typeface="微軟正黑體" panose="020B0604030504040204" pitchFamily="34" charset="-120"/>
                <a:ea typeface="微軟正黑體" panose="020B0604030504040204" pitchFamily="34" charset="-120"/>
              </a:rPr>
              <a:t> </a:t>
            </a:r>
            <a:r>
              <a:rPr lang="zh-TW" altLang="zh-TW" sz="3600" dirty="0">
                <a:solidFill>
                  <a:schemeClr val="bg1"/>
                </a:solidFill>
                <a:latin typeface="微軟正黑體" panose="020B0604030504040204" pitchFamily="34" charset="-120"/>
                <a:ea typeface="微軟正黑體" panose="020B0604030504040204" pitchFamily="34" charset="-120"/>
              </a:rPr>
              <a:t>感染愛滋病。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藉由蚊蟲叮咬的方式，不會傳染愛滋病。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與愛滋病人擁抱、握手或一起上課，不</a:t>
            </a:r>
            <a:r>
              <a:rPr lang="zh-TW" altLang="en-US" sz="3600" dirty="0">
                <a:solidFill>
                  <a:schemeClr val="bg1"/>
                </a:solidFill>
                <a:latin typeface="微軟正黑體" panose="020B0604030504040204" pitchFamily="34" charset="-120"/>
                <a:ea typeface="微軟正黑體" panose="020B0604030504040204" pitchFamily="34" charset="-120"/>
              </a:rPr>
              <a:t>會</a:t>
            </a:r>
            <a:r>
              <a:rPr lang="zh-TW" altLang="zh-TW" sz="3600" dirty="0">
                <a:solidFill>
                  <a:schemeClr val="bg1"/>
                </a:solidFill>
                <a:latin typeface="微軟正黑體" panose="020B0604030504040204" pitchFamily="34" charset="-120"/>
                <a:ea typeface="微軟正黑體" panose="020B0604030504040204" pitchFamily="34" charset="-120"/>
              </a:rPr>
              <a:t>感染愛滋病。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不能由一個人的外觀分辨是否感染愛滋病。 </a:t>
            </a:r>
          </a:p>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rPr>
              <a:t>愛滋病目前還沒有藥物可以完全治好。 </a:t>
            </a:r>
          </a:p>
        </p:txBody>
      </p:sp>
      <p:sp>
        <p:nvSpPr>
          <p:cNvPr id="5" name="矩形 4">
            <a:extLst>
              <a:ext uri="{FF2B5EF4-FFF2-40B4-BE49-F238E27FC236}">
                <a16:creationId xmlns:a16="http://schemas.microsoft.com/office/drawing/2014/main" id="{A9584104-4DC3-4523-BD5F-E44C1AC41F34}"/>
              </a:ext>
            </a:extLst>
          </p:cNvPr>
          <p:cNvSpPr/>
          <p:nvPr/>
        </p:nvSpPr>
        <p:spPr>
          <a:xfrm>
            <a:off x="1737893" y="3243200"/>
            <a:ext cx="6753063"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400" b="1" dirty="0">
                <a:solidFill>
                  <a:schemeClr val="bg1"/>
                </a:solidFill>
                <a:latin typeface="微軟正黑體" panose="020B0604030504040204" pitchFamily="34" charset="-120"/>
                <a:ea typeface="微軟正黑體" panose="020B0604030504040204" pitchFamily="34" charset="-120"/>
                <a:cs typeface="Times New Roman" pitchFamily="18" charset="0"/>
              </a:rPr>
              <a:t>愛滋病認知</a:t>
            </a:r>
          </a:p>
        </p:txBody>
      </p:sp>
      <p:sp>
        <p:nvSpPr>
          <p:cNvPr id="6" name="矩形 5">
            <a:extLst>
              <a:ext uri="{FF2B5EF4-FFF2-40B4-BE49-F238E27FC236}">
                <a16:creationId xmlns:a16="http://schemas.microsoft.com/office/drawing/2014/main" id="{CC13A4BB-B8EE-4E32-A348-892251A983A6}"/>
              </a:ext>
            </a:extLst>
          </p:cNvPr>
          <p:cNvSpPr/>
          <p:nvPr/>
        </p:nvSpPr>
        <p:spPr>
          <a:xfrm>
            <a:off x="15234398" y="3243199"/>
            <a:ext cx="6753063"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400" b="1" dirty="0">
                <a:solidFill>
                  <a:schemeClr val="bg1"/>
                </a:solidFill>
                <a:latin typeface="微軟正黑體" panose="020B0604030504040204" pitchFamily="34" charset="-120"/>
                <a:ea typeface="微軟正黑體" panose="020B0604030504040204" pitchFamily="34" charset="-120"/>
                <a:cs typeface="Times New Roman" pitchFamily="18" charset="0"/>
              </a:rPr>
              <a:t>愛滋病傳染途徑</a:t>
            </a:r>
          </a:p>
        </p:txBody>
      </p:sp>
      <p:sp>
        <p:nvSpPr>
          <p:cNvPr id="7" name="矩形 6">
            <a:extLst>
              <a:ext uri="{FF2B5EF4-FFF2-40B4-BE49-F238E27FC236}">
                <a16:creationId xmlns:a16="http://schemas.microsoft.com/office/drawing/2014/main" id="{5F95E278-FC70-4D47-B764-EB2ACD724849}"/>
              </a:ext>
            </a:extLst>
          </p:cNvPr>
          <p:cNvSpPr/>
          <p:nvPr/>
        </p:nvSpPr>
        <p:spPr>
          <a:xfrm>
            <a:off x="15234398" y="5178413"/>
            <a:ext cx="11565304" cy="5807552"/>
          </a:xfrm>
          <a:prstGeom prst="rect">
            <a:avLst/>
          </a:prstGeom>
        </p:spPr>
        <p:txBody>
          <a:bodyPr wrap="square">
            <a:spAutoFit/>
          </a:bodyPr>
          <a:lstStyle/>
          <a:p>
            <a:pPr marL="342900" indent="-34290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性</a:t>
            </a:r>
            <a:r>
              <a:rPr lang="zh-TW" altLang="en-US"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接觸</a:t>
            </a: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傳染（</a:t>
            </a:r>
            <a:r>
              <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70</a:t>
            </a: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a:t>
            </a:r>
            <a:r>
              <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80</a:t>
            </a: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 </a:t>
            </a:r>
            <a:endPar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endParaRPr>
          </a:p>
          <a:p>
            <a:pPr marL="285750" indent="-28575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母子垂直傳染</a:t>
            </a:r>
            <a:endPar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endParaRPr>
          </a:p>
          <a:p>
            <a:pPr marL="285750" indent="-285750" algn="l">
              <a:lnSpc>
                <a:spcPct val="150000"/>
              </a:lnSpc>
              <a:buFont typeface="Arial" panose="020B0604020202020204" pitchFamily="34" charset="0"/>
              <a:buChar char="•"/>
            </a:pP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血液傳染：</a:t>
            </a:r>
          </a:p>
          <a:p>
            <a:pPr algn="l">
              <a:lnSpc>
                <a:spcPct val="150000"/>
              </a:lnSpc>
            </a:pPr>
            <a:r>
              <a:rPr lang="zh-TW" altLang="en-US"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     </a:t>
            </a:r>
            <a:r>
              <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1.</a:t>
            </a: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輸血</a:t>
            </a:r>
          </a:p>
          <a:p>
            <a:pPr algn="l">
              <a:lnSpc>
                <a:spcPct val="150000"/>
              </a:lnSpc>
            </a:pPr>
            <a:r>
              <a:rPr lang="zh-TW" altLang="en-US"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     </a:t>
            </a:r>
            <a:r>
              <a:rPr lang="en-US"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2.</a:t>
            </a:r>
            <a:r>
              <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針頭</a:t>
            </a:r>
          </a:p>
          <a:p>
            <a:pPr marL="285750" indent="-285750" algn="l">
              <a:lnSpc>
                <a:spcPct val="150000"/>
              </a:lnSpc>
              <a:buFont typeface="Arial" panose="020B0604020202020204" pitchFamily="34" charset="0"/>
              <a:buChar char="•"/>
            </a:pPr>
            <a:endPar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endParaRPr>
          </a:p>
          <a:p>
            <a:pPr marL="285750" indent="-285750" algn="l">
              <a:lnSpc>
                <a:spcPct val="150000"/>
              </a:lnSpc>
              <a:buFont typeface="Arial" panose="020B0604020202020204" pitchFamily="34" charset="0"/>
              <a:buChar char="•"/>
            </a:pPr>
            <a:endParaRPr lang="zh-TW" altLang="zh-TW" sz="3600"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Tree>
    <p:extLst>
      <p:ext uri="{BB962C8B-B14F-4D97-AF65-F5344CB8AC3E}">
        <p14:creationId xmlns:p14="http://schemas.microsoft.com/office/powerpoint/2010/main" val="22134994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推廣閱讀教育</a:t>
            </a:r>
          </a:p>
        </p:txBody>
      </p:sp>
      <p:sp>
        <p:nvSpPr>
          <p:cNvPr id="9" name="文字版面配置區 8"/>
          <p:cNvSpPr>
            <a:spLocks noGrp="1"/>
          </p:cNvSpPr>
          <p:nvPr>
            <p:ph type="body" idx="1"/>
          </p:nvPr>
        </p:nvSpPr>
        <p:spPr/>
        <p:txBody>
          <a:bodyPr/>
          <a:lstStyle/>
          <a:p>
            <a:endParaRPr lang="zh-TW" altLang="en-US" dirty="0"/>
          </a:p>
        </p:txBody>
      </p:sp>
      <p:sp>
        <p:nvSpPr>
          <p:cNvPr id="10" name="文字版面配置區 9"/>
          <p:cNvSpPr>
            <a:spLocks noGrp="1"/>
          </p:cNvSpPr>
          <p:nvPr>
            <p:ph type="body" sz="quarter" idx="21"/>
          </p:nvPr>
        </p:nvSpPr>
        <p:spPr/>
        <p:txBody>
          <a:bodyPr/>
          <a:lstStyle/>
          <a:p>
            <a:endParaRPr lang="zh-TW" altLang="en-US"/>
          </a:p>
        </p:txBody>
      </p:sp>
      <p:graphicFrame>
        <p:nvGraphicFramePr>
          <p:cNvPr id="14" name="內容版面配置區 3">
            <a:extLst>
              <a:ext uri="{FF2B5EF4-FFF2-40B4-BE49-F238E27FC236}">
                <a16:creationId xmlns:a16="http://schemas.microsoft.com/office/drawing/2014/main" id="{C8955F8A-4C4F-4457-8209-F70681635EFD}"/>
              </a:ext>
            </a:extLst>
          </p:cNvPr>
          <p:cNvGraphicFramePr>
            <a:graphicFrameLocks/>
          </p:cNvGraphicFramePr>
          <p:nvPr>
            <p:extLst>
              <p:ext uri="{D42A27DB-BD31-4B8C-83A1-F6EECF244321}">
                <p14:modId xmlns:p14="http://schemas.microsoft.com/office/powerpoint/2010/main" val="3667113624"/>
              </p:ext>
            </p:extLst>
          </p:nvPr>
        </p:nvGraphicFramePr>
        <p:xfrm>
          <a:off x="2207505" y="2971800"/>
          <a:ext cx="19896357" cy="8659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343670" y="1339361"/>
            <a:ext cx="21971000" cy="1433163"/>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視力保健宣導</a:t>
            </a:r>
          </a:p>
        </p:txBody>
      </p:sp>
      <p:sp>
        <p:nvSpPr>
          <p:cNvPr id="4" name="矩形 3">
            <a:extLst>
              <a:ext uri="{FF2B5EF4-FFF2-40B4-BE49-F238E27FC236}">
                <a16:creationId xmlns:a16="http://schemas.microsoft.com/office/drawing/2014/main" id="{40ED8607-5492-4EA8-A4F2-1060E005029C}"/>
              </a:ext>
            </a:extLst>
          </p:cNvPr>
          <p:cNvSpPr/>
          <p:nvPr/>
        </p:nvSpPr>
        <p:spPr>
          <a:xfrm>
            <a:off x="1343670" y="3127148"/>
            <a:ext cx="13742979" cy="6847644"/>
          </a:xfrm>
          <a:prstGeom prst="rect">
            <a:avLst/>
          </a:prstGeom>
        </p:spPr>
        <p:txBody>
          <a:bodyPr wrap="square">
            <a:spAutoFit/>
          </a:bodyPr>
          <a:lstStyle/>
          <a:p>
            <a:pPr marL="457200" indent="-457200" algn="l">
              <a:lnSpc>
                <a:spcPct val="150000"/>
              </a:lnSpc>
              <a:buFont typeface="Arial" panose="020B0604020202020204" pitchFamily="34" charset="0"/>
              <a:buChar char="•"/>
            </a:pPr>
            <a:r>
              <a:rPr lang="zh-TW" altLang="en-US" sz="6000" dirty="0">
                <a:solidFill>
                  <a:schemeClr val="bg1"/>
                </a:solidFill>
                <a:latin typeface="微軟正黑體" panose="020B0604030504040204" pitchFamily="34" charset="-120"/>
                <a:ea typeface="微軟正黑體" panose="020B0604030504040204" pitchFamily="34" charset="-120"/>
              </a:rPr>
              <a:t>充足的光線與適當的距離</a:t>
            </a:r>
          </a:p>
          <a:p>
            <a:pPr marL="457200" indent="-457200" algn="l">
              <a:lnSpc>
                <a:spcPct val="150000"/>
              </a:lnSpc>
              <a:buFont typeface="Arial" panose="020B0604020202020204" pitchFamily="34" charset="0"/>
              <a:buChar char="•"/>
            </a:pPr>
            <a:r>
              <a:rPr lang="zh-TW" altLang="en-US" sz="6000" dirty="0">
                <a:solidFill>
                  <a:schemeClr val="bg1"/>
                </a:solidFill>
                <a:latin typeface="微軟正黑體" panose="020B0604030504040204" pitchFamily="34" charset="-120"/>
                <a:ea typeface="微軟正黑體" panose="020B0604030504040204" pitchFamily="34" charset="-120"/>
              </a:rPr>
              <a:t>遵守</a:t>
            </a:r>
            <a:r>
              <a:rPr lang="en-US" altLang="zh-TW" sz="6000" dirty="0">
                <a:solidFill>
                  <a:schemeClr val="bg1"/>
                </a:solidFill>
                <a:latin typeface="微軟正黑體" panose="020B0604030504040204" pitchFamily="34" charset="-120"/>
                <a:ea typeface="微軟正黑體" panose="020B0604030504040204" pitchFamily="34" charset="-120"/>
              </a:rPr>
              <a:t>3010</a:t>
            </a:r>
            <a:r>
              <a:rPr lang="zh-TW" altLang="en-US" sz="6000" dirty="0">
                <a:solidFill>
                  <a:schemeClr val="bg1"/>
                </a:solidFill>
                <a:latin typeface="微軟正黑體" panose="020B0604030504040204" pitchFamily="34" charset="-120"/>
                <a:ea typeface="微軟正黑體" panose="020B0604030504040204" pitchFamily="34" charset="-120"/>
              </a:rPr>
              <a:t>原則</a:t>
            </a:r>
            <a:r>
              <a:rPr lang="en-US" altLang="zh-TW" sz="6000" dirty="0">
                <a:solidFill>
                  <a:schemeClr val="bg1"/>
                </a:solidFill>
                <a:latin typeface="微軟正黑體" panose="020B0604030504040204" pitchFamily="34" charset="-120"/>
                <a:ea typeface="微軟正黑體" panose="020B0604030504040204" pitchFamily="34" charset="-120"/>
              </a:rPr>
              <a:t>(30</a:t>
            </a:r>
            <a:r>
              <a:rPr lang="zh-TW" altLang="en-US" sz="6000" dirty="0">
                <a:solidFill>
                  <a:schemeClr val="bg1"/>
                </a:solidFill>
                <a:latin typeface="微軟正黑體" panose="020B0604030504040204" pitchFamily="34" charset="-120"/>
                <a:ea typeface="微軟正黑體" panose="020B0604030504040204" pitchFamily="34" charset="-120"/>
              </a:rPr>
              <a:t>分休息</a:t>
            </a:r>
            <a:r>
              <a:rPr lang="en-US" altLang="zh-TW" sz="6000" dirty="0">
                <a:solidFill>
                  <a:schemeClr val="bg1"/>
                </a:solidFill>
                <a:latin typeface="微軟正黑體" panose="020B0604030504040204" pitchFamily="34" charset="-120"/>
                <a:ea typeface="微軟正黑體" panose="020B0604030504040204" pitchFamily="34" charset="-120"/>
              </a:rPr>
              <a:t>10</a:t>
            </a:r>
            <a:r>
              <a:rPr lang="zh-TW" altLang="en-US" sz="6000" dirty="0">
                <a:solidFill>
                  <a:schemeClr val="bg1"/>
                </a:solidFill>
                <a:latin typeface="微軟正黑體" panose="020B0604030504040204" pitchFamily="34" charset="-120"/>
                <a:ea typeface="微軟正黑體" panose="020B0604030504040204" pitchFamily="34" charset="-120"/>
              </a:rPr>
              <a:t>分</a:t>
            </a:r>
            <a:r>
              <a:rPr lang="en-US" altLang="zh-TW" sz="6000" dirty="0">
                <a:solidFill>
                  <a:schemeClr val="bg1"/>
                </a:solidFill>
                <a:latin typeface="微軟正黑體" panose="020B0604030504040204" pitchFamily="34" charset="-120"/>
                <a:ea typeface="微軟正黑體" panose="020B0604030504040204" pitchFamily="34" charset="-120"/>
              </a:rPr>
              <a:t>)</a:t>
            </a:r>
            <a:r>
              <a:rPr lang="zh-TW" altLang="en-US" sz="6000" dirty="0">
                <a:solidFill>
                  <a:schemeClr val="bg1"/>
                </a:solidFill>
                <a:latin typeface="微軟正黑體" panose="020B0604030504040204" pitchFamily="34" charset="-120"/>
                <a:ea typeface="微軟正黑體" panose="020B0604030504040204" pitchFamily="34" charset="-120"/>
              </a:rPr>
              <a:t> </a:t>
            </a:r>
            <a:endParaRPr lang="en-US" altLang="zh-TW" sz="60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zh-TW" altLang="en-US" sz="6000" dirty="0">
                <a:solidFill>
                  <a:schemeClr val="bg1"/>
                </a:solidFill>
                <a:latin typeface="微軟正黑體" panose="020B0604030504040204" pitchFamily="34" charset="-120"/>
                <a:ea typeface="微軟正黑體" panose="020B0604030504040204" pitchFamily="34" charset="-120"/>
              </a:rPr>
              <a:t>均衡的營養</a:t>
            </a:r>
            <a:endParaRPr lang="en-US" altLang="zh-TW" sz="60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zh-TW" altLang="en-US" sz="6000" dirty="0">
                <a:solidFill>
                  <a:schemeClr val="bg1"/>
                </a:solidFill>
                <a:latin typeface="微軟正黑體" panose="020B0604030504040204" pitchFamily="34" charset="-120"/>
                <a:ea typeface="微軟正黑體" panose="020B0604030504040204" pitchFamily="34" charset="-120"/>
              </a:rPr>
              <a:t>充足的睡眠</a:t>
            </a:r>
          </a:p>
          <a:p>
            <a:pPr marL="457200" indent="-457200" algn="l">
              <a:lnSpc>
                <a:spcPct val="150000"/>
              </a:lnSpc>
              <a:buFont typeface="Arial" panose="020B0604020202020204" pitchFamily="34" charset="0"/>
              <a:buChar char="•"/>
            </a:pPr>
            <a:r>
              <a:rPr lang="zh-TW" altLang="en-US" sz="6000" dirty="0">
                <a:solidFill>
                  <a:schemeClr val="bg1"/>
                </a:solidFill>
                <a:latin typeface="微軟正黑體" panose="020B0604030504040204" pitchFamily="34" charset="-120"/>
                <a:ea typeface="微軟正黑體" panose="020B0604030504040204" pitchFamily="34" charset="-120"/>
              </a:rPr>
              <a:t>定期視力檢查 </a:t>
            </a:r>
          </a:p>
        </p:txBody>
      </p:sp>
    </p:spTree>
    <p:extLst>
      <p:ext uri="{BB962C8B-B14F-4D97-AF65-F5344CB8AC3E}">
        <p14:creationId xmlns:p14="http://schemas.microsoft.com/office/powerpoint/2010/main" val="24075153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rPr>
              <a:t>禁菸害檳榔</a:t>
            </a:r>
          </a:p>
        </p:txBody>
      </p:sp>
      <p:sp>
        <p:nvSpPr>
          <p:cNvPr id="4" name="文字版面配置區 3"/>
          <p:cNvSpPr>
            <a:spLocks noGrp="1"/>
          </p:cNvSpPr>
          <p:nvPr>
            <p:ph type="body" idx="1"/>
          </p:nvPr>
        </p:nvSpPr>
        <p:spPr/>
        <p:txBody>
          <a:bodyPr/>
          <a:lstStyle/>
          <a:p>
            <a:endParaRPr lang="zh-TW" altLang="en-US" dirty="0"/>
          </a:p>
        </p:txBody>
      </p:sp>
      <p:pic>
        <p:nvPicPr>
          <p:cNvPr id="6" name="Picture 13" descr="Smokefreetaiwan-she1">
            <a:extLst>
              <a:ext uri="{FF2B5EF4-FFF2-40B4-BE49-F238E27FC236}">
                <a16:creationId xmlns:a16="http://schemas.microsoft.com/office/drawing/2014/main" id="{96EF742B-7415-4CE6-8055-1434A4BF0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213" y="2385663"/>
            <a:ext cx="6846015" cy="9133856"/>
          </a:xfrm>
          <a:prstGeom prst="rect">
            <a:avLst/>
          </a:prstGeom>
          <a:noFill/>
          <a:ln w="28575"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073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42592" y="4860592"/>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總務處業務宣導</a:t>
            </a:r>
          </a:p>
        </p:txBody>
      </p:sp>
    </p:spTree>
    <p:extLst>
      <p:ext uri="{BB962C8B-B14F-4D97-AF65-F5344CB8AC3E}">
        <p14:creationId xmlns:p14="http://schemas.microsoft.com/office/powerpoint/2010/main" val="11576607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a:xfrm>
            <a:off x="995973" y="1173810"/>
            <a:ext cx="21971000" cy="1433163"/>
          </a:xfrm>
        </p:spPr>
        <p:txBody>
          <a:bodyPr/>
          <a:lstStyle/>
          <a:p>
            <a:r>
              <a:rPr lang="zh-TW" altLang="en-US" dirty="0">
                <a:solidFill>
                  <a:schemeClr val="accent3">
                    <a:lumMod val="50000"/>
                  </a:schemeClr>
                </a:solidFill>
              </a:rPr>
              <a:t>學校近期工程</a:t>
            </a:r>
          </a:p>
        </p:txBody>
      </p:sp>
      <p:graphicFrame>
        <p:nvGraphicFramePr>
          <p:cNvPr id="5" name="表格 4">
            <a:extLst>
              <a:ext uri="{FF2B5EF4-FFF2-40B4-BE49-F238E27FC236}">
                <a16:creationId xmlns:a16="http://schemas.microsoft.com/office/drawing/2014/main" id="{195B6CAD-C95E-4560-B6BD-19F6B1FF9375}"/>
              </a:ext>
            </a:extLst>
          </p:cNvPr>
          <p:cNvGraphicFramePr>
            <a:graphicFrameLocks noGrp="1"/>
          </p:cNvGraphicFramePr>
          <p:nvPr>
            <p:extLst>
              <p:ext uri="{D42A27DB-BD31-4B8C-83A1-F6EECF244321}">
                <p14:modId xmlns:p14="http://schemas.microsoft.com/office/powerpoint/2010/main" val="1862220933"/>
              </p:ext>
            </p:extLst>
          </p:nvPr>
        </p:nvGraphicFramePr>
        <p:xfrm>
          <a:off x="995973" y="2457683"/>
          <a:ext cx="22392054" cy="8503920"/>
        </p:xfrm>
        <a:graphic>
          <a:graphicData uri="http://schemas.openxmlformats.org/drawingml/2006/table">
            <a:tbl>
              <a:tblPr firstRow="1" bandRow="1">
                <a:tableStyleId>{69CF1AB2-1976-4502-BF36-3FF5EA218861}</a:tableStyleId>
              </a:tblPr>
              <a:tblGrid>
                <a:gridCol w="6580484">
                  <a:extLst>
                    <a:ext uri="{9D8B030D-6E8A-4147-A177-3AD203B41FA5}">
                      <a16:colId xmlns:a16="http://schemas.microsoft.com/office/drawing/2014/main" val="3613233754"/>
                    </a:ext>
                  </a:extLst>
                </a:gridCol>
                <a:gridCol w="3918857">
                  <a:extLst>
                    <a:ext uri="{9D8B030D-6E8A-4147-A177-3AD203B41FA5}">
                      <a16:colId xmlns:a16="http://schemas.microsoft.com/office/drawing/2014/main" val="1532192943"/>
                    </a:ext>
                  </a:extLst>
                </a:gridCol>
                <a:gridCol w="11892713">
                  <a:extLst>
                    <a:ext uri="{9D8B030D-6E8A-4147-A177-3AD203B41FA5}">
                      <a16:colId xmlns:a16="http://schemas.microsoft.com/office/drawing/2014/main" val="1746382401"/>
                    </a:ext>
                  </a:extLst>
                </a:gridCol>
              </a:tblGrid>
              <a:tr h="1285758">
                <a:tc>
                  <a:txBody>
                    <a:bodyPr/>
                    <a:lstStyle/>
                    <a:p>
                      <a:r>
                        <a:rPr lang="zh-TW" altLang="en-US" sz="5400" dirty="0"/>
                        <a:t>工程名稱</a:t>
                      </a:r>
                    </a:p>
                  </a:txBody>
                  <a:tcPr/>
                </a:tc>
                <a:tc>
                  <a:txBody>
                    <a:bodyPr/>
                    <a:lstStyle/>
                    <a:p>
                      <a:r>
                        <a:rPr lang="zh-TW" altLang="en-US" sz="5400" dirty="0"/>
                        <a:t>預計</a:t>
                      </a:r>
                      <a:endParaRPr lang="en-US" altLang="zh-TW" sz="5400" dirty="0"/>
                    </a:p>
                    <a:p>
                      <a:r>
                        <a:rPr lang="zh-TW" altLang="en-US" sz="5400" dirty="0"/>
                        <a:t>完成時間</a:t>
                      </a:r>
                    </a:p>
                  </a:txBody>
                  <a:tcPr/>
                </a:tc>
                <a:tc>
                  <a:txBody>
                    <a:bodyPr/>
                    <a:lstStyle/>
                    <a:p>
                      <a:r>
                        <a:rPr lang="zh-TW" altLang="en-US" sz="5400" dirty="0"/>
                        <a:t>改善內容</a:t>
                      </a:r>
                    </a:p>
                  </a:txBody>
                  <a:tcPr/>
                </a:tc>
                <a:extLst>
                  <a:ext uri="{0D108BD9-81ED-4DB2-BD59-A6C34878D82A}">
                    <a16:rowId xmlns:a16="http://schemas.microsoft.com/office/drawing/2014/main" val="3314609773"/>
                  </a:ext>
                </a:extLst>
              </a:tr>
              <a:tr h="1485121">
                <a:tc>
                  <a:txBody>
                    <a:bodyPr/>
                    <a:lstStyle/>
                    <a:p>
                      <a:r>
                        <a:rPr lang="zh-TW" altLang="en-US" sz="5400" dirty="0"/>
                        <a:t>走廊欄杆及樓梯扶手</a:t>
                      </a:r>
                      <a:endParaRPr lang="en-US" altLang="zh-TW" sz="5400" dirty="0"/>
                    </a:p>
                    <a:p>
                      <a:r>
                        <a:rPr lang="zh-TW" altLang="en-US" sz="5400" dirty="0"/>
                        <a:t>改善工程</a:t>
                      </a:r>
                    </a:p>
                  </a:txBody>
                  <a:tcPr/>
                </a:tc>
                <a:tc>
                  <a:txBody>
                    <a:bodyPr/>
                    <a:lstStyle/>
                    <a:p>
                      <a:r>
                        <a:rPr lang="en-US" altLang="zh-TW" sz="5400" dirty="0"/>
                        <a:t>110.12</a:t>
                      </a:r>
                      <a:endParaRPr lang="zh-TW" altLang="en-US" sz="5400" dirty="0"/>
                    </a:p>
                  </a:txBody>
                  <a:tcPr/>
                </a:tc>
                <a:tc>
                  <a:txBody>
                    <a:bodyPr/>
                    <a:lstStyle/>
                    <a:p>
                      <a:pPr algn="l"/>
                      <a:r>
                        <a:rPr lang="zh-TW" altLang="en-US" sz="5400" dirty="0"/>
                        <a:t>因學校近海故空氣鹽分較高，目前校舍鐵製欄杆多處有鏽蝕問題，故將原有鐵製欄杆及扶手，改為不鏽鋼製品並加烤漆防護，增加耐用度及安全性</a:t>
                      </a:r>
                      <a:r>
                        <a:rPr lang="en-US" altLang="zh-TW" sz="5400" dirty="0">
                          <a:latin typeface="微軟正黑體" panose="020B0604030504040204" pitchFamily="34" charset="-120"/>
                          <a:ea typeface="微軟正黑體" panose="020B0604030504040204" pitchFamily="34" charset="-120"/>
                        </a:rPr>
                        <a:t>︒</a:t>
                      </a:r>
                      <a:endParaRPr lang="zh-TW" altLang="en-US" sz="5400" dirty="0"/>
                    </a:p>
                  </a:txBody>
                  <a:tcPr/>
                </a:tc>
                <a:extLst>
                  <a:ext uri="{0D108BD9-81ED-4DB2-BD59-A6C34878D82A}">
                    <a16:rowId xmlns:a16="http://schemas.microsoft.com/office/drawing/2014/main" val="3545064585"/>
                  </a:ext>
                </a:extLst>
              </a:tr>
              <a:tr h="1485121">
                <a:tc>
                  <a:txBody>
                    <a:bodyPr/>
                    <a:lstStyle/>
                    <a:p>
                      <a:r>
                        <a:rPr lang="zh-TW" altLang="en-US" sz="5400" dirty="0"/>
                        <a:t>教室花台拆除及洗手台重建工程</a:t>
                      </a:r>
                    </a:p>
                  </a:txBody>
                  <a:tcPr/>
                </a:tc>
                <a:tc>
                  <a:txBody>
                    <a:bodyPr/>
                    <a:lstStyle/>
                    <a:p>
                      <a:r>
                        <a:rPr lang="en-US" altLang="zh-TW" sz="5400" dirty="0"/>
                        <a:t>110.10</a:t>
                      </a:r>
                      <a:endParaRPr lang="zh-TW" altLang="en-US" sz="5400" dirty="0"/>
                    </a:p>
                  </a:txBody>
                  <a:tcPr/>
                </a:tc>
                <a:tc>
                  <a:txBody>
                    <a:bodyPr/>
                    <a:lstStyle/>
                    <a:p>
                      <a:pPr algn="l"/>
                      <a:r>
                        <a:rPr lang="zh-TW" altLang="en-US" sz="5400" dirty="0"/>
                        <a:t>教室外花台及洗手台之材質原為輕量化的建材，經多年使用後經查有耐用度疑慮之問題，故拆除並重建為不鏽鋼欄杆及不鏽鋼洗手台</a:t>
                      </a:r>
                      <a:r>
                        <a:rPr lang="en-US" altLang="zh-TW" sz="5400" dirty="0">
                          <a:latin typeface="微軟正黑體" panose="020B0604030504040204" pitchFamily="34" charset="-120"/>
                          <a:ea typeface="微軟正黑體" panose="020B0604030504040204" pitchFamily="34" charset="-120"/>
                        </a:rPr>
                        <a:t>︒</a:t>
                      </a:r>
                      <a:endParaRPr lang="zh-TW" altLang="en-US" sz="5400" dirty="0"/>
                    </a:p>
                  </a:txBody>
                  <a:tcPr/>
                </a:tc>
                <a:extLst>
                  <a:ext uri="{0D108BD9-81ED-4DB2-BD59-A6C34878D82A}">
                    <a16:rowId xmlns:a16="http://schemas.microsoft.com/office/drawing/2014/main" val="1661712498"/>
                  </a:ext>
                </a:extLst>
              </a:tr>
            </a:tbl>
          </a:graphicData>
        </a:graphic>
      </p:graphicFrame>
      <p:sp>
        <p:nvSpPr>
          <p:cNvPr id="7" name="文字方塊 6">
            <a:extLst>
              <a:ext uri="{FF2B5EF4-FFF2-40B4-BE49-F238E27FC236}">
                <a16:creationId xmlns:a16="http://schemas.microsoft.com/office/drawing/2014/main" id="{A868FB64-565D-4478-A626-191D1F7C5542}"/>
              </a:ext>
            </a:extLst>
          </p:cNvPr>
          <p:cNvSpPr txBox="1"/>
          <p:nvPr/>
        </p:nvSpPr>
        <p:spPr>
          <a:xfrm>
            <a:off x="-1926773" y="11258317"/>
            <a:ext cx="1747157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TW" altLang="en-US" sz="3600" dirty="0">
                <a:solidFill>
                  <a:srgbClr val="0070C0"/>
                </a:solidFill>
              </a:rPr>
              <a:t>註：不銹鋼鐵欄杆之烤漆顏色以參考建物原有配色為原則</a:t>
            </a:r>
          </a:p>
        </p:txBody>
      </p:sp>
    </p:spTree>
    <p:extLst>
      <p:ext uri="{BB962C8B-B14F-4D97-AF65-F5344CB8AC3E}">
        <p14:creationId xmlns:p14="http://schemas.microsoft.com/office/powerpoint/2010/main" val="314537752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a:spLocks noGrp="1"/>
          </p:cNvSpPr>
          <p:nvPr>
            <p:ph type="title"/>
          </p:nvPr>
        </p:nvSpPr>
        <p:spPr/>
        <p:txBody>
          <a:bodyPr/>
          <a:lstStyle/>
          <a:p>
            <a:r>
              <a:rPr lang="zh-TW" altLang="en-US" dirty="0">
                <a:solidFill>
                  <a:schemeClr val="accent3">
                    <a:lumMod val="50000"/>
                  </a:schemeClr>
                </a:solidFill>
              </a:rPr>
              <a:t>冷氣安裝相關</a:t>
            </a:r>
          </a:p>
        </p:txBody>
      </p:sp>
      <p:sp>
        <p:nvSpPr>
          <p:cNvPr id="6" name="矩形 5">
            <a:extLst>
              <a:ext uri="{FF2B5EF4-FFF2-40B4-BE49-F238E27FC236}">
                <a16:creationId xmlns:a16="http://schemas.microsoft.com/office/drawing/2014/main" id="{0A408C50-121B-4EA8-B825-7F5A57641806}"/>
              </a:ext>
            </a:extLst>
          </p:cNvPr>
          <p:cNvSpPr/>
          <p:nvPr/>
        </p:nvSpPr>
        <p:spPr>
          <a:xfrm>
            <a:off x="668215" y="2385663"/>
            <a:ext cx="23352370" cy="8665064"/>
          </a:xfrm>
          <a:prstGeom prst="rect">
            <a:avLst/>
          </a:prstGeom>
        </p:spPr>
        <p:txBody>
          <a:bodyPr wrap="square">
            <a:spAutoFit/>
          </a:bodyPr>
          <a:lstStyle/>
          <a:p>
            <a:pPr marL="457200" indent="-457200" algn="l">
              <a:lnSpc>
                <a:spcPct val="150000"/>
              </a:lnSpc>
              <a:buFont typeface="Arial" panose="020B0604020202020204" pitchFamily="34" charset="0"/>
              <a:buChar char="•"/>
            </a:pPr>
            <a:r>
              <a:rPr lang="en-US" altLang="zh-TW" sz="5400" dirty="0">
                <a:solidFill>
                  <a:schemeClr val="bg1"/>
                </a:solidFill>
                <a:latin typeface="微軟正黑體" panose="020B0604030504040204" pitchFamily="34" charset="-120"/>
                <a:ea typeface="微軟正黑體" panose="020B0604030504040204" pitchFamily="34" charset="-120"/>
              </a:rPr>
              <a:t>1.</a:t>
            </a:r>
            <a:r>
              <a:rPr lang="zh-TW" altLang="en-US" sz="5400" dirty="0">
                <a:solidFill>
                  <a:schemeClr val="bg1"/>
                </a:solidFill>
                <a:latin typeface="微軟正黑體" panose="020B0604030504040204" pitchFamily="34" charset="-120"/>
                <a:ea typeface="微軟正黑體" panose="020B0604030504040204" pitchFamily="34" charset="-120"/>
              </a:rPr>
              <a:t> 本校的電力改善及冷氣裝設皆已發包，目前待廠商安排到校施工時間〪</a:t>
            </a:r>
            <a:endParaRPr lang="en-US" altLang="zh-TW" sz="54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en-US" altLang="zh-TW" sz="5400" dirty="0">
                <a:solidFill>
                  <a:schemeClr val="bg1"/>
                </a:solidFill>
                <a:latin typeface="微軟正黑體" panose="020B0604030504040204" pitchFamily="34" charset="-120"/>
                <a:ea typeface="微軟正黑體" panose="020B0604030504040204" pitchFamily="34" charset="-120"/>
              </a:rPr>
              <a:t>2.</a:t>
            </a:r>
            <a:r>
              <a:rPr lang="zh-TW" altLang="en-US" sz="5400" dirty="0">
                <a:solidFill>
                  <a:schemeClr val="bg1"/>
                </a:solidFill>
                <a:latin typeface="微軟正黑體" panose="020B0604030504040204" pitchFamily="34" charset="-120"/>
                <a:ea typeface="微軟正黑體" panose="020B0604030504040204" pitchFamily="34" charset="-120"/>
              </a:rPr>
              <a:t> 行政院預定明年</a:t>
            </a:r>
            <a:r>
              <a:rPr lang="en-US" altLang="zh-TW" sz="5400" dirty="0">
                <a:solidFill>
                  <a:schemeClr val="bg1"/>
                </a:solidFill>
                <a:latin typeface="微軟正黑體" panose="020B0604030504040204" pitchFamily="34" charset="-120"/>
                <a:ea typeface="微軟正黑體" panose="020B0604030504040204" pitchFamily="34" charset="-120"/>
              </a:rPr>
              <a:t>2</a:t>
            </a:r>
            <a:r>
              <a:rPr lang="zh-TW" altLang="en-US" sz="5400" dirty="0">
                <a:solidFill>
                  <a:schemeClr val="bg1"/>
                </a:solidFill>
                <a:latin typeface="微軟正黑體" panose="020B0604030504040204" pitchFamily="34" charset="-120"/>
                <a:ea typeface="微軟正黑體" panose="020B0604030504040204" pitchFamily="34" charset="-120"/>
              </a:rPr>
              <a:t>月前完成全國教室冷氣的裝設，國教署預計明年</a:t>
            </a:r>
            <a:r>
              <a:rPr lang="en-US" altLang="zh-TW" sz="5400" dirty="0">
                <a:solidFill>
                  <a:schemeClr val="bg1"/>
                </a:solidFill>
                <a:latin typeface="微軟正黑體" panose="020B0604030504040204" pitchFamily="34" charset="-120"/>
                <a:ea typeface="微軟正黑體" panose="020B0604030504040204" pitchFamily="34" charset="-120"/>
              </a:rPr>
              <a:t>5</a:t>
            </a:r>
            <a:r>
              <a:rPr lang="zh-TW" altLang="en-US" sz="5400" dirty="0">
                <a:solidFill>
                  <a:schemeClr val="bg1"/>
                </a:solidFill>
                <a:latin typeface="微軟正黑體" panose="020B0604030504040204" pitchFamily="34" charset="-120"/>
                <a:ea typeface="微軟正黑體" panose="020B0604030504040204" pitchFamily="34" charset="-120"/>
              </a:rPr>
              <a:t>月起</a:t>
            </a:r>
            <a:endParaRPr lang="en-US" altLang="zh-TW" sz="5400" dirty="0">
              <a:solidFill>
                <a:schemeClr val="bg1"/>
              </a:solidFill>
              <a:latin typeface="微軟正黑體" panose="020B0604030504040204" pitchFamily="34" charset="-120"/>
              <a:ea typeface="微軟正黑體" panose="020B0604030504040204" pitchFamily="34" charset="-120"/>
            </a:endParaRPr>
          </a:p>
          <a:p>
            <a:pPr algn="l">
              <a:lnSpc>
                <a:spcPct val="150000"/>
              </a:lnSpc>
            </a:pPr>
            <a:r>
              <a:rPr lang="zh-TW" altLang="en-US" sz="5400" dirty="0">
                <a:solidFill>
                  <a:schemeClr val="bg1"/>
                </a:solidFill>
                <a:latin typeface="微軟正黑體" panose="020B0604030504040204" pitchFamily="34" charset="-120"/>
                <a:ea typeface="微軟正黑體" panose="020B0604030504040204" pitchFamily="34" charset="-120"/>
              </a:rPr>
              <a:t>       全國統一開始使用新設冷氣設備。</a:t>
            </a:r>
            <a:endParaRPr lang="en-US" altLang="zh-TW" sz="54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en-US" altLang="zh-TW" sz="5400" dirty="0">
                <a:solidFill>
                  <a:schemeClr val="bg1"/>
                </a:solidFill>
                <a:latin typeface="微軟正黑體" panose="020B0604030504040204" pitchFamily="34" charset="-120"/>
                <a:ea typeface="微軟正黑體" panose="020B0604030504040204" pitchFamily="34" charset="-120"/>
              </a:rPr>
              <a:t>3.</a:t>
            </a:r>
            <a:r>
              <a:rPr lang="zh-TW" altLang="en-US" sz="5400" dirty="0">
                <a:solidFill>
                  <a:schemeClr val="bg1"/>
                </a:solidFill>
                <a:latin typeface="微軟正黑體" panose="020B0604030504040204" pitchFamily="34" charset="-120"/>
                <a:ea typeface="微軟正黑體" panose="020B0604030504040204" pitchFamily="34" charset="-120"/>
              </a:rPr>
              <a:t> 未來中央冷氣電費補助時間為</a:t>
            </a:r>
            <a:r>
              <a:rPr lang="en-US" altLang="zh-TW" sz="5400" dirty="0">
                <a:solidFill>
                  <a:schemeClr val="bg1"/>
                </a:solidFill>
                <a:latin typeface="微軟正黑體" panose="020B0604030504040204" pitchFamily="34" charset="-120"/>
                <a:ea typeface="微軟正黑體" panose="020B0604030504040204" pitchFamily="34" charset="-120"/>
              </a:rPr>
              <a:t>5</a:t>
            </a:r>
            <a:r>
              <a:rPr lang="zh-TW" altLang="en-US" sz="5400" dirty="0">
                <a:solidFill>
                  <a:schemeClr val="bg1"/>
                </a:solidFill>
                <a:latin typeface="微軟正黑體" panose="020B0604030504040204" pitchFamily="34" charset="-120"/>
                <a:ea typeface="微軟正黑體" panose="020B0604030504040204" pitchFamily="34" charset="-120"/>
              </a:rPr>
              <a:t>、</a:t>
            </a:r>
            <a:r>
              <a:rPr lang="en-US" altLang="zh-TW" sz="5400" dirty="0">
                <a:solidFill>
                  <a:schemeClr val="bg1"/>
                </a:solidFill>
                <a:latin typeface="微軟正黑體" panose="020B0604030504040204" pitchFamily="34" charset="-120"/>
                <a:ea typeface="微軟正黑體" panose="020B0604030504040204" pitchFamily="34" charset="-120"/>
              </a:rPr>
              <a:t>6</a:t>
            </a:r>
            <a:r>
              <a:rPr lang="zh-TW" altLang="en-US" sz="5400" dirty="0">
                <a:solidFill>
                  <a:schemeClr val="bg1"/>
                </a:solidFill>
                <a:latin typeface="微軟正黑體" panose="020B0604030504040204" pitchFamily="34" charset="-120"/>
                <a:ea typeface="微軟正黑體" panose="020B0604030504040204" pitchFamily="34" charset="-120"/>
              </a:rPr>
              <a:t>、</a:t>
            </a:r>
            <a:r>
              <a:rPr lang="en-US" altLang="zh-TW" sz="5400" dirty="0">
                <a:solidFill>
                  <a:schemeClr val="bg1"/>
                </a:solidFill>
                <a:latin typeface="微軟正黑體" panose="020B0604030504040204" pitchFamily="34" charset="-120"/>
                <a:ea typeface="微軟正黑體" panose="020B0604030504040204" pitchFamily="34" charset="-120"/>
              </a:rPr>
              <a:t>9</a:t>
            </a:r>
            <a:r>
              <a:rPr lang="zh-TW" altLang="en-US" sz="5400" dirty="0">
                <a:solidFill>
                  <a:schemeClr val="bg1"/>
                </a:solidFill>
                <a:latin typeface="微軟正黑體" panose="020B0604030504040204" pitchFamily="34" charset="-120"/>
                <a:ea typeface="微軟正黑體" panose="020B0604030504040204" pitchFamily="34" charset="-120"/>
              </a:rPr>
              <a:t>、</a:t>
            </a:r>
            <a:r>
              <a:rPr lang="en-US" altLang="zh-TW" sz="5400" dirty="0">
                <a:solidFill>
                  <a:schemeClr val="bg1"/>
                </a:solidFill>
                <a:latin typeface="微軟正黑體" panose="020B0604030504040204" pitchFamily="34" charset="-120"/>
                <a:ea typeface="微軟正黑體" panose="020B0604030504040204" pitchFamily="34" charset="-120"/>
              </a:rPr>
              <a:t>10</a:t>
            </a:r>
            <a:r>
              <a:rPr lang="zh-TW" altLang="en-US" sz="5400" dirty="0">
                <a:solidFill>
                  <a:schemeClr val="bg1"/>
                </a:solidFill>
                <a:latin typeface="微軟正黑體" panose="020B0604030504040204" pitchFamily="34" charset="-120"/>
                <a:ea typeface="微軟正黑體" panose="020B0604030504040204" pitchFamily="34" charset="-120"/>
              </a:rPr>
              <a:t>月，其餘月份無補助。</a:t>
            </a:r>
            <a:endParaRPr lang="en-US" altLang="zh-TW" sz="5400" dirty="0">
              <a:solidFill>
                <a:schemeClr val="bg1"/>
              </a:solidFill>
              <a:latin typeface="微軟正黑體" panose="020B0604030504040204" pitchFamily="34" charset="-120"/>
              <a:ea typeface="微軟正黑體" panose="020B0604030504040204" pitchFamily="34" charset="-120"/>
            </a:endParaRPr>
          </a:p>
          <a:p>
            <a:pPr marL="457200" indent="-457200" algn="l">
              <a:lnSpc>
                <a:spcPct val="150000"/>
              </a:lnSpc>
              <a:buFont typeface="Arial" panose="020B0604020202020204" pitchFamily="34" charset="0"/>
              <a:buChar char="•"/>
            </a:pPr>
            <a:r>
              <a:rPr lang="en-US" altLang="zh-TW" sz="5400" dirty="0">
                <a:solidFill>
                  <a:schemeClr val="bg1"/>
                </a:solidFill>
                <a:latin typeface="微軟正黑體" panose="020B0604030504040204" pitchFamily="34" charset="-120"/>
                <a:ea typeface="微軟正黑體" panose="020B0604030504040204" pitchFamily="34" charset="-120"/>
              </a:rPr>
              <a:t>4.</a:t>
            </a:r>
            <a:r>
              <a:rPr lang="zh-TW" altLang="en-US" sz="5400" dirty="0">
                <a:solidFill>
                  <a:schemeClr val="bg1"/>
                </a:solidFill>
                <a:latin typeface="微軟正黑體" panose="020B0604030504040204" pitchFamily="34" charset="-120"/>
                <a:ea typeface="微軟正黑體" panose="020B0604030504040204" pitchFamily="34" charset="-120"/>
              </a:rPr>
              <a:t> 媒體報導新竹市國中小已開始吹冷氣，是因班班有冷氣是新竹市政府之前 </a:t>
            </a:r>
            <a:endParaRPr lang="en-US" altLang="zh-TW" sz="5400" dirty="0">
              <a:solidFill>
                <a:schemeClr val="bg1"/>
              </a:solidFill>
              <a:latin typeface="微軟正黑體" panose="020B0604030504040204" pitchFamily="34" charset="-120"/>
              <a:ea typeface="微軟正黑體" panose="020B0604030504040204" pitchFamily="34" charset="-120"/>
            </a:endParaRPr>
          </a:p>
          <a:p>
            <a:pPr algn="l">
              <a:lnSpc>
                <a:spcPct val="150000"/>
              </a:lnSpc>
            </a:pPr>
            <a:r>
              <a:rPr lang="zh-TW" altLang="en-US" sz="5400" dirty="0">
                <a:solidFill>
                  <a:schemeClr val="bg1"/>
                </a:solidFill>
                <a:latin typeface="微軟正黑體" panose="020B0604030504040204" pitchFamily="34" charset="-120"/>
                <a:ea typeface="微軟正黑體" panose="020B0604030504040204" pitchFamily="34" charset="-120"/>
              </a:rPr>
              <a:t>       的既有政策，冷氣設備都是新竹市府編列經費支出，與本次行政院全國冷</a:t>
            </a:r>
            <a:endParaRPr lang="en-US" altLang="zh-TW" sz="5400" dirty="0">
              <a:solidFill>
                <a:schemeClr val="bg1"/>
              </a:solidFill>
              <a:latin typeface="微軟正黑體" panose="020B0604030504040204" pitchFamily="34" charset="-120"/>
              <a:ea typeface="微軟正黑體" panose="020B0604030504040204" pitchFamily="34" charset="-120"/>
            </a:endParaRPr>
          </a:p>
          <a:p>
            <a:pPr algn="l">
              <a:lnSpc>
                <a:spcPct val="150000"/>
              </a:lnSpc>
            </a:pPr>
            <a:r>
              <a:rPr lang="zh-TW" altLang="en-US" sz="5400" dirty="0">
                <a:solidFill>
                  <a:schemeClr val="bg1"/>
                </a:solidFill>
                <a:latin typeface="微軟正黑體" panose="020B0604030504040204" pitchFamily="34" charset="-120"/>
                <a:ea typeface="微軟正黑體" panose="020B0604030504040204" pitchFamily="34" charset="-120"/>
              </a:rPr>
              <a:t>       氣裝設計劃分屬不同案件。</a:t>
            </a:r>
          </a:p>
        </p:txBody>
      </p:sp>
    </p:spTree>
    <p:extLst>
      <p:ext uri="{BB962C8B-B14F-4D97-AF65-F5344CB8AC3E}">
        <p14:creationId xmlns:p14="http://schemas.microsoft.com/office/powerpoint/2010/main" val="14976468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a:noFill/>
          <a:ln/>
        </p:spPr>
      </p:pic>
      <p:sp>
        <p:nvSpPr>
          <p:cNvPr id="3" name="標題 2"/>
          <p:cNvSpPr>
            <a:spLocks noGrp="1"/>
          </p:cNvSpPr>
          <p:nvPr>
            <p:ph type="title"/>
          </p:nvPr>
        </p:nvSpPr>
        <p:spPr/>
        <p:txBody>
          <a:bodyPr/>
          <a:lstStyle/>
          <a:p>
            <a:r>
              <a:rPr lang="zh-TW" altLang="en-US" dirty="0">
                <a:solidFill>
                  <a:schemeClr val="accent3">
                    <a:lumMod val="50000"/>
                  </a:schemeClr>
                </a:solidFill>
              </a:rPr>
              <a:t>家長會的組成與任務</a:t>
            </a:r>
          </a:p>
        </p:txBody>
      </p:sp>
      <p:sp>
        <p:nvSpPr>
          <p:cNvPr id="7" name="矩形 6">
            <a:extLst>
              <a:ext uri="{FF2B5EF4-FFF2-40B4-BE49-F238E27FC236}">
                <a16:creationId xmlns:a16="http://schemas.microsoft.com/office/drawing/2014/main" id="{10F92704-1237-49C2-A78A-4EB65469A83C}"/>
              </a:ext>
            </a:extLst>
          </p:cNvPr>
          <p:cNvSpPr/>
          <p:nvPr/>
        </p:nvSpPr>
        <p:spPr>
          <a:xfrm>
            <a:off x="1427199" y="4319306"/>
            <a:ext cx="8833071" cy="5046253"/>
          </a:xfrm>
          <a:prstGeom prst="rect">
            <a:avLst/>
          </a:prstGeom>
        </p:spPr>
        <p:txBody>
          <a:bodyPr wrap="square">
            <a:spAutoFit/>
          </a:bodyPr>
          <a:lstStyle/>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家長會設家長代表大會，家長代表開學後由班級選出，每班一人至三人，每學年改選一次。</a:t>
            </a:r>
            <a:endParaRPr lang="en-US" altLang="zh-TW" sz="4400" dirty="0">
              <a:solidFill>
                <a:schemeClr val="bg1"/>
              </a:solidFill>
              <a:latin typeface="微軟正黑體" panose="020B0604030504040204" pitchFamily="34" charset="-120"/>
              <a:ea typeface="微軟正黑體" panose="020B0604030504040204" pitchFamily="34" charset="-120"/>
            </a:endParaRPr>
          </a:p>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再由各班家長代表中，選出委員及常任委員與會長、副會長等。</a:t>
            </a:r>
            <a:endParaRPr lang="en-US" altLang="zh-TW" sz="4400" dirty="0">
              <a:solidFill>
                <a:schemeClr val="bg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2D4261BA-ED0F-4F83-B48B-690DF01E7DC1}"/>
              </a:ext>
            </a:extLst>
          </p:cNvPr>
          <p:cNvSpPr/>
          <p:nvPr/>
        </p:nvSpPr>
        <p:spPr>
          <a:xfrm>
            <a:off x="12429511" y="4319306"/>
            <a:ext cx="10747989" cy="7077579"/>
          </a:xfrm>
          <a:prstGeom prst="rect">
            <a:avLst/>
          </a:prstGeom>
        </p:spPr>
        <p:txBody>
          <a:bodyPr wrap="square">
            <a:spAutoFit/>
          </a:bodyPr>
          <a:lstStyle/>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處理經常會務及會員代表大會決議事項。</a:t>
            </a:r>
          </a:p>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研擬提案、會務計畫、會務報告及經費收支事項。</a:t>
            </a:r>
          </a:p>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協助學校處理重大偶發事件及有關學校、教師、學生及家長間之爭議事項。</a:t>
            </a:r>
          </a:p>
          <a:p>
            <a:pPr algn="l">
              <a:lnSpc>
                <a:spcPct val="150000"/>
              </a:lnSpc>
            </a:pPr>
            <a:r>
              <a:rPr lang="zh-TW" altLang="en-US" sz="4400" dirty="0">
                <a:solidFill>
                  <a:schemeClr val="bg1"/>
                </a:solidFill>
                <a:latin typeface="微軟正黑體" panose="020B0604030504040204" pitchFamily="34" charset="-120"/>
                <a:ea typeface="微軟正黑體" panose="020B0604030504040204" pitchFamily="34" charset="-120"/>
              </a:rPr>
              <a:t>協助學校辦理親職教育及親師活動</a:t>
            </a:r>
            <a:r>
              <a:rPr lang="en-US" altLang="zh-TW" sz="4400" dirty="0">
                <a:solidFill>
                  <a:schemeClr val="bg1"/>
                </a:solidFill>
                <a:latin typeface="微軟正黑體" panose="020B0604030504040204" pitchFamily="34" charset="-120"/>
                <a:ea typeface="微軟正黑體" panose="020B0604030504040204" pitchFamily="34" charset="-120"/>
              </a:rPr>
              <a:t>,</a:t>
            </a:r>
            <a:r>
              <a:rPr lang="zh-TW" altLang="en-US" sz="4400" dirty="0">
                <a:solidFill>
                  <a:schemeClr val="bg1"/>
                </a:solidFill>
                <a:latin typeface="微軟正黑體" panose="020B0604030504040204" pitchFamily="34" charset="-120"/>
                <a:ea typeface="微軟正黑體" panose="020B0604030504040204" pitchFamily="34" charset="-120"/>
              </a:rPr>
              <a:t>促進家長之成長及親師合作關係</a:t>
            </a:r>
            <a:r>
              <a:rPr lang="en-US" altLang="zh-TW" sz="4400" dirty="0">
                <a:solidFill>
                  <a:schemeClr val="bg1"/>
                </a:solidFill>
                <a:latin typeface="微軟正黑體" panose="020B0604030504040204" pitchFamily="34" charset="-120"/>
                <a:ea typeface="微軟正黑體" panose="020B0604030504040204" pitchFamily="34" charset="-120"/>
              </a:rPr>
              <a:t>……</a:t>
            </a:r>
            <a:r>
              <a:rPr lang="zh-TW" altLang="en-US" sz="4400" dirty="0">
                <a:solidFill>
                  <a:schemeClr val="bg1"/>
                </a:solidFill>
                <a:latin typeface="微軟正黑體" panose="020B0604030504040204" pitchFamily="34" charset="-120"/>
                <a:ea typeface="微軟正黑體" panose="020B0604030504040204" pitchFamily="34" charset="-120"/>
              </a:rPr>
              <a:t>等等。</a:t>
            </a:r>
          </a:p>
        </p:txBody>
      </p:sp>
      <p:sp>
        <p:nvSpPr>
          <p:cNvPr id="9" name="矩形 8">
            <a:extLst>
              <a:ext uri="{FF2B5EF4-FFF2-40B4-BE49-F238E27FC236}">
                <a16:creationId xmlns:a16="http://schemas.microsoft.com/office/drawing/2014/main" id="{EC87D15B-4BAB-4C8E-BC2D-7211450C66A3}"/>
              </a:ext>
            </a:extLst>
          </p:cNvPr>
          <p:cNvSpPr/>
          <p:nvPr/>
        </p:nvSpPr>
        <p:spPr>
          <a:xfrm>
            <a:off x="4253474" y="2955194"/>
            <a:ext cx="2898440"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6000" b="1" dirty="0">
                <a:solidFill>
                  <a:schemeClr val="bg1"/>
                </a:solidFill>
                <a:latin typeface="微軟正黑體" panose="020B0604030504040204" pitchFamily="34" charset="-120"/>
                <a:ea typeface="微軟正黑體" panose="020B0604030504040204" pitchFamily="34" charset="-120"/>
                <a:cs typeface="Times New Roman" pitchFamily="18" charset="0"/>
              </a:rPr>
              <a:t>組成</a:t>
            </a:r>
            <a:endParaRPr lang="en-US" altLang="zh-TW" sz="60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10" name="矩形 9">
            <a:extLst>
              <a:ext uri="{FF2B5EF4-FFF2-40B4-BE49-F238E27FC236}">
                <a16:creationId xmlns:a16="http://schemas.microsoft.com/office/drawing/2014/main" id="{4DD35413-82C9-41B2-8F5D-ED028574C134}"/>
              </a:ext>
            </a:extLst>
          </p:cNvPr>
          <p:cNvSpPr/>
          <p:nvPr/>
        </p:nvSpPr>
        <p:spPr>
          <a:xfrm>
            <a:off x="17061462" y="2955194"/>
            <a:ext cx="2586541"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6000" b="1" dirty="0">
                <a:solidFill>
                  <a:schemeClr val="bg1"/>
                </a:solidFill>
                <a:latin typeface="微軟正黑體" panose="020B0604030504040204" pitchFamily="34" charset="-120"/>
                <a:ea typeface="微軟正黑體" panose="020B0604030504040204" pitchFamily="34" charset="-120"/>
                <a:cs typeface="Times New Roman" pitchFamily="18" charset="0"/>
              </a:rPr>
              <a:t>任務</a:t>
            </a:r>
            <a:endParaRPr lang="en-US" altLang="zh-TW" sz="60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3232705930"/>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68754"/>
          </a:xfrm>
          <a:prstGeom prst="rect">
            <a:avLst/>
          </a:prstGeom>
          <a:noFill/>
          <a:ln/>
        </p:spPr>
      </p:pic>
      <p:sp>
        <p:nvSpPr>
          <p:cNvPr id="3" name="標題 2"/>
          <p:cNvSpPr>
            <a:spLocks noGrp="1"/>
          </p:cNvSpPr>
          <p:nvPr>
            <p:ph type="title"/>
          </p:nvPr>
        </p:nvSpPr>
        <p:spPr/>
        <p:txBody>
          <a:bodyPr/>
          <a:lstStyle/>
          <a:p>
            <a:r>
              <a:rPr lang="zh-TW" altLang="en-US" dirty="0">
                <a:solidFill>
                  <a:schemeClr val="accent3">
                    <a:lumMod val="50000"/>
                  </a:schemeClr>
                </a:solidFill>
              </a:rPr>
              <a:t>家長會對學校的支援</a:t>
            </a:r>
          </a:p>
        </p:txBody>
      </p:sp>
      <p:sp>
        <p:nvSpPr>
          <p:cNvPr id="5" name="矩形 4">
            <a:extLst>
              <a:ext uri="{FF2B5EF4-FFF2-40B4-BE49-F238E27FC236}">
                <a16:creationId xmlns:a16="http://schemas.microsoft.com/office/drawing/2014/main" id="{A7F8843A-4A0F-47B5-AC5D-0AF2A4402BFE}"/>
              </a:ext>
            </a:extLst>
          </p:cNvPr>
          <p:cNvSpPr/>
          <p:nvPr/>
        </p:nvSpPr>
        <p:spPr>
          <a:xfrm>
            <a:off x="2487613" y="5340813"/>
            <a:ext cx="3935231" cy="1645731"/>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400" b="1" dirty="0">
                <a:solidFill>
                  <a:schemeClr val="bg1"/>
                </a:solidFill>
                <a:latin typeface="微軟正黑體" panose="020B0604030504040204" pitchFamily="34" charset="-120"/>
                <a:ea typeface="微軟正黑體" panose="020B0604030504040204" pitchFamily="34" charset="-120"/>
                <a:cs typeface="Times New Roman" pitchFamily="18" charset="0"/>
              </a:rPr>
              <a:t>會長</a:t>
            </a:r>
            <a:endParaRPr lang="en-US" altLang="zh-TW" sz="44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en-US" altLang="zh-TW" sz="4400" b="1" dirty="0">
                <a:solidFill>
                  <a:schemeClr val="bg1"/>
                </a:solidFill>
                <a:latin typeface="微軟正黑體" panose="020B0604030504040204" pitchFamily="34" charset="-120"/>
                <a:ea typeface="微軟正黑體" panose="020B0604030504040204" pitchFamily="34" charset="-120"/>
                <a:cs typeface="Times New Roman" pitchFamily="18" charset="0"/>
              </a:rPr>
              <a:t>100000</a:t>
            </a:r>
            <a:r>
              <a:rPr lang="zh-TW" altLang="en-US" sz="4400" b="1" dirty="0">
                <a:solidFill>
                  <a:schemeClr val="bg1"/>
                </a:solidFill>
                <a:latin typeface="微軟正黑體" panose="020B0604030504040204" pitchFamily="34" charset="-120"/>
                <a:ea typeface="微軟正黑體" panose="020B0604030504040204" pitchFamily="34" charset="-120"/>
                <a:cs typeface="Times New Roman" pitchFamily="18" charset="0"/>
              </a:rPr>
              <a:t>元以上</a:t>
            </a:r>
            <a:endParaRPr lang="en-US" altLang="zh-TW" sz="44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6" name="矩形 5">
            <a:extLst>
              <a:ext uri="{FF2B5EF4-FFF2-40B4-BE49-F238E27FC236}">
                <a16:creationId xmlns:a16="http://schemas.microsoft.com/office/drawing/2014/main" id="{4FED55F5-759B-4359-A953-82D61A1F70AC}"/>
              </a:ext>
            </a:extLst>
          </p:cNvPr>
          <p:cNvSpPr/>
          <p:nvPr/>
        </p:nvSpPr>
        <p:spPr>
          <a:xfrm>
            <a:off x="11667277" y="1697004"/>
            <a:ext cx="4749218" cy="180173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副會長</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30000</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元以上</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7" name="矩形 6">
            <a:extLst>
              <a:ext uri="{FF2B5EF4-FFF2-40B4-BE49-F238E27FC236}">
                <a16:creationId xmlns:a16="http://schemas.microsoft.com/office/drawing/2014/main" id="{D21EA6F1-2918-4C34-82BC-F25B57897404}"/>
              </a:ext>
            </a:extLst>
          </p:cNvPr>
          <p:cNvSpPr/>
          <p:nvPr/>
        </p:nvSpPr>
        <p:spPr>
          <a:xfrm>
            <a:off x="11684195" y="4009678"/>
            <a:ext cx="4732300" cy="178205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常務委員</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20000</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元以上</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矩形 7">
            <a:extLst>
              <a:ext uri="{FF2B5EF4-FFF2-40B4-BE49-F238E27FC236}">
                <a16:creationId xmlns:a16="http://schemas.microsoft.com/office/drawing/2014/main" id="{4AFD7744-C4DF-4355-B1C2-F759CAEC1618}"/>
              </a:ext>
            </a:extLst>
          </p:cNvPr>
          <p:cNvSpPr/>
          <p:nvPr/>
        </p:nvSpPr>
        <p:spPr>
          <a:xfrm>
            <a:off x="11667277" y="6232925"/>
            <a:ext cx="4749218" cy="148004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委員</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10000</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元以上</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9" name="矩形 8">
            <a:extLst>
              <a:ext uri="{FF2B5EF4-FFF2-40B4-BE49-F238E27FC236}">
                <a16:creationId xmlns:a16="http://schemas.microsoft.com/office/drawing/2014/main" id="{64CCED09-77F6-43A2-8A2F-4F7CEE7A9FFE}"/>
              </a:ext>
            </a:extLst>
          </p:cNvPr>
          <p:cNvSpPr/>
          <p:nvPr/>
        </p:nvSpPr>
        <p:spPr>
          <a:xfrm>
            <a:off x="11667277" y="8143259"/>
            <a:ext cx="4732300" cy="1459688"/>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代表</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5000</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元以上</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10" name="矩形 9">
            <a:extLst>
              <a:ext uri="{FF2B5EF4-FFF2-40B4-BE49-F238E27FC236}">
                <a16:creationId xmlns:a16="http://schemas.microsoft.com/office/drawing/2014/main" id="{25D2663F-6C86-4CDA-99D9-83C9FDB6F179}"/>
              </a:ext>
            </a:extLst>
          </p:cNvPr>
          <p:cNvSpPr/>
          <p:nvPr/>
        </p:nvSpPr>
        <p:spPr>
          <a:xfrm>
            <a:off x="11650358" y="10036367"/>
            <a:ext cx="4749219" cy="177317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顧問、榮譽會長</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自由樂捐</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grpSp>
        <p:nvGrpSpPr>
          <p:cNvPr id="11" name="群組 10">
            <a:extLst>
              <a:ext uri="{FF2B5EF4-FFF2-40B4-BE49-F238E27FC236}">
                <a16:creationId xmlns:a16="http://schemas.microsoft.com/office/drawing/2014/main" id="{AE1B90D3-1CF8-4870-A971-E12F333E728E}"/>
              </a:ext>
            </a:extLst>
          </p:cNvPr>
          <p:cNvGrpSpPr/>
          <p:nvPr/>
        </p:nvGrpSpPr>
        <p:grpSpPr>
          <a:xfrm>
            <a:off x="8095158" y="2561417"/>
            <a:ext cx="3555201" cy="8361537"/>
            <a:chOff x="4208919" y="675817"/>
            <a:chExt cx="1719430" cy="5689401"/>
          </a:xfrm>
        </p:grpSpPr>
        <p:cxnSp>
          <p:nvCxnSpPr>
            <p:cNvPr id="12" name="直線接點 11">
              <a:extLst>
                <a:ext uri="{FF2B5EF4-FFF2-40B4-BE49-F238E27FC236}">
                  <a16:creationId xmlns:a16="http://schemas.microsoft.com/office/drawing/2014/main" id="{13E5C0AB-8626-4539-9F7D-DE5293B62243}"/>
                </a:ext>
              </a:extLst>
            </p:cNvPr>
            <p:cNvCxnSpPr/>
            <p:nvPr/>
          </p:nvCxnSpPr>
          <p:spPr>
            <a:xfrm flipV="1">
              <a:off x="4208919" y="2139589"/>
              <a:ext cx="1719430" cy="99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F0FC54C5-8D82-464E-A8D2-436B31ED3F9B}"/>
                </a:ext>
              </a:extLst>
            </p:cNvPr>
            <p:cNvCxnSpPr>
              <a:cxnSpLocks/>
            </p:cNvCxnSpPr>
            <p:nvPr/>
          </p:nvCxnSpPr>
          <p:spPr>
            <a:xfrm>
              <a:off x="4208919" y="677153"/>
              <a:ext cx="0" cy="5688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330AF141-ACDB-4EF9-A93E-EF56C7659804}"/>
                </a:ext>
              </a:extLst>
            </p:cNvPr>
            <p:cNvCxnSpPr>
              <a:cxnSpLocks/>
            </p:cNvCxnSpPr>
            <p:nvPr/>
          </p:nvCxnSpPr>
          <p:spPr>
            <a:xfrm flipV="1">
              <a:off x="4233686" y="675817"/>
              <a:ext cx="1694663" cy="11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43EE7FE0-DA07-4CCB-84D0-2B6FD0CD3568}"/>
                </a:ext>
              </a:extLst>
            </p:cNvPr>
            <p:cNvCxnSpPr>
              <a:cxnSpLocks/>
            </p:cNvCxnSpPr>
            <p:nvPr/>
          </p:nvCxnSpPr>
          <p:spPr>
            <a:xfrm>
              <a:off x="4239722" y="3686785"/>
              <a:ext cx="16886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D2E09F32-6035-4FCC-99A6-E1588B070BF3}"/>
                </a:ext>
              </a:extLst>
            </p:cNvPr>
            <p:cNvCxnSpPr>
              <a:cxnSpLocks/>
            </p:cNvCxnSpPr>
            <p:nvPr/>
          </p:nvCxnSpPr>
          <p:spPr>
            <a:xfrm>
              <a:off x="4217446" y="6336398"/>
              <a:ext cx="1710902" cy="10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直線接點 23">
            <a:extLst>
              <a:ext uri="{FF2B5EF4-FFF2-40B4-BE49-F238E27FC236}">
                <a16:creationId xmlns:a16="http://schemas.microsoft.com/office/drawing/2014/main" id="{13E5C0AB-8626-4539-9F7D-DE5293B62243}"/>
              </a:ext>
            </a:extLst>
          </p:cNvPr>
          <p:cNvCxnSpPr/>
          <p:nvPr/>
        </p:nvCxnSpPr>
        <p:spPr>
          <a:xfrm>
            <a:off x="6422844" y="6335135"/>
            <a:ext cx="16553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43EE7FE0-DA07-4CCB-84D0-2B6FD0CD3568}"/>
              </a:ext>
            </a:extLst>
          </p:cNvPr>
          <p:cNvCxnSpPr>
            <a:cxnSpLocks/>
          </p:cNvCxnSpPr>
          <p:nvPr/>
        </p:nvCxnSpPr>
        <p:spPr>
          <a:xfrm>
            <a:off x="8095158" y="8872693"/>
            <a:ext cx="34915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6883621" y="2348221"/>
            <a:ext cx="7099331" cy="9961638"/>
          </a:xfrm>
          <a:prstGeom prst="rect">
            <a:avLst/>
          </a:prstGeom>
        </p:spPr>
        <p:txBody>
          <a:bodyPr wrap="square">
            <a:spAutoFit/>
          </a:bodyPr>
          <a:lstStyle/>
          <a:p>
            <a:pPr algn="l">
              <a:lnSpc>
                <a:spcPct val="150000"/>
              </a:lnSpc>
            </a:pPr>
            <a:r>
              <a:rPr lang="zh-TW" altLang="en-US" sz="3600" dirty="0">
                <a:solidFill>
                  <a:srgbClr val="FF0000"/>
                </a:solidFill>
              </a:rPr>
              <a:t>註：</a:t>
            </a:r>
            <a:endParaRPr lang="en-US" altLang="zh-TW" sz="3600" dirty="0">
              <a:solidFill>
                <a:srgbClr val="FF0000"/>
              </a:solidFill>
            </a:endParaRPr>
          </a:p>
          <a:p>
            <a:pPr algn="l">
              <a:lnSpc>
                <a:spcPct val="150000"/>
              </a:lnSpc>
            </a:pPr>
            <a:r>
              <a:rPr lang="zh-TW" altLang="en-US" sz="3600" dirty="0">
                <a:solidFill>
                  <a:srgbClr val="FF0000"/>
                </a:solidFill>
              </a:rPr>
              <a:t>一、家長提供學校之支援無金額上的限制，左列金額為學校依往年慣例提供之</a:t>
            </a:r>
            <a:r>
              <a:rPr lang="zh-TW" altLang="en-US" sz="3600" b="1" dirty="0">
                <a:solidFill>
                  <a:srgbClr val="FF0000"/>
                </a:solidFill>
              </a:rPr>
              <a:t>建議參考金額。</a:t>
            </a:r>
            <a:endParaRPr lang="en-US" altLang="zh-TW" sz="3600" b="1" dirty="0">
              <a:solidFill>
                <a:srgbClr val="FF0000"/>
              </a:solidFill>
            </a:endParaRPr>
          </a:p>
          <a:p>
            <a:pPr algn="l">
              <a:lnSpc>
                <a:spcPct val="150000"/>
              </a:lnSpc>
            </a:pPr>
            <a:endParaRPr lang="en-US" altLang="zh-TW" sz="3600" b="1" dirty="0">
              <a:solidFill>
                <a:srgbClr val="FF0000"/>
              </a:solidFill>
            </a:endParaRPr>
          </a:p>
          <a:p>
            <a:pPr algn="l">
              <a:lnSpc>
                <a:spcPct val="150000"/>
              </a:lnSpc>
            </a:pPr>
            <a:r>
              <a:rPr lang="zh-TW" altLang="en-US" sz="3600" dirty="0">
                <a:solidFill>
                  <a:srgbClr val="FF0000"/>
                </a:solidFill>
              </a:rPr>
              <a:t>二、家長會經費主要使用於充實教學設備、協助學校辦理活動（運動會、畢業典禮、新生始業及各處室教育活動），對外參賽經費支援、獎勵參賽績優學生，及校園各式緊急修繕支援等。</a:t>
            </a:r>
            <a:endParaRPr lang="en-US" altLang="zh-TW" sz="3600" dirty="0">
              <a:solidFill>
                <a:srgbClr val="FF0000"/>
              </a:solidFill>
            </a:endParaRPr>
          </a:p>
          <a:p>
            <a:pPr algn="l">
              <a:lnSpc>
                <a:spcPct val="150000"/>
              </a:lnSpc>
            </a:pPr>
            <a:endParaRPr lang="zh-TW" altLang="en-US" sz="3600" dirty="0">
              <a:solidFill>
                <a:srgbClr val="FF0000"/>
              </a:solidFill>
            </a:endParaRPr>
          </a:p>
        </p:txBody>
      </p:sp>
    </p:spTree>
    <p:extLst>
      <p:ext uri="{BB962C8B-B14F-4D97-AF65-F5344CB8AC3E}">
        <p14:creationId xmlns:p14="http://schemas.microsoft.com/office/powerpoint/2010/main" val="178595794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rPr>
              <a:t>學雜費收費方式</a:t>
            </a:r>
          </a:p>
        </p:txBody>
      </p:sp>
      <p:sp>
        <p:nvSpPr>
          <p:cNvPr id="5" name="矩形 4">
            <a:extLst>
              <a:ext uri="{FF2B5EF4-FFF2-40B4-BE49-F238E27FC236}">
                <a16:creationId xmlns:a16="http://schemas.microsoft.com/office/drawing/2014/main" id="{FC0B79A3-0A8E-4BB7-93C7-1BCEE5D6A60B}"/>
              </a:ext>
            </a:extLst>
          </p:cNvPr>
          <p:cNvSpPr/>
          <p:nvPr/>
        </p:nvSpPr>
        <p:spPr>
          <a:xfrm>
            <a:off x="2006238" y="2737906"/>
            <a:ext cx="21171262" cy="8817799"/>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為便利繳納學雜費及代辦費多元，本校採以臺灣銀行學雜費入口網。</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繳費管道：免手續費須自行列印收據</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信用卡網路繳費</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分期付款除外</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、臺銀網路銀行轉帳繳費</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手續費</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6</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元：超商</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統一、全家、萊爾富、 </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OK)</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、郵局臨櫃繳款，自動提款機、網路</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ATM</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、網路銀行轉帳繳費。</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手續費</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10</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元：臺銀臨櫃繳費。</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若逾期繳款，請知會總務處出納組解鎖，方可再至便利商店繳款。</a:t>
            </a:r>
            <a:endParaRPr lang="zh-TW"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161820098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42592" y="4860592"/>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11500" dirty="0">
                <a:solidFill>
                  <a:schemeClr val="accent3">
                    <a:lumMod val="50000"/>
                  </a:schemeClr>
                </a:solidFill>
              </a:rPr>
              <a:t>輔導室業務宣導</a:t>
            </a:r>
          </a:p>
        </p:txBody>
      </p:sp>
    </p:spTree>
    <p:extLst>
      <p:ext uri="{BB962C8B-B14F-4D97-AF65-F5344CB8AC3E}">
        <p14:creationId xmlns:p14="http://schemas.microsoft.com/office/powerpoint/2010/main" val="30244350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rPr>
              <a:t>小孩上學不焦慮，請爸媽先做十件事</a:t>
            </a:r>
            <a:r>
              <a:rPr lang="en-US" altLang="zh-TW" dirty="0">
                <a:solidFill>
                  <a:schemeClr val="accent3">
                    <a:lumMod val="50000"/>
                  </a:schemeClr>
                </a:solidFill>
              </a:rPr>
              <a:t>(</a:t>
            </a:r>
            <a:r>
              <a:rPr lang="zh-TW" altLang="en-US" dirty="0">
                <a:solidFill>
                  <a:schemeClr val="accent3">
                    <a:lumMod val="50000"/>
                  </a:schemeClr>
                </a:solidFill>
              </a:rPr>
              <a:t>一</a:t>
            </a:r>
            <a:r>
              <a:rPr lang="en-US" altLang="zh-TW" dirty="0">
                <a:solidFill>
                  <a:schemeClr val="accent3">
                    <a:lumMod val="50000"/>
                  </a:schemeClr>
                </a:solidFill>
              </a:rPr>
              <a:t>)</a:t>
            </a:r>
            <a:endParaRPr lang="zh-TW" altLang="en-US" dirty="0">
              <a:solidFill>
                <a:schemeClr val="accent3">
                  <a:lumMod val="50000"/>
                </a:schemeClr>
              </a:solidFill>
            </a:endParaRPr>
          </a:p>
        </p:txBody>
      </p:sp>
      <p:sp>
        <p:nvSpPr>
          <p:cNvPr id="5" name="矩形 4">
            <a:extLst>
              <a:ext uri="{FF2B5EF4-FFF2-40B4-BE49-F238E27FC236}">
                <a16:creationId xmlns:a16="http://schemas.microsoft.com/office/drawing/2014/main" id="{FC0B79A3-0A8E-4BB7-93C7-1BCEE5D6A60B}"/>
              </a:ext>
            </a:extLst>
          </p:cNvPr>
          <p:cNvSpPr/>
          <p:nvPr/>
        </p:nvSpPr>
        <p:spPr>
          <a:xfrm>
            <a:off x="1606369" y="3339949"/>
            <a:ext cx="21171262" cy="6172074"/>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請爸爸媽媽們要比孩子冷靜，別交代太多。</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多與老師聊，建立信任感。</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準時接孩子。</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別讓孩子上學遲到。</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規律作息，早點睡覺。</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658663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977900" y="1058007"/>
            <a:ext cx="21971000" cy="1433163"/>
          </a:xfrm>
        </p:spPr>
        <p:txBody>
          <a:bodyPr/>
          <a:lstStyle/>
          <a:p>
            <a:r>
              <a:rPr lang="zh-TW" altLang="en-US" sz="8800" dirty="0">
                <a:solidFill>
                  <a:schemeClr val="accent3">
                    <a:lumMod val="50000"/>
                  </a:schemeClr>
                </a:solidFill>
                <a:latin typeface="微軟正黑體" panose="020B0604030504040204" pitchFamily="34" charset="-120"/>
                <a:ea typeface="微軟正黑體" panose="020B0604030504040204" pitchFamily="34" charset="-120"/>
              </a:rPr>
              <a:t>悠遊古文讀經活動</a:t>
            </a:r>
            <a:endParaRPr lang="zh-TW" altLang="en-US" dirty="0">
              <a:solidFill>
                <a:schemeClr val="accent3">
                  <a:lumMod val="50000"/>
                </a:schemeClr>
              </a:solidFill>
            </a:endParaRPr>
          </a:p>
        </p:txBody>
      </p:sp>
      <p:sp>
        <p:nvSpPr>
          <p:cNvPr id="11" name="矩形 10">
            <a:extLst>
              <a:ext uri="{FF2B5EF4-FFF2-40B4-BE49-F238E27FC236}">
                <a16:creationId xmlns:a16="http://schemas.microsoft.com/office/drawing/2014/main" id="{AC0B94FE-3FC9-4BBD-8B0F-4CC3C1468795}"/>
              </a:ext>
            </a:extLst>
          </p:cNvPr>
          <p:cNvSpPr/>
          <p:nvPr/>
        </p:nvSpPr>
        <p:spPr>
          <a:xfrm>
            <a:off x="18510064" y="6302612"/>
            <a:ext cx="4829996" cy="2749214"/>
          </a:xfrm>
          <a:prstGeom prst="rect">
            <a:avLst/>
          </a:prstGeom>
        </p:spPr>
        <p:txBody>
          <a:bodyPr wrap="square">
            <a:spAutoFit/>
          </a:bodyPr>
          <a:lstStyle/>
          <a:p>
            <a:pPr algn="just">
              <a:lnSpc>
                <a:spcPct val="150000"/>
              </a:lnSpc>
            </a:pPr>
            <a:r>
              <a:rPr lang="zh-TW" altLang="en-US" sz="4000" dirty="0">
                <a:solidFill>
                  <a:schemeClr val="bg1"/>
                </a:solidFill>
                <a:latin typeface="微軟正黑體" panose="020B0604030504040204" pitchFamily="34" charset="-120"/>
                <a:ea typeface="微軟正黑體" panose="020B0604030504040204" pitchFamily="34" charset="-120"/>
              </a:rPr>
              <a:t>學期末教務處舉辦讀經考驗活動，鼓勵孩子完成考驗。</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D64A71F9-C782-4F2B-992E-613E90A751EF}"/>
              </a:ext>
            </a:extLst>
          </p:cNvPr>
          <p:cNvSpPr/>
          <p:nvPr/>
        </p:nvSpPr>
        <p:spPr>
          <a:xfrm>
            <a:off x="2451242" y="6302613"/>
            <a:ext cx="4749658" cy="4708981"/>
          </a:xfrm>
          <a:prstGeom prst="rect">
            <a:avLst/>
          </a:prstGeom>
        </p:spPr>
        <p:txBody>
          <a:bodyPr wrap="square">
            <a:spAutoFit/>
          </a:bodyPr>
          <a:lstStyle/>
          <a:p>
            <a:pPr algn="just">
              <a:lnSpc>
                <a:spcPct val="150000"/>
              </a:lnSpc>
            </a:pPr>
            <a:r>
              <a:rPr lang="zh-TW" altLang="zh-TW" sz="4000" dirty="0">
                <a:solidFill>
                  <a:schemeClr val="bg1"/>
                </a:solidFill>
                <a:latin typeface="微軟正黑體" panose="020B0604030504040204" pitchFamily="34" charset="-120"/>
                <a:ea typeface="微軟正黑體" panose="020B0604030504040204" pitchFamily="34" charset="-120"/>
              </a:rPr>
              <a:t>紮根品德與生命教育</a:t>
            </a:r>
            <a:r>
              <a:rPr lang="zh-TW" altLang="en-US" sz="4000" dirty="0">
                <a:solidFill>
                  <a:schemeClr val="bg1"/>
                </a:solidFill>
                <a:latin typeface="微軟正黑體" panose="020B0604030504040204" pitchFamily="34" charset="-120"/>
                <a:ea typeface="微軟正黑體" panose="020B0604030504040204" pitchFamily="34" charset="-120"/>
              </a:rPr>
              <a:t>提</a:t>
            </a:r>
            <a:r>
              <a:rPr lang="zh-TW" altLang="zh-TW" sz="4000" dirty="0">
                <a:solidFill>
                  <a:schemeClr val="bg1"/>
                </a:solidFill>
                <a:latin typeface="微軟正黑體" panose="020B0604030504040204" pitchFamily="34" charset="-120"/>
                <a:ea typeface="微軟正黑體" panose="020B0604030504040204" pitchFamily="34" charset="-120"/>
              </a:rPr>
              <a:t>昇學生知識深度與廣度，延伸學習的觸角、拓展多元思維</a:t>
            </a:r>
            <a:endParaRPr lang="zh-TW" altLang="en-US" sz="4000" dirty="0">
              <a:solidFill>
                <a:schemeClr val="bg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8CE004DD-3C2D-4D6E-9A06-48C227111BCF}"/>
              </a:ext>
            </a:extLst>
          </p:cNvPr>
          <p:cNvSpPr/>
          <p:nvPr/>
        </p:nvSpPr>
        <p:spPr>
          <a:xfrm>
            <a:off x="10208357" y="6302612"/>
            <a:ext cx="6077442" cy="4708981"/>
          </a:xfrm>
          <a:prstGeom prst="rect">
            <a:avLst/>
          </a:prstGeom>
        </p:spPr>
        <p:txBody>
          <a:bodyPr wrap="square">
            <a:spAutoFit/>
          </a:bodyPr>
          <a:lstStyle/>
          <a:p>
            <a:pPr algn="just">
              <a:lnSpc>
                <a:spcPct val="150000"/>
              </a:lnSpc>
            </a:pPr>
            <a:r>
              <a:rPr lang="zh-TW" altLang="zh-TW" sz="4000" dirty="0">
                <a:solidFill>
                  <a:schemeClr val="bg1"/>
                </a:solidFill>
                <a:latin typeface="微軟正黑體" panose="020B0604030504040204" pitchFamily="34" charset="-120"/>
                <a:ea typeface="微軟正黑體" panose="020B0604030504040204" pitchFamily="34" charset="-120"/>
              </a:rPr>
              <a:t>週一至五利用早自修時間十分鐘為全校晨讀時間，其餘各班視情況增加共讀時間。每節上課前</a:t>
            </a:r>
            <a:r>
              <a:rPr lang="en-US" altLang="zh-TW" sz="4000" dirty="0">
                <a:solidFill>
                  <a:schemeClr val="bg1"/>
                </a:solidFill>
                <a:latin typeface="微軟正黑體" panose="020B0604030504040204" pitchFamily="34" charset="-120"/>
                <a:ea typeface="微軟正黑體" panose="020B0604030504040204" pitchFamily="34" charset="-120"/>
              </a:rPr>
              <a:t>5</a:t>
            </a:r>
            <a:r>
              <a:rPr lang="zh-TW" altLang="zh-TW" sz="4000" dirty="0">
                <a:solidFill>
                  <a:schemeClr val="bg1"/>
                </a:solidFill>
                <a:latin typeface="微軟正黑體" panose="020B0604030504040204" pitchFamily="34" charset="-120"/>
                <a:ea typeface="微軟正黑體" panose="020B0604030504040204" pitchFamily="34" charset="-120"/>
              </a:rPr>
              <a:t>分鐘亦可進行讀經活動。</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D481738A-5FE8-41E7-96F5-6BAB7B2C233B}"/>
              </a:ext>
            </a:extLst>
          </p:cNvPr>
          <p:cNvSpPr/>
          <p:nvPr/>
        </p:nvSpPr>
        <p:spPr>
          <a:xfrm>
            <a:off x="3000456" y="4295087"/>
            <a:ext cx="3276777"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實施目的</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15" name="矩形 14">
            <a:extLst>
              <a:ext uri="{FF2B5EF4-FFF2-40B4-BE49-F238E27FC236}">
                <a16:creationId xmlns:a16="http://schemas.microsoft.com/office/drawing/2014/main" id="{E3C5BCF2-A86E-47F9-848B-924E9610740C}"/>
              </a:ext>
            </a:extLst>
          </p:cNvPr>
          <p:cNvSpPr/>
          <p:nvPr/>
        </p:nvSpPr>
        <p:spPr>
          <a:xfrm>
            <a:off x="10815646" y="4295087"/>
            <a:ext cx="3276777"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實施時間</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
        <p:nvSpPr>
          <p:cNvPr id="16" name="矩形 15">
            <a:extLst>
              <a:ext uri="{FF2B5EF4-FFF2-40B4-BE49-F238E27FC236}">
                <a16:creationId xmlns:a16="http://schemas.microsoft.com/office/drawing/2014/main" id="{1035BB1F-C2EE-4948-B21D-9BD3AB126C41}"/>
              </a:ext>
            </a:extLst>
          </p:cNvPr>
          <p:cNvSpPr/>
          <p:nvPr/>
        </p:nvSpPr>
        <p:spPr>
          <a:xfrm>
            <a:off x="19132608" y="4295086"/>
            <a:ext cx="3276777"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期末活動</a:t>
            </a:r>
            <a:endPar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rPr>
              <a:t>小孩上學不焦慮，請爸媽先做十件事</a:t>
            </a:r>
            <a:r>
              <a:rPr lang="en-US" altLang="zh-TW" dirty="0">
                <a:solidFill>
                  <a:schemeClr val="accent3">
                    <a:lumMod val="50000"/>
                  </a:schemeClr>
                </a:solidFill>
              </a:rPr>
              <a:t>(</a:t>
            </a:r>
            <a:r>
              <a:rPr lang="zh-TW" altLang="en-US" dirty="0">
                <a:solidFill>
                  <a:schemeClr val="accent3">
                    <a:lumMod val="50000"/>
                  </a:schemeClr>
                </a:solidFill>
              </a:rPr>
              <a:t>二</a:t>
            </a:r>
            <a:r>
              <a:rPr lang="en-US" altLang="zh-TW" dirty="0">
                <a:solidFill>
                  <a:schemeClr val="accent3">
                    <a:lumMod val="50000"/>
                  </a:schemeClr>
                </a:solidFill>
              </a:rPr>
              <a:t>)</a:t>
            </a:r>
            <a:endParaRPr lang="zh-TW" altLang="en-US" dirty="0">
              <a:solidFill>
                <a:schemeClr val="accent3">
                  <a:lumMod val="50000"/>
                </a:schemeClr>
              </a:solidFill>
            </a:endParaRPr>
          </a:p>
        </p:txBody>
      </p:sp>
      <p:sp>
        <p:nvSpPr>
          <p:cNvPr id="5" name="矩形 4">
            <a:extLst>
              <a:ext uri="{FF2B5EF4-FFF2-40B4-BE49-F238E27FC236}">
                <a16:creationId xmlns:a16="http://schemas.microsoft.com/office/drawing/2014/main" id="{FC0B79A3-0A8E-4BB7-93C7-1BCEE5D6A60B}"/>
              </a:ext>
            </a:extLst>
          </p:cNvPr>
          <p:cNvSpPr/>
          <p:nvPr/>
        </p:nvSpPr>
        <p:spPr>
          <a:xfrm>
            <a:off x="1606369" y="3339949"/>
            <a:ext cx="21171262" cy="6172074"/>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視情況給安心小物。</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親子共讀。</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陪伴孩子，多聊聊。</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提升生活自理能力，訓練小幫手。</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勿讓孩子有過多時間接觸</a:t>
            </a:r>
            <a:r>
              <a:rPr lang="en-US" altLang="zh-TW" sz="5400" kern="1200" dirty="0" err="1">
                <a:solidFill>
                  <a:prstClr val="black"/>
                </a:solidFill>
                <a:latin typeface="微軟正黑體" panose="020B0604030504040204" pitchFamily="34" charset="-120"/>
                <a:ea typeface="微軟正黑體" panose="020B0604030504040204" pitchFamily="34" charset="-120"/>
                <a:cs typeface="Times New Roman" pitchFamily="18" charset="0"/>
              </a:rPr>
              <a:t>3C</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產品。</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pic>
        <p:nvPicPr>
          <p:cNvPr id="4" name="圖片 3">
            <a:extLst>
              <a:ext uri="{FF2B5EF4-FFF2-40B4-BE49-F238E27FC236}">
                <a16:creationId xmlns:a16="http://schemas.microsoft.com/office/drawing/2014/main" id="{878553EF-B2DA-4C46-A15B-A34FC6B2511B}"/>
              </a:ext>
            </a:extLst>
          </p:cNvPr>
          <p:cNvPicPr>
            <a:picLocks noChangeAspect="1"/>
          </p:cNvPicPr>
          <p:nvPr/>
        </p:nvPicPr>
        <p:blipFill>
          <a:blip r:embed="rId3"/>
          <a:stretch>
            <a:fillRect/>
          </a:stretch>
        </p:blipFill>
        <p:spPr>
          <a:xfrm>
            <a:off x="14745464" y="2910277"/>
            <a:ext cx="4810796" cy="6601746"/>
          </a:xfrm>
          <a:prstGeom prst="rect">
            <a:avLst/>
          </a:prstGeom>
        </p:spPr>
      </p:pic>
    </p:spTree>
    <p:extLst>
      <p:ext uri="{BB962C8B-B14F-4D97-AF65-F5344CB8AC3E}">
        <p14:creationId xmlns:p14="http://schemas.microsoft.com/office/powerpoint/2010/main" val="190872665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rPr>
              <a:t>孩子需要時間適應校園生活</a:t>
            </a:r>
          </a:p>
        </p:txBody>
      </p:sp>
      <p:sp>
        <p:nvSpPr>
          <p:cNvPr id="5" name="矩形 4">
            <a:extLst>
              <a:ext uri="{FF2B5EF4-FFF2-40B4-BE49-F238E27FC236}">
                <a16:creationId xmlns:a16="http://schemas.microsoft.com/office/drawing/2014/main" id="{FC0B79A3-0A8E-4BB7-93C7-1BCEE5D6A60B}"/>
              </a:ext>
            </a:extLst>
          </p:cNvPr>
          <p:cNvSpPr/>
          <p:nvPr/>
        </p:nvSpPr>
        <p:spPr>
          <a:xfrm>
            <a:off x="2006238" y="2737906"/>
            <a:ext cx="21171262" cy="6172074"/>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每個人適應環境的速度與能力不盡相同，我們當然希望能無入而不自得，但這需要經驗的累積以及平常接受足夠的環境刺激量。</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在面對新的環境時，是需要適應的時間的。</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在判定行為或言語時，需要多點關心與觀察，加上再多一點等待！</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若有身心健康的疑慮，就需要適度適時地請教專業人士喔。</a:t>
            </a:r>
            <a:endParaRPr lang="zh-TW"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40586091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rPr>
              <a:t>家庭教育諮詢專線</a:t>
            </a:r>
          </a:p>
        </p:txBody>
      </p:sp>
      <p:pic>
        <p:nvPicPr>
          <p:cNvPr id="4" name="圖片 3">
            <a:extLst>
              <a:ext uri="{FF2B5EF4-FFF2-40B4-BE49-F238E27FC236}">
                <a16:creationId xmlns:a16="http://schemas.microsoft.com/office/drawing/2014/main" id="{2970A823-DC1B-4B62-812B-87C3D407726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69" b="95780" l="4520" r="91243">
                        <a14:foregroundMark x1="55367" y1="12294" x2="55367" y2="12294"/>
                        <a14:foregroundMark x1="49718" y1="8807" x2="49718" y2="8807"/>
                        <a14:foregroundMark x1="57627" y1="11376" x2="57627" y2="11376"/>
                        <a14:foregroundMark x1="46045" y1="9174" x2="46045" y2="9174"/>
                        <a14:foregroundMark x1="29379" y1="38165" x2="29379" y2="38165"/>
                        <a14:foregroundMark x1="29944" y1="38165" x2="29944" y2="38165"/>
                        <a14:foregroundMark x1="60169" y1="13578" x2="60169" y2="13578"/>
                        <a14:foregroundMark x1="21186" y1="64037" x2="21186" y2="64037"/>
                        <a14:foregroundMark x1="25424" y1="65138" x2="25424" y2="65138"/>
                        <a14:foregroundMark x1="22599" y1="78532" x2="22599" y2="78532"/>
                        <a14:foregroundMark x1="24576" y1="94679" x2="24576" y2="94679"/>
                        <a14:foregroundMark x1="27401" y1="94312" x2="27401" y2="94312"/>
                        <a14:foregroundMark x1="25424" y1="68991" x2="25424" y2="68991"/>
                        <a14:foregroundMark x1="19774" y1="54495" x2="19774" y2="54495"/>
                        <a14:foregroundMark x1="20056" y1="59633" x2="20056" y2="59633"/>
                        <a14:foregroundMark x1="20339" y1="80183" x2="20339" y2="80183"/>
                        <a14:foregroundMark x1="22881" y1="84954" x2="22881" y2="84954"/>
                        <a14:foregroundMark x1="24576" y1="87890" x2="24576" y2="87890"/>
                        <a14:foregroundMark x1="24011" y1="91193" x2="24011" y2="91193"/>
                        <a14:foregroundMark x1="16102" y1="92661" x2="16102" y2="92661"/>
                        <a14:foregroundMark x1="13842" y1="89358" x2="13842" y2="89358"/>
                        <a14:foregroundMark x1="14689" y1="84404" x2="14689" y2="84404"/>
                        <a14:foregroundMark x1="14972" y1="72844" x2="14972" y2="72844"/>
                        <a14:foregroundMark x1="16384" y1="65688" x2="16384" y2="65688"/>
                        <a14:foregroundMark x1="17514" y1="57798" x2="17514" y2="57798"/>
                        <a14:foregroundMark x1="16667" y1="54312" x2="16667" y2="54312"/>
                        <a14:foregroundMark x1="31356" y1="36881" x2="31356" y2="36881"/>
                        <a14:foregroundMark x1="35311" y1="29174" x2="35311" y2="29174"/>
                        <a14:foregroundMark x1="43220" y1="20183" x2="43220" y2="20183"/>
                        <a14:foregroundMark x1="40678" y1="14312" x2="40678" y2="14312"/>
                        <a14:foregroundMark x1="43220" y1="9174" x2="43220" y2="9174"/>
                        <a14:foregroundMark x1="46045" y1="7706" x2="46045" y2="7706"/>
                        <a14:foregroundMark x1="40113" y1="13211" x2="40113" y2="13211"/>
                        <a14:foregroundMark x1="38701" y1="10459" x2="38701" y2="10459"/>
                        <a14:foregroundMark x1="76554" y1="94679" x2="76554" y2="94679"/>
                        <a14:foregroundMark x1="84746" y1="65688" x2="84746" y2="65688"/>
                        <a14:foregroundMark x1="86723" y1="72477" x2="86723" y2="72477"/>
                        <a14:foregroundMark x1="85876" y1="80183" x2="85876" y2="80183"/>
                        <a14:foregroundMark x1="40960" y1="28440" x2="40960" y2="28440"/>
                        <a14:foregroundMark x1="40678" y1="23119" x2="40678" y2="23119"/>
                        <a14:foregroundMark x1="26271" y1="42569" x2="26271" y2="42569"/>
                        <a14:foregroundMark x1="20904" y1="47156" x2="20904" y2="47156"/>
                        <a14:foregroundMark x1="16667" y1="49174" x2="16667" y2="49174"/>
                        <a14:foregroundMark x1="10452" y1="43303" x2="10452" y2="43303"/>
                        <a14:foregroundMark x1="11017" y1="52294" x2="11017" y2="52294"/>
                        <a14:foregroundMark x1="18079" y1="58899" x2="18079" y2="58899"/>
                        <a14:foregroundMark x1="13842" y1="55046" x2="13842" y2="55046"/>
                        <a14:foregroundMark x1="61299" y1="16881" x2="61299" y2="16881"/>
                        <a14:foregroundMark x1="42090" y1="4954" x2="42090" y2="4954"/>
                        <a14:foregroundMark x1="47175" y1="4220" x2="47175" y2="4220"/>
                        <a14:foregroundMark x1="50565" y1="4220" x2="50565" y2="4220"/>
                        <a14:foregroundMark x1="56497" y1="4954" x2="56497" y2="4954"/>
                        <a14:foregroundMark x1="59040" y1="4404" x2="59040" y2="4404"/>
                        <a14:foregroundMark x1="63277" y1="7890" x2="63277" y2="7890"/>
                        <a14:foregroundMark x1="66102" y1="11376" x2="66102" y2="11376"/>
                        <a14:backgroundMark x1="42090" y1="25321" x2="42090" y2="25321"/>
                        <a14:backgroundMark x1="38701" y1="29725" x2="38701" y2="29725"/>
                        <a14:backgroundMark x1="40960" y1="15963" x2="40960" y2="15963"/>
                        <a14:backgroundMark x1="38136" y1="30275" x2="38136" y2="30275"/>
                        <a14:backgroundMark x1="38136" y1="26055" x2="38136" y2="26055"/>
                        <a14:backgroundMark x1="35028" y1="31009" x2="35028" y2="31009"/>
                        <a14:backgroundMark x1="51977" y1="734" x2="51977" y2="734"/>
                        <a14:backgroundMark x1="43503" y1="5138" x2="43503" y2="5138"/>
                        <a14:backgroundMark x1="41525" y1="7523" x2="41525" y2="7523"/>
                        <a14:backgroundMark x1="50000" y1="5138" x2="50000" y2="5138"/>
                        <a14:backgroundMark x1="27684" y1="40367" x2="27684" y2="40367"/>
                      </a14:backgroundRemoval>
                    </a14:imgEffect>
                  </a14:imgLayer>
                </a14:imgProps>
              </a:ext>
              <a:ext uri="{28A0092B-C50C-407E-A947-70E740481C1C}">
                <a14:useLocalDpi xmlns:a14="http://schemas.microsoft.com/office/drawing/2010/main" val="0"/>
              </a:ext>
            </a:extLst>
          </a:blip>
          <a:srcRect/>
          <a:stretch/>
        </p:blipFill>
        <p:spPr bwMode="auto">
          <a:xfrm>
            <a:off x="7183375" y="360861"/>
            <a:ext cx="10843368" cy="1178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58563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rPr>
              <a:t>心理健康月</a:t>
            </a:r>
          </a:p>
        </p:txBody>
      </p:sp>
      <p:sp>
        <p:nvSpPr>
          <p:cNvPr id="5" name="矩形 4">
            <a:extLst>
              <a:ext uri="{FF2B5EF4-FFF2-40B4-BE49-F238E27FC236}">
                <a16:creationId xmlns:a16="http://schemas.microsoft.com/office/drawing/2014/main" id="{FC0B79A3-0A8E-4BB7-93C7-1BCEE5D6A60B}"/>
              </a:ext>
            </a:extLst>
          </p:cNvPr>
          <p:cNvSpPr/>
          <p:nvPr/>
        </p:nvSpPr>
        <p:spPr>
          <a:xfrm>
            <a:off x="1465063" y="3339949"/>
            <a:ext cx="21171262" cy="4925579"/>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每年的</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9</a:t>
            </a: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月</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10</a:t>
            </a: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日至</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10</a:t>
            </a: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月</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10</a:t>
            </a: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日為</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本市</a:t>
            </a:r>
            <a:r>
              <a:rPr lang="zh-HK"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『心理健康月』</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可利用紙本或下載心情溫度計</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APP</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使用，適時進行心理健康篩檢</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有關「心情溫度計</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APP</a:t>
            </a: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」內容及下載方式，請參閱：</a:t>
            </a:r>
            <a:r>
              <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hlinkClick r:id="rId3">
                  <a:extLst>
                    <a:ext uri="{A12FA001-AC4F-418D-AE19-62706E023703}">
                      <ahyp:hlinkClr xmlns:ahyp="http://schemas.microsoft.com/office/drawing/2018/hyperlinkcolor" val="tx"/>
                    </a:ext>
                  </a:extLst>
                </a:hlinkClick>
              </a:rPr>
              <a:t>https://www.tsos.org.tw/web/page/bsrs</a:t>
            </a:r>
            <a:endParaRPr lang="zh-TW"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32751707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hangingPunct="1"/>
            <a:r>
              <a:rPr lang="zh-TW" altLang="en-US" dirty="0">
                <a:solidFill>
                  <a:schemeClr val="accent3">
                    <a:lumMod val="50000"/>
                  </a:schemeClr>
                </a:solidFill>
              </a:rPr>
              <a:t>遠距下的孩子如何線上社交、保持心理健康</a:t>
            </a:r>
          </a:p>
        </p:txBody>
      </p:sp>
      <p:sp>
        <p:nvSpPr>
          <p:cNvPr id="5" name="矩形 4">
            <a:extLst>
              <a:ext uri="{FF2B5EF4-FFF2-40B4-BE49-F238E27FC236}">
                <a16:creationId xmlns:a16="http://schemas.microsoft.com/office/drawing/2014/main" id="{FC0B79A3-0A8E-4BB7-93C7-1BCEE5D6A60B}"/>
              </a:ext>
            </a:extLst>
          </p:cNvPr>
          <p:cNvSpPr/>
          <p:nvPr/>
        </p:nvSpPr>
        <p:spPr>
          <a:xfrm>
            <a:off x="2006238" y="2737906"/>
            <a:ext cx="21171262" cy="7418569"/>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與原來的親友保持連結：有些活動已出現了線上版，可以相約在線上見面，進行活動。</a:t>
            </a: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可以獨處進行的線上活動：線上活動豐富了遠距生活，但不一定要呼朋引伴。學習獨處，讓自己靜下來，或是趁機練習自學。</a:t>
            </a: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合乎規定的戶外活動：可以選擇人數少且有社交距離的運動，例如一起騎腳踏車或到空曠的步道健走、清理環境等義工活動。</a:t>
            </a:r>
          </a:p>
        </p:txBody>
      </p:sp>
    </p:spTree>
    <p:extLst>
      <p:ext uri="{BB962C8B-B14F-4D97-AF65-F5344CB8AC3E}">
        <p14:creationId xmlns:p14="http://schemas.microsoft.com/office/powerpoint/2010/main" val="421520035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206500" y="952500"/>
            <a:ext cx="21971000"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r>
              <a:rPr lang="zh-TW" altLang="en-US" dirty="0">
                <a:solidFill>
                  <a:schemeClr val="accent3">
                    <a:lumMod val="50000"/>
                  </a:schemeClr>
                </a:solidFill>
              </a:rPr>
              <a:t>疫情下與孩子相處</a:t>
            </a:r>
          </a:p>
        </p:txBody>
      </p:sp>
      <p:sp>
        <p:nvSpPr>
          <p:cNvPr id="5" name="矩形 4">
            <a:extLst>
              <a:ext uri="{FF2B5EF4-FFF2-40B4-BE49-F238E27FC236}">
                <a16:creationId xmlns:a16="http://schemas.microsoft.com/office/drawing/2014/main" id="{FC0B79A3-0A8E-4BB7-93C7-1BCEE5D6A60B}"/>
              </a:ext>
            </a:extLst>
          </p:cNvPr>
          <p:cNvSpPr/>
          <p:nvPr/>
        </p:nvSpPr>
        <p:spPr>
          <a:xfrm>
            <a:off x="2006238" y="2737906"/>
            <a:ext cx="21171262" cy="7418569"/>
          </a:xfrm>
          <a:prstGeom prst="rect">
            <a:avLst/>
          </a:prstGeom>
        </p:spPr>
        <p:txBody>
          <a:bodyPr wrap="square">
            <a:spAutoFit/>
          </a:bodyPr>
          <a:lstStyle/>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在孩子發脾氣的時候，自己先要冷靜自己，理解孩子的情緒。</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再用很詳細的描述規則，說明哪些行為是不可接受的。</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在能接受的範圍內，給孩子一些選擇，讓他知道他可以控制一些事情，幫助他調控行為的狀況！</a:t>
            </a:r>
            <a:endParaRPr lang="en-US"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457200" indent="-457200" algn="l" defTabSz="914400" hangingPunct="1">
              <a:lnSpc>
                <a:spcPct val="150000"/>
              </a:lnSpc>
              <a:spcBef>
                <a:spcPct val="0"/>
              </a:spcBef>
              <a:buFont typeface="Arial" panose="020B0604020202020204" pitchFamily="34" charset="0"/>
              <a:buChar char="•"/>
              <a:defRPr/>
            </a:pPr>
            <a:r>
              <a:rPr lang="zh-TW" altLang="en-US" sz="5400" kern="1200" dirty="0">
                <a:solidFill>
                  <a:prstClr val="black"/>
                </a:solidFill>
                <a:latin typeface="微軟正黑體" panose="020B0604030504040204" pitchFamily="34" charset="-120"/>
                <a:ea typeface="微軟正黑體" panose="020B0604030504040204" pitchFamily="34" charset="-120"/>
                <a:cs typeface="Times New Roman" pitchFamily="18" charset="0"/>
              </a:rPr>
              <a:t>如果孩子的情緒仍未有改善，甚至出現惡化，就要考慮尋求專業協助。</a:t>
            </a:r>
            <a:endParaRPr lang="zh-TW" altLang="zh-TW" sz="5400" kern="1200" dirty="0">
              <a:solidFill>
                <a:prstClr val="black"/>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383564344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標題 2"/>
          <p:cNvSpPr txBox="1">
            <a:spLocks/>
          </p:cNvSpPr>
          <p:nvPr/>
        </p:nvSpPr>
        <p:spPr>
          <a:xfrm>
            <a:off x="199292" y="5140511"/>
            <a:ext cx="23985416" cy="143494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algn="ctr" hangingPunct="1">
              <a:lnSpc>
                <a:spcPct val="150000"/>
              </a:lnSpc>
            </a:pPr>
            <a:r>
              <a:rPr lang="zh-TW" altLang="en-US" sz="8800" dirty="0">
                <a:solidFill>
                  <a:schemeClr val="accent3">
                    <a:lumMod val="50000"/>
                  </a:schemeClr>
                </a:solidFill>
              </a:rPr>
              <a:t>非常感謝各位家長在校務推行上的配合與協助</a:t>
            </a:r>
          </a:p>
        </p:txBody>
      </p:sp>
    </p:spTree>
    <p:extLst>
      <p:ext uri="{BB962C8B-B14F-4D97-AF65-F5344CB8AC3E}">
        <p14:creationId xmlns:p14="http://schemas.microsoft.com/office/powerpoint/2010/main" val="15701240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907562" y="1075592"/>
            <a:ext cx="21971000" cy="1433163"/>
          </a:xfrm>
        </p:spPr>
        <p:txBody>
          <a:bodyPr/>
          <a:lstStyle/>
          <a:p>
            <a:r>
              <a:rPr lang="zh-TW" altLang="en-US" dirty="0">
                <a:solidFill>
                  <a:schemeClr val="accent3">
                    <a:lumMod val="50000"/>
                  </a:schemeClr>
                </a:solidFill>
              </a:rPr>
              <a:t>布可星球閱讀推廣活動</a:t>
            </a:r>
          </a:p>
        </p:txBody>
      </p:sp>
      <p:sp>
        <p:nvSpPr>
          <p:cNvPr id="11" name="矩形 10">
            <a:extLst>
              <a:ext uri="{FF2B5EF4-FFF2-40B4-BE49-F238E27FC236}">
                <a16:creationId xmlns:a16="http://schemas.microsoft.com/office/drawing/2014/main" id="{AC0B94FE-3FC9-4BBD-8B0F-4CC3C1468795}"/>
              </a:ext>
            </a:extLst>
          </p:cNvPr>
          <p:cNvSpPr/>
          <p:nvPr/>
        </p:nvSpPr>
        <p:spPr>
          <a:xfrm>
            <a:off x="18510064" y="6302612"/>
            <a:ext cx="4829996" cy="902555"/>
          </a:xfrm>
          <a:prstGeom prst="rect">
            <a:avLst/>
          </a:prstGeom>
        </p:spPr>
        <p:txBody>
          <a:bodyPr wrap="square">
            <a:spAutoFit/>
          </a:bodyPr>
          <a:lstStyle/>
          <a:p>
            <a:pPr algn="just">
              <a:lnSpc>
                <a:spcPct val="150000"/>
              </a:lnSpc>
            </a:pPr>
            <a:r>
              <a:rPr lang="zh-TW" altLang="en-US" sz="4000" dirty="0">
                <a:solidFill>
                  <a:schemeClr val="bg1"/>
                </a:solidFill>
                <a:latin typeface="微軟正黑體" panose="020B0604030504040204" pitchFamily="34" charset="-120"/>
                <a:ea typeface="微軟正黑體" panose="020B0604030504040204" pitchFamily="34" charset="-120"/>
              </a:rPr>
              <a:t> </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D64A71F9-C782-4F2B-992E-613E90A751EF}"/>
              </a:ext>
            </a:extLst>
          </p:cNvPr>
          <p:cNvSpPr/>
          <p:nvPr/>
        </p:nvSpPr>
        <p:spPr>
          <a:xfrm>
            <a:off x="907562" y="3327968"/>
            <a:ext cx="15159276" cy="1200329"/>
          </a:xfrm>
          <a:prstGeom prst="rect">
            <a:avLst/>
          </a:prstGeom>
        </p:spPr>
        <p:txBody>
          <a:bodyPr wrap="square">
            <a:spAutoFit/>
          </a:bodyPr>
          <a:lstStyle/>
          <a:p>
            <a:pPr algn="l"/>
            <a:r>
              <a:rPr lang="zh-TW" altLang="en-US" b="1" dirty="0">
                <a:solidFill>
                  <a:schemeClr val="bg1"/>
                </a:solidFill>
              </a:rPr>
              <a:t>平台簡介</a:t>
            </a:r>
          </a:p>
          <a:p>
            <a:pPr algn="l"/>
            <a:r>
              <a:rPr lang="zh-TW" altLang="en-US" dirty="0">
                <a:solidFill>
                  <a:schemeClr val="bg1"/>
                </a:solidFill>
              </a:rPr>
              <a:t>學生於「閱讀圖書」後進行「挖掘知識」，取得蘊含其中的「能量」，以逐步提升「個人」與「班級」的經驗值，最終影響整個「布可星球」的進化。</a:t>
            </a:r>
          </a:p>
        </p:txBody>
      </p:sp>
      <p:sp>
        <p:nvSpPr>
          <p:cNvPr id="13" name="矩形 12">
            <a:extLst>
              <a:ext uri="{FF2B5EF4-FFF2-40B4-BE49-F238E27FC236}">
                <a16:creationId xmlns:a16="http://schemas.microsoft.com/office/drawing/2014/main" id="{8CE004DD-3C2D-4D6E-9A06-48C227111BCF}"/>
              </a:ext>
            </a:extLst>
          </p:cNvPr>
          <p:cNvSpPr/>
          <p:nvPr/>
        </p:nvSpPr>
        <p:spPr>
          <a:xfrm>
            <a:off x="10208357" y="6302612"/>
            <a:ext cx="6077442" cy="902555"/>
          </a:xfrm>
          <a:prstGeom prst="rect">
            <a:avLst/>
          </a:prstGeom>
        </p:spPr>
        <p:txBody>
          <a:bodyPr wrap="square">
            <a:spAutoFit/>
          </a:bodyPr>
          <a:lstStyle/>
          <a:p>
            <a:pPr algn="just">
              <a:lnSpc>
                <a:spcPct val="150000"/>
              </a:lnSpc>
            </a:pPr>
            <a:r>
              <a:rPr lang="zh-TW" altLang="en-US" sz="4000" dirty="0">
                <a:solidFill>
                  <a:schemeClr val="bg1"/>
                </a:solidFill>
                <a:latin typeface="微軟正黑體" panose="020B0604030504040204" pitchFamily="34" charset="-120"/>
                <a:ea typeface="微軟正黑體" panose="020B0604030504040204" pitchFamily="34" charset="-120"/>
              </a:rPr>
              <a:t> </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E3C5BCF2-A86E-47F9-848B-924E9610740C}"/>
              </a:ext>
            </a:extLst>
          </p:cNvPr>
          <p:cNvSpPr/>
          <p:nvPr/>
        </p:nvSpPr>
        <p:spPr>
          <a:xfrm>
            <a:off x="907562" y="2392300"/>
            <a:ext cx="15159276" cy="89317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網路搜尋</a:t>
            </a:r>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布可星球</a:t>
            </a:r>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a:t>
            </a:r>
            <a:r>
              <a:rPr lang="zh-TW" altLang="en-US" sz="4800" b="1" dirty="0">
                <a:solidFill>
                  <a:schemeClr val="bg1"/>
                </a:solidFill>
                <a:latin typeface="微軟正黑體" panose="020B0604030504040204" pitchFamily="34" charset="-120"/>
                <a:ea typeface="微軟正黑體" panose="020B0604030504040204" pitchFamily="34" charset="-120"/>
                <a:cs typeface="Times New Roman" pitchFamily="18" charset="0"/>
              </a:rPr>
              <a:t>網址</a:t>
            </a:r>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https://</a:t>
            </a:r>
            <a:r>
              <a:rPr lang="en-US" altLang="zh-TW" sz="4800" b="1" dirty="0" err="1">
                <a:solidFill>
                  <a:schemeClr val="bg1"/>
                </a:solidFill>
                <a:latin typeface="微軟正黑體" panose="020B0604030504040204" pitchFamily="34" charset="-120"/>
                <a:ea typeface="微軟正黑體" panose="020B0604030504040204" pitchFamily="34" charset="-120"/>
                <a:cs typeface="Times New Roman" pitchFamily="18" charset="0"/>
              </a:rPr>
              <a:t>read.tn.edu.tw</a:t>
            </a:r>
            <a:r>
              <a:rPr lang="en-US" altLang="zh-TW" sz="4800" b="1" dirty="0">
                <a:solidFill>
                  <a:schemeClr val="bg1"/>
                </a:solidFill>
                <a:latin typeface="微軟正黑體" panose="020B0604030504040204" pitchFamily="34" charset="-120"/>
                <a:ea typeface="微軟正黑體" panose="020B0604030504040204" pitchFamily="34" charset="-120"/>
                <a:cs typeface="Times New Roman" pitchFamily="18" charset="0"/>
              </a:rPr>
              <a:t>/</a:t>
            </a:r>
          </a:p>
        </p:txBody>
      </p:sp>
      <p:pic>
        <p:nvPicPr>
          <p:cNvPr id="3" name="圖片 2">
            <a:extLst>
              <a:ext uri="{FF2B5EF4-FFF2-40B4-BE49-F238E27FC236}">
                <a16:creationId xmlns:a16="http://schemas.microsoft.com/office/drawing/2014/main" id="{D1D5B19F-27A1-4F47-9F3C-8CC9C78ED4BF}"/>
              </a:ext>
            </a:extLst>
          </p:cNvPr>
          <p:cNvPicPr>
            <a:picLocks noChangeAspect="1"/>
          </p:cNvPicPr>
          <p:nvPr/>
        </p:nvPicPr>
        <p:blipFill>
          <a:blip r:embed="rId4"/>
          <a:stretch>
            <a:fillRect/>
          </a:stretch>
        </p:blipFill>
        <p:spPr>
          <a:xfrm>
            <a:off x="907562" y="4528297"/>
            <a:ext cx="14020800" cy="7886700"/>
          </a:xfrm>
          <a:prstGeom prst="rect">
            <a:avLst/>
          </a:prstGeom>
        </p:spPr>
      </p:pic>
      <p:sp>
        <p:nvSpPr>
          <p:cNvPr id="4" name="橢圓 3">
            <a:extLst>
              <a:ext uri="{FF2B5EF4-FFF2-40B4-BE49-F238E27FC236}">
                <a16:creationId xmlns:a16="http://schemas.microsoft.com/office/drawing/2014/main" id="{AF450E47-4244-41EE-9D2D-0C18A11990A2}"/>
              </a:ext>
            </a:extLst>
          </p:cNvPr>
          <p:cNvSpPr/>
          <p:nvPr/>
        </p:nvSpPr>
        <p:spPr>
          <a:xfrm>
            <a:off x="11482754" y="6523892"/>
            <a:ext cx="1846384" cy="1266093"/>
          </a:xfrm>
          <a:prstGeom prst="ellipse">
            <a:avLst/>
          </a:prstGeom>
          <a:noFill/>
          <a:ln w="762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5" name="文字方塊 4">
            <a:extLst>
              <a:ext uri="{FF2B5EF4-FFF2-40B4-BE49-F238E27FC236}">
                <a16:creationId xmlns:a16="http://schemas.microsoft.com/office/drawing/2014/main" id="{AA64983F-786B-4187-BF78-4B050B292D48}"/>
              </a:ext>
            </a:extLst>
          </p:cNvPr>
          <p:cNvSpPr txBox="1"/>
          <p:nvPr/>
        </p:nvSpPr>
        <p:spPr>
          <a:xfrm>
            <a:off x="14847621" y="6761189"/>
            <a:ext cx="60774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zh-TW" altLang="en-US" sz="3600" b="0" i="0" u="none" strike="noStrike" cap="none" spc="0" normalizeH="0" baseline="0" dirty="0">
                <a:ln>
                  <a:noFill/>
                </a:ln>
                <a:solidFill>
                  <a:schemeClr val="bg1"/>
                </a:solidFill>
                <a:effectLst/>
                <a:highlight>
                  <a:srgbClr val="FFFF00"/>
                </a:highlight>
                <a:uFillTx/>
                <a:latin typeface="+mn-lt"/>
                <a:ea typeface="+mn-ea"/>
                <a:cs typeface="+mn-cs"/>
                <a:sym typeface="Helvetica Neue"/>
              </a:rPr>
              <a:t>學生使用</a:t>
            </a:r>
            <a:r>
              <a:rPr kumimoji="0" lang="en-US" altLang="zh-TW" sz="3600" b="0" i="0" u="none" strike="noStrike" cap="none" spc="0" normalizeH="0" baseline="0" dirty="0">
                <a:ln>
                  <a:noFill/>
                </a:ln>
                <a:solidFill>
                  <a:schemeClr val="bg1"/>
                </a:solidFill>
                <a:effectLst/>
                <a:highlight>
                  <a:srgbClr val="FFFF00"/>
                </a:highlight>
                <a:uFillTx/>
                <a:latin typeface="+mn-lt"/>
                <a:ea typeface="+mn-ea"/>
                <a:cs typeface="+mn-cs"/>
                <a:sym typeface="Helvetica Neue"/>
              </a:rPr>
              <a:t>OPENID</a:t>
            </a:r>
            <a:r>
              <a:rPr kumimoji="0" lang="zh-TW" altLang="en-US" sz="3600" b="0" i="0" u="none" strike="noStrike" cap="none" spc="0" normalizeH="0" baseline="0" dirty="0">
                <a:ln>
                  <a:noFill/>
                </a:ln>
                <a:solidFill>
                  <a:schemeClr val="bg1"/>
                </a:solidFill>
                <a:effectLst/>
                <a:highlight>
                  <a:srgbClr val="FFFF00"/>
                </a:highlight>
                <a:uFillTx/>
                <a:latin typeface="+mn-lt"/>
                <a:ea typeface="+mn-ea"/>
                <a:cs typeface="+mn-cs"/>
                <a:sym typeface="Helvetica Neue"/>
              </a:rPr>
              <a:t>登入</a:t>
            </a:r>
          </a:p>
        </p:txBody>
      </p:sp>
      <p:sp>
        <p:nvSpPr>
          <p:cNvPr id="6" name="文字方塊 5">
            <a:extLst>
              <a:ext uri="{FF2B5EF4-FFF2-40B4-BE49-F238E27FC236}">
                <a16:creationId xmlns:a16="http://schemas.microsoft.com/office/drawing/2014/main" id="{CC2628D8-7994-4C58-991C-72C8CBC8623A}"/>
              </a:ext>
            </a:extLst>
          </p:cNvPr>
          <p:cNvSpPr txBox="1"/>
          <p:nvPr/>
        </p:nvSpPr>
        <p:spPr>
          <a:xfrm>
            <a:off x="14928362" y="7630391"/>
            <a:ext cx="624253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zh-TW" altLang="en-US" sz="2400" b="0" i="0" u="none" strike="noStrike" cap="none" spc="0" normalizeH="0" baseline="0" dirty="0">
                <a:ln>
                  <a:noFill/>
                </a:ln>
                <a:solidFill>
                  <a:schemeClr val="bg1"/>
                </a:solidFill>
                <a:effectLst/>
                <a:uFillTx/>
                <a:latin typeface="+mn-lt"/>
                <a:ea typeface="+mn-ea"/>
                <a:cs typeface="+mn-cs"/>
                <a:sym typeface="Helvetica Neue"/>
              </a:rPr>
              <a:t>每個學生都有一組</a:t>
            </a:r>
            <a:r>
              <a:rPr kumimoji="0" lang="en-US" altLang="zh-TW" sz="2400" b="0" i="0" u="none" strike="noStrike" cap="none" spc="0" normalizeH="0" baseline="0" dirty="0">
                <a:ln>
                  <a:noFill/>
                </a:ln>
                <a:solidFill>
                  <a:schemeClr val="bg1"/>
                </a:solidFill>
                <a:effectLst/>
                <a:uFillTx/>
                <a:latin typeface="+mn-lt"/>
                <a:ea typeface="+mn-ea"/>
                <a:cs typeface="+mn-cs"/>
                <a:sym typeface="Helvetica Neue"/>
              </a:rPr>
              <a:t>OPENID</a:t>
            </a:r>
            <a:r>
              <a:rPr kumimoji="0" lang="zh-TW" altLang="en-US" sz="2400" b="0" i="0" u="none" strike="noStrike" cap="none" spc="0" normalizeH="0" baseline="0" dirty="0">
                <a:ln>
                  <a:noFill/>
                </a:ln>
                <a:solidFill>
                  <a:schemeClr val="bg1"/>
                </a:solidFill>
                <a:effectLst/>
                <a:uFillTx/>
                <a:latin typeface="+mn-lt"/>
                <a:ea typeface="+mn-ea"/>
                <a:cs typeface="+mn-cs"/>
                <a:sym typeface="Helvetica Neue"/>
              </a:rPr>
              <a:t> 帳號</a:t>
            </a:r>
            <a:endParaRPr kumimoji="0" lang="en-US" altLang="zh-TW" sz="2400" b="0" i="0" u="none" strike="noStrike" cap="none" spc="0" normalizeH="0" baseline="0" dirty="0">
              <a:ln>
                <a:noFill/>
              </a:ln>
              <a:solidFill>
                <a:schemeClr val="bg1"/>
              </a:solidFill>
              <a:effectLst/>
              <a:uFillTx/>
              <a:latin typeface="+mn-lt"/>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zh-TW" altLang="en-US" dirty="0">
                <a:solidFill>
                  <a:schemeClr val="bg1"/>
                </a:solidFill>
              </a:rPr>
              <a:t>可以線上學習</a:t>
            </a:r>
            <a:r>
              <a:rPr lang="zh-TW" altLang="en-US" dirty="0">
                <a:solidFill>
                  <a:schemeClr val="bg1"/>
                </a:solidFill>
                <a:latin typeface="新細明體" panose="02020500000000000000" pitchFamily="18" charset="-120"/>
                <a:ea typeface="新細明體" panose="02020500000000000000" pitchFamily="18" charset="-120"/>
              </a:rPr>
              <a:t>，</a:t>
            </a:r>
            <a:r>
              <a:rPr lang="zh-TW" altLang="en-US" dirty="0">
                <a:solidFill>
                  <a:schemeClr val="bg1"/>
                </a:solidFill>
              </a:rPr>
              <a:t>也可以登入布可星球用</a:t>
            </a:r>
            <a:endParaRPr kumimoji="0" lang="zh-TW" altLang="en-US" sz="2400" b="0" i="0" u="none" strike="noStrike" cap="none" spc="0" normalizeH="0" baseline="0" dirty="0">
              <a:ln>
                <a:noFill/>
              </a:ln>
              <a:solidFill>
                <a:schemeClr val="bg1"/>
              </a:solidFill>
              <a:effectLst/>
              <a:uFillTx/>
              <a:latin typeface="+mn-lt"/>
              <a:ea typeface="+mn-ea"/>
              <a:cs typeface="+mn-cs"/>
              <a:sym typeface="Helvetica Neue"/>
            </a:endParaRPr>
          </a:p>
        </p:txBody>
      </p:sp>
      <p:sp>
        <p:nvSpPr>
          <p:cNvPr id="7" name="箭號: 向右 6">
            <a:extLst>
              <a:ext uri="{FF2B5EF4-FFF2-40B4-BE49-F238E27FC236}">
                <a16:creationId xmlns:a16="http://schemas.microsoft.com/office/drawing/2014/main" id="{23EE3E52-CCC1-4736-ADAA-160F2639BA04}"/>
              </a:ext>
            </a:extLst>
          </p:cNvPr>
          <p:cNvSpPr/>
          <p:nvPr/>
        </p:nvSpPr>
        <p:spPr>
          <a:xfrm>
            <a:off x="13803923" y="6804917"/>
            <a:ext cx="1565031" cy="598206"/>
          </a:xfrm>
          <a:prstGeom prst="rightArrow">
            <a:avLst/>
          </a:prstGeom>
          <a:solidFill>
            <a:srgbClr val="FFFFFF"/>
          </a:solidFill>
          <a:ln w="12700" cap="flat">
            <a:solidFill>
              <a:schemeClr val="accent5">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086331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206500" y="1635369"/>
            <a:ext cx="21971000" cy="2565040"/>
          </a:xfrm>
        </p:spPr>
        <p:txBody>
          <a:bodyPr>
            <a:normAutofit fontScale="90000"/>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布可星球</a:t>
            </a:r>
            <a:r>
              <a:rPr lang="en-US" altLang="zh-TW"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增加學生閱讀理解能力 </a:t>
            </a:r>
            <a:br>
              <a:rPr lang="en-US" altLang="zh-TW" dirty="0">
                <a:solidFill>
                  <a:schemeClr val="accent3">
                    <a:lumMod val="50000"/>
                  </a:schemeClr>
                </a:solidFill>
                <a:latin typeface="微軟正黑體" panose="020B0604030504040204" pitchFamily="34" charset="-120"/>
                <a:ea typeface="微軟正黑體" panose="020B0604030504040204" pitchFamily="34" charset="-120"/>
              </a:rPr>
            </a:br>
            <a:r>
              <a:rPr lang="zh-TW" altLang="en-US" sz="6700" dirty="0">
                <a:solidFill>
                  <a:schemeClr val="accent5">
                    <a:lumMod val="50000"/>
                  </a:schemeClr>
                </a:solidFill>
                <a:latin typeface="微軟正黑體" panose="020B0604030504040204" pitchFamily="34" charset="-120"/>
                <a:ea typeface="微軟正黑體" panose="020B0604030504040204" pitchFamily="34" charset="-120"/>
              </a:rPr>
              <a:t>低 年級家長可親子共讀後協助孩子挖掘布可能量</a:t>
            </a:r>
            <a:br>
              <a:rPr lang="en-US" altLang="zh-TW" sz="670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6700" dirty="0">
                <a:solidFill>
                  <a:schemeClr val="accent5">
                    <a:lumMod val="50000"/>
                  </a:schemeClr>
                </a:solidFill>
                <a:latin typeface="微軟正黑體" panose="020B0604030504040204" pitchFamily="34" charset="-120"/>
                <a:ea typeface="微軟正黑體" panose="020B0604030504040204" pitchFamily="34" charset="-120"/>
              </a:rPr>
              <a:t>中高年級家長 請讓孩子閱讀後自行挖掘布可能量</a:t>
            </a:r>
            <a:br>
              <a:rPr lang="en-US" altLang="zh-TW" dirty="0">
                <a:solidFill>
                  <a:schemeClr val="accent3">
                    <a:lumMod val="50000"/>
                  </a:schemeClr>
                </a:solidFill>
                <a:latin typeface="微軟正黑體" panose="020B0604030504040204" pitchFamily="34" charset="-120"/>
                <a:ea typeface="微軟正黑體" panose="020B0604030504040204" pitchFamily="34" charset="-120"/>
              </a:rPr>
            </a:br>
            <a:br>
              <a:rPr lang="en-US" altLang="zh-TW" dirty="0">
                <a:solidFill>
                  <a:schemeClr val="accent3">
                    <a:lumMod val="50000"/>
                  </a:schemeClr>
                </a:solidFill>
                <a:latin typeface="微軟正黑體" panose="020B0604030504040204" pitchFamily="34" charset="-120"/>
                <a:ea typeface="微軟正黑體" panose="020B0604030504040204" pitchFamily="34" charset="-120"/>
              </a:rPr>
            </a:br>
            <a:endParaRPr lang="zh-TW" altLang="en-US"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20B8263F-E56D-4EDE-BC20-CE9C38AD5F81}"/>
              </a:ext>
            </a:extLst>
          </p:cNvPr>
          <p:cNvPicPr>
            <a:picLocks noChangeAspect="1"/>
          </p:cNvPicPr>
          <p:nvPr/>
        </p:nvPicPr>
        <p:blipFill>
          <a:blip r:embed="rId3"/>
          <a:stretch>
            <a:fillRect/>
          </a:stretch>
        </p:blipFill>
        <p:spPr>
          <a:xfrm>
            <a:off x="1261862" y="4842972"/>
            <a:ext cx="10697308" cy="6620608"/>
          </a:xfrm>
          <a:prstGeom prst="rect">
            <a:avLst/>
          </a:prstGeom>
        </p:spPr>
      </p:pic>
      <p:pic>
        <p:nvPicPr>
          <p:cNvPr id="6" name="圖片 5">
            <a:extLst>
              <a:ext uri="{FF2B5EF4-FFF2-40B4-BE49-F238E27FC236}">
                <a16:creationId xmlns:a16="http://schemas.microsoft.com/office/drawing/2014/main" id="{F1C11B77-FE75-477E-9644-4851D2F53F45}"/>
              </a:ext>
            </a:extLst>
          </p:cNvPr>
          <p:cNvPicPr>
            <a:picLocks noChangeAspect="1"/>
          </p:cNvPicPr>
          <p:nvPr/>
        </p:nvPicPr>
        <p:blipFill>
          <a:blip r:embed="rId4"/>
          <a:stretch>
            <a:fillRect/>
          </a:stretch>
        </p:blipFill>
        <p:spPr>
          <a:xfrm>
            <a:off x="12733213" y="4818211"/>
            <a:ext cx="10697308" cy="6620608"/>
          </a:xfrm>
          <a:prstGeom prst="rect">
            <a:avLst/>
          </a:prstGeom>
        </p:spPr>
      </p:pic>
      <p:sp>
        <p:nvSpPr>
          <p:cNvPr id="5" name="矩形 4">
            <a:extLst>
              <a:ext uri="{FF2B5EF4-FFF2-40B4-BE49-F238E27FC236}">
                <a16:creationId xmlns:a16="http://schemas.microsoft.com/office/drawing/2014/main" id="{75279A8F-684F-449B-8158-E018017CF421}"/>
              </a:ext>
            </a:extLst>
          </p:cNvPr>
          <p:cNvSpPr/>
          <p:nvPr/>
        </p:nvSpPr>
        <p:spPr>
          <a:xfrm>
            <a:off x="6610516" y="10743502"/>
            <a:ext cx="19381303" cy="1064587"/>
          </a:xfrm>
          <a:prstGeom prst="rect">
            <a:avLst/>
          </a:prstGeom>
        </p:spPr>
        <p:txBody>
          <a:bodyPr wrap="square">
            <a:spAutoFit/>
          </a:bodyPr>
          <a:lstStyle/>
          <a:p>
            <a:pPr>
              <a:lnSpc>
                <a:spcPct val="150000"/>
              </a:lnSpc>
              <a:defRPr/>
            </a:pPr>
            <a:r>
              <a:rPr lang="zh-TW" altLang="en-US"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lang="en-US" altLang="zh-TW"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AB42C7FD-78E7-4294-8F58-857F01E23EE6}"/>
              </a:ext>
            </a:extLst>
          </p:cNvPr>
          <p:cNvSpPr/>
          <p:nvPr/>
        </p:nvSpPr>
        <p:spPr>
          <a:xfrm>
            <a:off x="18709453" y="10314036"/>
            <a:ext cx="2022230" cy="1089548"/>
          </a:xfrm>
          <a:prstGeom prst="ellipse">
            <a:avLst/>
          </a:prstGeom>
          <a:noFill/>
          <a:ln w="5715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8" name="文字方塊 7">
            <a:extLst>
              <a:ext uri="{FF2B5EF4-FFF2-40B4-BE49-F238E27FC236}">
                <a16:creationId xmlns:a16="http://schemas.microsoft.com/office/drawing/2014/main" id="{73B0DC1B-CA69-4F80-8018-4F73752F214F}"/>
              </a:ext>
            </a:extLst>
          </p:cNvPr>
          <p:cNvSpPr txBox="1"/>
          <p:nvPr/>
        </p:nvSpPr>
        <p:spPr>
          <a:xfrm>
            <a:off x="18868426" y="11596211"/>
            <a:ext cx="18632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zh-TW" altLang="en-US" sz="2400" b="0" i="0" u="none" strike="noStrike" cap="none" spc="0" normalizeH="0" baseline="0" dirty="0">
                <a:ln>
                  <a:noFill/>
                </a:ln>
                <a:solidFill>
                  <a:schemeClr val="bg1"/>
                </a:solidFill>
                <a:effectLst/>
                <a:uFillTx/>
                <a:latin typeface="+mn-lt"/>
                <a:ea typeface="+mn-ea"/>
                <a:cs typeface="+mn-cs"/>
                <a:sym typeface="Helvetica Neue"/>
              </a:rPr>
              <a:t>開始挖掘</a:t>
            </a:r>
          </a:p>
        </p:txBody>
      </p:sp>
      <p:sp>
        <p:nvSpPr>
          <p:cNvPr id="9" name="文字方塊 8">
            <a:extLst>
              <a:ext uri="{FF2B5EF4-FFF2-40B4-BE49-F238E27FC236}">
                <a16:creationId xmlns:a16="http://schemas.microsoft.com/office/drawing/2014/main" id="{FEAC8B07-ACD5-473D-A383-DBC0E01A2C44}"/>
              </a:ext>
            </a:extLst>
          </p:cNvPr>
          <p:cNvSpPr txBox="1"/>
          <p:nvPr/>
        </p:nvSpPr>
        <p:spPr>
          <a:xfrm>
            <a:off x="19026554" y="2917889"/>
            <a:ext cx="457200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zh-TW" altLang="en-US" sz="4000" dirty="0">
                <a:solidFill>
                  <a:schemeClr val="accent5">
                    <a:lumMod val="50000"/>
                  </a:schemeClr>
                </a:solidFill>
                <a:highlight>
                  <a:srgbClr val="FFFF00"/>
                </a:highlight>
              </a:rPr>
              <a:t>布</a:t>
            </a:r>
            <a:r>
              <a:rPr kumimoji="0" lang="zh-TW" altLang="en-US" sz="4000" b="0" i="0" u="none" strike="noStrike" cap="none" spc="0" normalizeH="0" baseline="0" dirty="0">
                <a:ln>
                  <a:noFill/>
                </a:ln>
                <a:solidFill>
                  <a:schemeClr val="accent5">
                    <a:lumMod val="50000"/>
                  </a:schemeClr>
                </a:solidFill>
                <a:effectLst/>
                <a:highlight>
                  <a:srgbClr val="FFFF00"/>
                </a:highlight>
                <a:uFillTx/>
                <a:latin typeface="+mn-lt"/>
                <a:ea typeface="+mn-ea"/>
                <a:cs typeface="+mn-cs"/>
                <a:sym typeface="Helvetica Neue"/>
              </a:rPr>
              <a:t>可書籍可到賢北圖書館借閱</a:t>
            </a:r>
          </a:p>
        </p:txBody>
      </p:sp>
    </p:spTree>
    <p:extLst>
      <p:ext uri="{BB962C8B-B14F-4D97-AF65-F5344CB8AC3E}">
        <p14:creationId xmlns:p14="http://schemas.microsoft.com/office/powerpoint/2010/main" val="6198261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206500" y="1233854"/>
            <a:ext cx="21971000" cy="1433163"/>
          </a:xfrm>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學習扶助</a:t>
            </a:r>
          </a:p>
        </p:txBody>
      </p:sp>
      <p:sp>
        <p:nvSpPr>
          <p:cNvPr id="3" name="文字版面配置區 2"/>
          <p:cNvSpPr>
            <a:spLocks noGrp="1"/>
          </p:cNvSpPr>
          <p:nvPr>
            <p:ph type="body" idx="1"/>
          </p:nvPr>
        </p:nvSpPr>
        <p:spPr>
          <a:xfrm>
            <a:off x="1206500" y="4226134"/>
            <a:ext cx="21971000" cy="8256012"/>
          </a:xfrm>
        </p:spPr>
        <p:txBody>
          <a:bodyPr/>
          <a:lstStyle/>
          <a:p>
            <a:pPr marL="457200" indent="-457200">
              <a:lnSpc>
                <a:spcPct val="80000"/>
              </a:lnSpc>
              <a:spcBef>
                <a:spcPct val="0"/>
              </a:spcBef>
              <a:buFont typeface="Arial" panose="020B0604020202020204" pitchFamily="34" charset="0"/>
              <a:buChar char="•"/>
              <a:defRPr/>
            </a:pPr>
            <a:r>
              <a:rPr lang="zh-TW" altLang="en-US" dirty="0">
                <a:solidFill>
                  <a:schemeClr val="bg1"/>
                </a:solidFill>
                <a:latin typeface="微軟正黑體" panose="020B0604030504040204" pitchFamily="34" charset="-120"/>
                <a:ea typeface="微軟正黑體" panose="020B0604030504040204" pitchFamily="34" charset="-120"/>
              </a:rPr>
              <a:t>協助個人追求自我實現</a:t>
            </a:r>
            <a:endParaRPr lang="en-US" altLang="zh-TW" dirty="0">
              <a:solidFill>
                <a:schemeClr val="bg1"/>
              </a:solidFill>
              <a:latin typeface="微軟正黑體" panose="020B0604030504040204" pitchFamily="34" charset="-120"/>
              <a:ea typeface="微軟正黑體" panose="020B0604030504040204" pitchFamily="34" charset="-120"/>
            </a:endParaRPr>
          </a:p>
          <a:p>
            <a:pPr marL="457200" indent="-457200">
              <a:lnSpc>
                <a:spcPct val="80000"/>
              </a:lnSpc>
              <a:spcBef>
                <a:spcPct val="0"/>
              </a:spcBef>
              <a:buFont typeface="Arial" panose="020B0604020202020204" pitchFamily="34" charset="0"/>
              <a:buChar char="•"/>
              <a:defRPr/>
            </a:pPr>
            <a:endParaRPr lang="zh-TW" altLang="en-US" dirty="0">
              <a:solidFill>
                <a:schemeClr val="bg1"/>
              </a:solidFill>
              <a:latin typeface="微軟正黑體" panose="020B0604030504040204" pitchFamily="34" charset="-120"/>
              <a:ea typeface="微軟正黑體" panose="020B0604030504040204" pitchFamily="34" charset="-120"/>
            </a:endParaRPr>
          </a:p>
          <a:p>
            <a:pPr marL="457200" indent="-457200">
              <a:lnSpc>
                <a:spcPct val="80000"/>
              </a:lnSpc>
              <a:spcBef>
                <a:spcPct val="0"/>
              </a:spcBef>
              <a:buFont typeface="Arial" panose="020B0604020202020204" pitchFamily="34" charset="0"/>
              <a:buChar char="•"/>
              <a:defRPr/>
            </a:pPr>
            <a:r>
              <a:rPr lang="zh-TW" altLang="en-US" dirty="0">
                <a:solidFill>
                  <a:schemeClr val="bg1"/>
                </a:solidFill>
                <a:latin typeface="微軟正黑體" panose="020B0604030504040204" pitchFamily="34" charset="-120"/>
                <a:ea typeface="微軟正黑體" panose="020B0604030504040204" pitchFamily="34" charset="-120"/>
              </a:rPr>
              <a:t>建立學生自信與動機</a:t>
            </a:r>
            <a:endParaRPr lang="en-US" altLang="zh-TW" dirty="0">
              <a:solidFill>
                <a:schemeClr val="bg1"/>
              </a:solidFill>
              <a:latin typeface="微軟正黑體" panose="020B0604030504040204" pitchFamily="34" charset="-120"/>
              <a:ea typeface="微軟正黑體" panose="020B0604030504040204" pitchFamily="34" charset="-120"/>
            </a:endParaRPr>
          </a:p>
          <a:p>
            <a:pPr marL="457200" indent="-457200">
              <a:lnSpc>
                <a:spcPct val="150000"/>
              </a:lnSpc>
              <a:spcBef>
                <a:spcPct val="0"/>
              </a:spcBef>
              <a:buFont typeface="Arial" panose="020B0604020202020204" pitchFamily="34" charset="0"/>
              <a:buChar char="•"/>
              <a:defRPr/>
            </a:pPr>
            <a:r>
              <a:rPr lang="zh-TW" altLang="en-US" dirty="0">
                <a:solidFill>
                  <a:schemeClr val="bg1"/>
                </a:solidFill>
                <a:latin typeface="微軟正黑體" panose="020B0604030504040204" pitchFamily="34" charset="-120"/>
                <a:ea typeface="微軟正黑體" panose="020B0604030504040204" pitchFamily="34" charset="-120"/>
              </a:rPr>
              <a:t>提供充分而多樣化的練習機會</a:t>
            </a:r>
            <a:endParaRPr lang="en-US" altLang="zh-TW" dirty="0">
              <a:solidFill>
                <a:schemeClr val="bg1"/>
              </a:solidFill>
              <a:latin typeface="微軟正黑體" panose="020B0604030504040204" pitchFamily="34" charset="-120"/>
              <a:ea typeface="微軟正黑體" panose="020B0604030504040204" pitchFamily="34" charset="-120"/>
            </a:endParaRPr>
          </a:p>
          <a:p>
            <a:pPr marL="457200" indent="-457200">
              <a:lnSpc>
                <a:spcPct val="150000"/>
              </a:lnSpc>
              <a:spcBef>
                <a:spcPct val="0"/>
              </a:spcBef>
              <a:buFont typeface="Arial" panose="020B0604020202020204" pitchFamily="34" charset="0"/>
              <a:buChar char="•"/>
              <a:defRPr/>
            </a:pPr>
            <a:r>
              <a:rPr lang="zh-TW" altLang="en-US" dirty="0">
                <a:solidFill>
                  <a:schemeClr val="bg1"/>
                </a:solidFill>
                <a:latin typeface="微軟正黑體" panose="020B0604030504040204" pitchFamily="34" charset="-120"/>
                <a:ea typeface="微軟正黑體" panose="020B0604030504040204" pitchFamily="34" charset="-120"/>
              </a:rPr>
              <a:t>提供額外的協助，以學習正規課程內容</a:t>
            </a:r>
            <a:endParaRPr lang="en-US" altLang="zh-TW" dirty="0">
              <a:solidFill>
                <a:schemeClr val="bg1"/>
              </a:solidFill>
              <a:latin typeface="微軟正黑體" panose="020B0604030504040204" pitchFamily="34" charset="-120"/>
              <a:ea typeface="微軟正黑體" panose="020B0604030504040204" pitchFamily="34" charset="-120"/>
            </a:endParaRPr>
          </a:p>
          <a:p>
            <a:endParaRPr lang="zh-TW" altLang="en-US" dirty="0"/>
          </a:p>
        </p:txBody>
      </p:sp>
      <p:sp>
        <p:nvSpPr>
          <p:cNvPr id="5" name="矩形 4">
            <a:extLst>
              <a:ext uri="{FF2B5EF4-FFF2-40B4-BE49-F238E27FC236}">
                <a16:creationId xmlns:a16="http://schemas.microsoft.com/office/drawing/2014/main" id="{75279A8F-684F-449B-8158-E018017CF421}"/>
              </a:ext>
            </a:extLst>
          </p:cNvPr>
          <p:cNvSpPr/>
          <p:nvPr/>
        </p:nvSpPr>
        <p:spPr>
          <a:xfrm>
            <a:off x="6610516" y="10743502"/>
            <a:ext cx="19381303" cy="1064587"/>
          </a:xfrm>
          <a:prstGeom prst="rect">
            <a:avLst/>
          </a:prstGeom>
        </p:spPr>
        <p:txBody>
          <a:bodyPr wrap="square">
            <a:spAutoFit/>
          </a:bodyPr>
          <a:lstStyle/>
          <a:p>
            <a:pPr>
              <a:lnSpc>
                <a:spcPct val="150000"/>
              </a:lnSpc>
              <a:defRPr/>
            </a:pPr>
            <a:r>
              <a:rPr lang="zh-TW" altLang="en-US"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「學習扶助能落實，學習腳步不延遲，學力鞏固若磐石。」</a:t>
            </a:r>
            <a:endParaRPr lang="en-US" altLang="zh-TW" sz="4800" b="1" dirty="0">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206500" y="1198684"/>
            <a:ext cx="21971000" cy="1433163"/>
          </a:xfrm>
        </p:spPr>
        <p:txBody>
          <a:bodyPr/>
          <a:lstStyle/>
          <a:p>
            <a:r>
              <a:rPr lang="zh-TW" altLang="en-US" dirty="0">
                <a:solidFill>
                  <a:schemeClr val="accent3">
                    <a:lumMod val="50000"/>
                  </a:schemeClr>
                </a:solidFill>
                <a:latin typeface="微軟正黑體" panose="020B0604030504040204" pitchFamily="34" charset="-120"/>
                <a:ea typeface="微軟正黑體" panose="020B0604030504040204" pitchFamily="34" charset="-120"/>
              </a:rPr>
              <a:t>書包減重</a:t>
            </a:r>
          </a:p>
        </p:txBody>
      </p:sp>
      <p:sp>
        <p:nvSpPr>
          <p:cNvPr id="3" name="文字版面配置區 2"/>
          <p:cNvSpPr>
            <a:spLocks noGrp="1"/>
          </p:cNvSpPr>
          <p:nvPr>
            <p:ph type="body" idx="1"/>
          </p:nvPr>
        </p:nvSpPr>
        <p:spPr>
          <a:xfrm>
            <a:off x="1206500" y="3425544"/>
            <a:ext cx="21971000" cy="8256012"/>
          </a:xfrm>
        </p:spPr>
        <p:txBody>
          <a:bodyPr/>
          <a:lstStyle/>
          <a:p>
            <a:pPr marL="457200" indent="-457200">
              <a:lnSpc>
                <a:spcPct val="150000"/>
              </a:lnSpc>
              <a:buFont typeface="Arial" panose="020B0604020202020204" pitchFamily="34" charset="0"/>
              <a:buChar char="•"/>
              <a:defRPr/>
            </a:pPr>
            <a:r>
              <a:rPr lang="zh-TW" altLang="en-US" dirty="0">
                <a:solidFill>
                  <a:schemeClr val="bg2"/>
                </a:solidFill>
                <a:latin typeface="微軟正黑體" panose="020B0604030504040204" pitchFamily="34" charset="-120"/>
                <a:ea typeface="微軟正黑體" panose="020B0604030504040204" pitchFamily="34" charset="-120"/>
              </a:rPr>
              <a:t>每日上放學僅攜帶當日所需之文具、書籍</a:t>
            </a:r>
            <a:endParaRPr lang="en-US" altLang="zh-TW" dirty="0">
              <a:solidFill>
                <a:schemeClr val="bg2"/>
              </a:solidFill>
              <a:latin typeface="微軟正黑體" panose="020B0604030504040204" pitchFamily="34" charset="-120"/>
              <a:ea typeface="微軟正黑體" panose="020B0604030504040204" pitchFamily="34" charset="-120"/>
            </a:endParaRPr>
          </a:p>
          <a:p>
            <a:pPr marL="457200" indent="-457200">
              <a:lnSpc>
                <a:spcPct val="150000"/>
              </a:lnSpc>
              <a:buFont typeface="Arial" panose="020B0604020202020204" pitchFamily="34" charset="0"/>
              <a:buChar char="•"/>
              <a:defRPr/>
            </a:pPr>
            <a:r>
              <a:rPr lang="zh-TW" altLang="en-US" dirty="0">
                <a:solidFill>
                  <a:schemeClr val="bg2"/>
                </a:solidFill>
                <a:latin typeface="微軟正黑體" panose="020B0604030504040204" pitchFamily="34" charset="-120"/>
                <a:ea typeface="微軟正黑體" panose="020B0604030504040204" pitchFamily="34" charset="-120"/>
              </a:rPr>
              <a:t>非必要帶回家之書籍及學用品， 請置於班級個人置物櫃</a:t>
            </a:r>
            <a:endParaRPr lang="en-US" altLang="zh-TW" dirty="0">
              <a:solidFill>
                <a:schemeClr val="bg2"/>
              </a:solidFill>
              <a:latin typeface="微軟正黑體" panose="020B0604030504040204" pitchFamily="34" charset="-120"/>
              <a:ea typeface="微軟正黑體" panose="020B0604030504040204" pitchFamily="34" charset="-120"/>
            </a:endParaRPr>
          </a:p>
          <a:p>
            <a:pPr marL="457200" indent="-457200">
              <a:lnSpc>
                <a:spcPct val="150000"/>
              </a:lnSpc>
              <a:buFont typeface="Arial" panose="020B0604020202020204" pitchFamily="34" charset="0"/>
              <a:buChar char="•"/>
              <a:defRPr/>
            </a:pPr>
            <a:r>
              <a:rPr lang="zh-TW" altLang="en-US" dirty="0">
                <a:solidFill>
                  <a:schemeClr val="bg2"/>
                </a:solidFill>
                <a:latin typeface="微軟正黑體" panose="020B0604030504040204" pitchFamily="34" charset="-120"/>
                <a:ea typeface="微軟正黑體" panose="020B0604030504040204" pitchFamily="34" charset="-120"/>
              </a:rPr>
              <a:t>書包應雙肩背負，肩帶要寬</a:t>
            </a:r>
            <a:endParaRPr lang="en-US" altLang="zh-TW" dirty="0">
              <a:solidFill>
                <a:schemeClr val="bg2"/>
              </a:solidFill>
              <a:latin typeface="微軟正黑體" panose="020B0604030504040204" pitchFamily="34" charset="-120"/>
              <a:ea typeface="微軟正黑體" panose="020B0604030504040204" pitchFamily="34" charset="-120"/>
            </a:endParaRPr>
          </a:p>
          <a:p>
            <a:pPr marL="457200" indent="-457200">
              <a:lnSpc>
                <a:spcPct val="150000"/>
              </a:lnSpc>
              <a:buFont typeface="Arial" panose="020B0604020202020204" pitchFamily="34" charset="0"/>
              <a:buChar char="•"/>
              <a:defRPr/>
            </a:pPr>
            <a:r>
              <a:rPr lang="zh-TW" altLang="en-US" dirty="0">
                <a:solidFill>
                  <a:schemeClr val="bg2"/>
                </a:solidFill>
                <a:latin typeface="微軟正黑體" panose="020B0604030504040204" pitchFamily="34" charset="-120"/>
                <a:ea typeface="微軟正黑體" panose="020B0604030504040204" pitchFamily="34" charset="-120"/>
              </a:rPr>
              <a:t>學生上安親班之物品請另行處理，盡量不要帶至學校，以免增加重量</a:t>
            </a:r>
            <a:endParaRPr lang="en-US" altLang="zh-TW" dirty="0">
              <a:solidFill>
                <a:schemeClr val="bg2"/>
              </a:solidFill>
              <a:latin typeface="微軟正黑體" panose="020B0604030504040204" pitchFamily="34" charset="-120"/>
              <a:ea typeface="微軟正黑體" panose="020B0604030504040204" pitchFamily="34" charset="-120"/>
            </a:endParaRPr>
          </a:p>
          <a:p>
            <a:pPr marL="457200" indent="-457200">
              <a:lnSpc>
                <a:spcPct val="150000"/>
              </a:lnSpc>
              <a:buFont typeface="Arial" panose="020B0604020202020204" pitchFamily="34" charset="0"/>
              <a:buChar char="•"/>
              <a:defRPr/>
            </a:pPr>
            <a:r>
              <a:rPr lang="zh-TW" altLang="en-US" dirty="0">
                <a:solidFill>
                  <a:schemeClr val="bg2"/>
                </a:solidFill>
                <a:latin typeface="微軟正黑體" panose="020B0604030504040204" pitchFamily="34" charset="-120"/>
                <a:ea typeface="微軟正黑體" panose="020B0604030504040204" pitchFamily="34" charset="-120"/>
              </a:rPr>
              <a:t>書包減重，</a:t>
            </a:r>
            <a:r>
              <a:rPr lang="zh-TW" altLang="en-US" sz="6000" dirty="0">
                <a:solidFill>
                  <a:srgbClr val="FF0000"/>
                </a:solidFill>
                <a:latin typeface="微軟正黑體" panose="020B0604030504040204" pitchFamily="34" charset="-120"/>
                <a:ea typeface="微軟正黑體" panose="020B0604030504040204" pitchFamily="34" charset="-120"/>
              </a:rPr>
              <a:t>不要超過體重的</a:t>
            </a:r>
            <a:r>
              <a:rPr lang="en-US" altLang="zh-TW" sz="6000" dirty="0">
                <a:solidFill>
                  <a:srgbClr val="FF0000"/>
                </a:solidFill>
                <a:latin typeface="微軟正黑體" panose="020B0604030504040204" pitchFamily="34" charset="-120"/>
                <a:ea typeface="微軟正黑體" panose="020B0604030504040204" pitchFamily="34" charset="-120"/>
              </a:rPr>
              <a:t>12.5%</a:t>
            </a:r>
            <a:endParaRPr lang="zh-TW" altLang="en-US" sz="6000" dirty="0">
              <a:solidFill>
                <a:srgbClr val="FF0000"/>
              </a:solidFill>
              <a:latin typeface="微軟正黑體" panose="020B0604030504040204" pitchFamily="34" charset="-120"/>
              <a:ea typeface="微軟正黑體" panose="020B0604030504040204" pitchFamily="34" charset="-120"/>
            </a:endParaRPr>
          </a:p>
          <a:p>
            <a:endParaRPr lang="zh-TW" altLang="en-US" dirty="0">
              <a:solidFill>
                <a:schemeClr val="bg2"/>
              </a:solidFill>
            </a:endParaRPr>
          </a:p>
        </p:txBody>
      </p:sp>
      <p:sp>
        <p:nvSpPr>
          <p:cNvPr id="5" name="Rectangle 2">
            <a:extLst>
              <a:ext uri="{FF2B5EF4-FFF2-40B4-BE49-F238E27FC236}">
                <a16:creationId xmlns:a16="http://schemas.microsoft.com/office/drawing/2014/main" id="{F939FF90-A9DF-4DB9-BEAE-2AB7DB0078C1}"/>
              </a:ext>
            </a:extLst>
          </p:cNvPr>
          <p:cNvSpPr txBox="1">
            <a:spLocks/>
          </p:cNvSpPr>
          <p:nvPr/>
        </p:nvSpPr>
        <p:spPr bwMode="auto">
          <a:xfrm>
            <a:off x="12984480" y="10858001"/>
            <a:ext cx="13280279" cy="1200329"/>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sz="4800" b="1">
                <a:solidFill>
                  <a:srgbClr val="00B05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defRPr>
            </a:lvl1pPr>
          </a:lstStyle>
          <a:p>
            <a:r>
              <a:rPr lang="zh-TW" altLang="en-US" dirty="0"/>
              <a:t>寶貝孩子健康，從書包減重開始！</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1103</TotalTime>
  <Words>2965</Words>
  <Application>Microsoft Office PowerPoint</Application>
  <PresentationFormat>自訂</PresentationFormat>
  <Paragraphs>255</Paragraphs>
  <Slides>56</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56</vt:i4>
      </vt:variant>
    </vt:vector>
  </HeadingPairs>
  <TitlesOfParts>
    <vt:vector size="65" baseType="lpstr">
      <vt:lpstr>Helvetica Neue</vt:lpstr>
      <vt:lpstr>Helvetica Neue Medium</vt:lpstr>
      <vt:lpstr>微軟正黑體</vt:lpstr>
      <vt:lpstr>微軟正黑體 Light</vt:lpstr>
      <vt:lpstr>新細明體</vt:lpstr>
      <vt:lpstr>Arial</vt:lpstr>
      <vt:lpstr>Times New Roman</vt:lpstr>
      <vt:lpstr>Wingdings</vt:lpstr>
      <vt:lpstr>20_BasicBlack</vt:lpstr>
      <vt:lpstr>賢北國小110學年度 班親會學校宣導事項</vt:lpstr>
      <vt:lpstr>PowerPoint 簡報</vt:lpstr>
      <vt:lpstr>PowerPoint 簡報</vt:lpstr>
      <vt:lpstr>推廣閱讀教育</vt:lpstr>
      <vt:lpstr>悠遊古文讀經活動</vt:lpstr>
      <vt:lpstr>布可星球閱讀推廣活動</vt:lpstr>
      <vt:lpstr>布可星球~增加學生閱讀理解能力  低 年級家長可親子共讀後協助孩子挖掘布可能量 中高年級家長 請讓孩子閱讀後自行挖掘布可能量  </vt:lpstr>
      <vt:lpstr>學習扶助</vt:lpstr>
      <vt:lpstr>書包減重</vt:lpstr>
      <vt:lpstr>教學正常化</vt:lpstr>
      <vt:lpstr>教學正常化</vt:lpstr>
      <vt:lpstr>教學正常化</vt:lpstr>
      <vt:lpstr>PowerPoint 簡報</vt:lpstr>
      <vt:lpstr>PowerPoint 簡報</vt:lpstr>
      <vt:lpstr>家長接送區   前門</vt:lpstr>
      <vt:lpstr>家長接送區  後門</vt:lpstr>
      <vt:lpstr>接送區說明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新冠肺炎</vt:lpstr>
      <vt:lpstr>腸病毒</vt:lpstr>
      <vt:lpstr>登革熱</vt:lpstr>
      <vt:lpstr>PowerPoint 簡報</vt:lpstr>
      <vt:lpstr>PowerPoint 簡報</vt:lpstr>
      <vt:lpstr>PowerPoint 簡報</vt:lpstr>
      <vt:lpstr>PowerPoint 簡報</vt:lpstr>
      <vt:lpstr>禁菸害檳榔</vt:lpstr>
      <vt:lpstr>PowerPoint 簡報</vt:lpstr>
      <vt:lpstr>學校近期工程</vt:lpstr>
      <vt:lpstr>冷氣安裝相關</vt:lpstr>
      <vt:lpstr>家長會的組成與任務</vt:lpstr>
      <vt:lpstr>家長會對學校的支援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賢北國小109學年度 班親會學校宣導事項</dc:title>
  <dc:creator>生教組</dc:creator>
  <cp:lastModifiedBy>A304林莉老師</cp:lastModifiedBy>
  <cp:revision>81</cp:revision>
  <dcterms:modified xsi:type="dcterms:W3CDTF">2021-09-13T08:27:14Z</dcterms:modified>
</cp:coreProperties>
</file>