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63"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432E284-38EF-4912-B822-D687091C5648}"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50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610251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319516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427871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432E284-38EF-4912-B822-D687091C5648}"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6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215979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2646705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111688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85599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827FF3-43C2-44B7-9356-BE088048ACF1}" type="datetimeFigureOut">
              <a:rPr lang="zh-TW" altLang="en-US" smtClean="0"/>
              <a:t>2021/9/1</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125617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E8827FF3-43C2-44B7-9356-BE088048ACF1}" type="datetimeFigureOut">
              <a:rPr lang="zh-TW" altLang="en-US" smtClean="0"/>
              <a:t>2021/9/1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432E284-38EF-4912-B822-D687091C5648}" type="slidenum">
              <a:rPr lang="zh-TW" altLang="en-US" smtClean="0"/>
              <a:t>‹#›</a:t>
            </a:fld>
            <a:endParaRPr lang="zh-TW" altLang="en-US"/>
          </a:p>
        </p:txBody>
      </p:sp>
    </p:spTree>
    <p:extLst>
      <p:ext uri="{BB962C8B-B14F-4D97-AF65-F5344CB8AC3E}">
        <p14:creationId xmlns:p14="http://schemas.microsoft.com/office/powerpoint/2010/main" val="1712008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827FF3-43C2-44B7-9356-BE088048ACF1}" type="datetimeFigureOut">
              <a:rPr lang="zh-TW" altLang="en-US" smtClean="0"/>
              <a:t>2021/9/1</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32E284-38EF-4912-B822-D687091C5648}"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036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984069" y="619615"/>
            <a:ext cx="10058400" cy="3566160"/>
          </a:xfrm>
        </p:spPr>
        <p:txBody>
          <a:bodyPr/>
          <a:lstStyle/>
          <a:p>
            <a:r>
              <a:rPr lang="en-US" altLang="zh-TW" dirty="0"/>
              <a:t>110</a:t>
            </a:r>
            <a:r>
              <a:rPr lang="zh-TW" altLang="en-US" dirty="0"/>
              <a:t>學年度家長日</a:t>
            </a:r>
            <a:br>
              <a:rPr lang="en-US" altLang="zh-TW" dirty="0"/>
            </a:br>
            <a:r>
              <a:rPr lang="zh-TW" altLang="en-US" dirty="0"/>
              <a:t>總務處工作報告</a:t>
            </a:r>
          </a:p>
        </p:txBody>
      </p:sp>
      <p:sp>
        <p:nvSpPr>
          <p:cNvPr id="3" name="副標題 2"/>
          <p:cNvSpPr>
            <a:spLocks noGrp="1"/>
          </p:cNvSpPr>
          <p:nvPr>
            <p:ph type="subTitle" idx="1"/>
          </p:nvPr>
        </p:nvSpPr>
        <p:spPr/>
        <p:txBody>
          <a:bodyPr/>
          <a:lstStyle/>
          <a:p>
            <a:r>
              <a:rPr lang="zh-TW" altLang="en-US" dirty="0"/>
              <a:t>總務處 黃穎超主任</a:t>
            </a:r>
          </a:p>
        </p:txBody>
      </p:sp>
      <p:pic>
        <p:nvPicPr>
          <p:cNvPr id="5" name="圖片 4">
            <a:extLst>
              <a:ext uri="{FF2B5EF4-FFF2-40B4-BE49-F238E27FC236}">
                <a16:creationId xmlns:a16="http://schemas.microsoft.com/office/drawing/2014/main" id="{B61C363A-3670-4AE8-BE41-9732E2F058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5827" y="4408449"/>
            <a:ext cx="2492623" cy="1723903"/>
          </a:xfrm>
          <a:prstGeom prst="rect">
            <a:avLst/>
          </a:prstGeom>
        </p:spPr>
      </p:pic>
    </p:spTree>
    <p:extLst>
      <p:ext uri="{BB962C8B-B14F-4D97-AF65-F5344CB8AC3E}">
        <p14:creationId xmlns:p14="http://schemas.microsoft.com/office/powerpoint/2010/main" val="206419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1051074855"/>
              </p:ext>
            </p:extLst>
          </p:nvPr>
        </p:nvGraphicFramePr>
        <p:xfrm>
          <a:off x="627017" y="452841"/>
          <a:ext cx="10763794" cy="4232065"/>
        </p:xfrm>
        <a:graphic>
          <a:graphicData uri="http://schemas.openxmlformats.org/drawingml/2006/table">
            <a:tbl>
              <a:tblPr firstRow="1" firstCol="1" bandRow="1">
                <a:tableStyleId>{5C22544A-7EE6-4342-B048-85BDC9FD1C3A}</a:tableStyleId>
              </a:tblPr>
              <a:tblGrid>
                <a:gridCol w="946573">
                  <a:extLst>
                    <a:ext uri="{9D8B030D-6E8A-4147-A177-3AD203B41FA5}">
                      <a16:colId xmlns:a16="http://schemas.microsoft.com/office/drawing/2014/main" val="1302741433"/>
                    </a:ext>
                  </a:extLst>
                </a:gridCol>
                <a:gridCol w="3392693">
                  <a:extLst>
                    <a:ext uri="{9D8B030D-6E8A-4147-A177-3AD203B41FA5}">
                      <a16:colId xmlns:a16="http://schemas.microsoft.com/office/drawing/2014/main" val="302576676"/>
                    </a:ext>
                  </a:extLst>
                </a:gridCol>
                <a:gridCol w="2223082">
                  <a:extLst>
                    <a:ext uri="{9D8B030D-6E8A-4147-A177-3AD203B41FA5}">
                      <a16:colId xmlns:a16="http://schemas.microsoft.com/office/drawing/2014/main" val="3239276766"/>
                    </a:ext>
                  </a:extLst>
                </a:gridCol>
                <a:gridCol w="2558642">
                  <a:extLst>
                    <a:ext uri="{9D8B030D-6E8A-4147-A177-3AD203B41FA5}">
                      <a16:colId xmlns:a16="http://schemas.microsoft.com/office/drawing/2014/main" val="4228607267"/>
                    </a:ext>
                  </a:extLst>
                </a:gridCol>
                <a:gridCol w="1642804">
                  <a:extLst>
                    <a:ext uri="{9D8B030D-6E8A-4147-A177-3AD203B41FA5}">
                      <a16:colId xmlns:a16="http://schemas.microsoft.com/office/drawing/2014/main" val="2127465387"/>
                    </a:ext>
                  </a:extLst>
                </a:gridCol>
              </a:tblGrid>
              <a:tr h="519334">
                <a:tc>
                  <a:txBody>
                    <a:bodyPr/>
                    <a:lstStyle/>
                    <a:p>
                      <a:pPr marL="304800" algn="ctr">
                        <a:spcBef>
                          <a:spcPts val="300"/>
                        </a:spcBef>
                        <a:spcAft>
                          <a:spcPts val="0"/>
                        </a:spcAft>
                      </a:pPr>
                      <a:r>
                        <a:rPr lang="zh-TW" sz="1600" b="1" kern="100" dirty="0">
                          <a:effectLst/>
                          <a:latin typeface="+mn-ea"/>
                          <a:ea typeface="+mn-ea"/>
                        </a:rPr>
                        <a:t>項次</a:t>
                      </a:r>
                    </a:p>
                  </a:txBody>
                  <a:tcPr marL="50577" marR="50577" marT="0" marB="0"/>
                </a:tc>
                <a:tc>
                  <a:txBody>
                    <a:bodyPr/>
                    <a:lstStyle/>
                    <a:p>
                      <a:pPr marL="304800" algn="ctr">
                        <a:spcBef>
                          <a:spcPts val="300"/>
                        </a:spcBef>
                        <a:spcAft>
                          <a:spcPts val="0"/>
                        </a:spcAft>
                      </a:pPr>
                      <a:r>
                        <a:rPr lang="zh-TW" altLang="en-US" sz="1600" b="1" kern="100" dirty="0">
                          <a:effectLst/>
                          <a:latin typeface="+mn-ea"/>
                          <a:ea typeface="+mn-ea"/>
                        </a:rPr>
                        <a:t>工程</a:t>
                      </a:r>
                      <a:r>
                        <a:rPr lang="zh-TW" sz="1600" b="1" kern="100" dirty="0">
                          <a:effectLst/>
                          <a:latin typeface="+mn-ea"/>
                          <a:ea typeface="+mn-ea"/>
                        </a:rPr>
                        <a:t>工項</a:t>
                      </a:r>
                    </a:p>
                  </a:txBody>
                  <a:tcPr marL="50577" marR="50577" marT="0" marB="0"/>
                </a:tc>
                <a:tc>
                  <a:txBody>
                    <a:bodyPr/>
                    <a:lstStyle/>
                    <a:p>
                      <a:pPr marL="304800" algn="ctr">
                        <a:spcBef>
                          <a:spcPts val="300"/>
                        </a:spcBef>
                        <a:spcAft>
                          <a:spcPts val="0"/>
                        </a:spcAft>
                      </a:pPr>
                      <a:r>
                        <a:rPr lang="zh-TW" altLang="en-US" sz="1600" b="1" kern="100" dirty="0">
                          <a:effectLst/>
                          <a:latin typeface="+mn-ea"/>
                          <a:ea typeface="+mn-ea"/>
                        </a:rPr>
                        <a:t>施工地點</a:t>
                      </a:r>
                      <a:endParaRPr lang="zh-TW" sz="1600" b="1" kern="100" dirty="0">
                        <a:effectLst/>
                        <a:latin typeface="+mn-ea"/>
                        <a:ea typeface="+mn-ea"/>
                      </a:endParaRPr>
                    </a:p>
                  </a:txBody>
                  <a:tcPr marL="50577" marR="50577" marT="0" marB="0"/>
                </a:tc>
                <a:tc>
                  <a:txBody>
                    <a:bodyPr/>
                    <a:lstStyle/>
                    <a:p>
                      <a:pPr marL="304800" algn="ctr">
                        <a:spcBef>
                          <a:spcPts val="300"/>
                        </a:spcBef>
                        <a:spcAft>
                          <a:spcPts val="0"/>
                        </a:spcAft>
                      </a:pPr>
                      <a:r>
                        <a:rPr lang="zh-TW" sz="1600" b="1" kern="100" dirty="0">
                          <a:effectLst/>
                          <a:latin typeface="+mn-ea"/>
                          <a:ea typeface="+mn-ea"/>
                        </a:rPr>
                        <a:t>預計工</a:t>
                      </a:r>
                      <a:r>
                        <a:rPr lang="zh-TW" altLang="en-US" sz="1600" b="1" kern="100" dirty="0">
                          <a:effectLst/>
                          <a:latin typeface="+mn-ea"/>
                          <a:ea typeface="+mn-ea"/>
                        </a:rPr>
                        <a:t>期</a:t>
                      </a:r>
                      <a:endParaRPr lang="zh-TW" sz="1600" b="1" kern="100" dirty="0">
                        <a:effectLst/>
                        <a:latin typeface="+mn-ea"/>
                        <a:ea typeface="+mn-ea"/>
                      </a:endParaRPr>
                    </a:p>
                  </a:txBody>
                  <a:tcPr marL="50577" marR="50577" marT="0" marB="0"/>
                </a:tc>
                <a:tc>
                  <a:txBody>
                    <a:bodyPr/>
                    <a:lstStyle/>
                    <a:p>
                      <a:pPr marL="304800" algn="ctr">
                        <a:spcBef>
                          <a:spcPts val="300"/>
                        </a:spcBef>
                        <a:spcAft>
                          <a:spcPts val="0"/>
                        </a:spcAft>
                      </a:pPr>
                      <a:r>
                        <a:rPr lang="zh-TW" sz="1600" b="1" kern="100" dirty="0">
                          <a:effectLst/>
                          <a:latin typeface="+mn-ea"/>
                          <a:ea typeface="+mn-ea"/>
                        </a:rPr>
                        <a:t>備註</a:t>
                      </a:r>
                    </a:p>
                  </a:txBody>
                  <a:tcPr marL="50577" marR="50577" marT="0" marB="0"/>
                </a:tc>
                <a:extLst>
                  <a:ext uri="{0D108BD9-81ED-4DB2-BD59-A6C34878D82A}">
                    <a16:rowId xmlns:a16="http://schemas.microsoft.com/office/drawing/2014/main" val="3999673390"/>
                  </a:ext>
                </a:extLst>
              </a:tr>
              <a:tr h="356646">
                <a:tc>
                  <a:txBody>
                    <a:bodyPr/>
                    <a:lstStyle/>
                    <a:p>
                      <a:pPr marL="304800" algn="ctr">
                        <a:spcBef>
                          <a:spcPts val="300"/>
                        </a:spcBef>
                        <a:spcAft>
                          <a:spcPts val="0"/>
                        </a:spcAft>
                      </a:pPr>
                      <a:r>
                        <a:rPr lang="en-US" sz="1600" b="1" kern="100" dirty="0">
                          <a:effectLst/>
                          <a:latin typeface="+mn-ea"/>
                          <a:ea typeface="+mn-ea"/>
                        </a:rPr>
                        <a:t>1</a:t>
                      </a:r>
                      <a:endParaRPr lang="zh-TW" sz="1600" b="1" kern="100" dirty="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 </a:t>
                      </a:r>
                      <a:r>
                        <a:rPr lang="zh-TW" altLang="zh-TW" sz="1600" b="1" kern="100" dirty="0">
                          <a:solidFill>
                            <a:srgbClr val="0070C0"/>
                          </a:solidFill>
                          <a:effectLst/>
                          <a:latin typeface="+mn-ea"/>
                          <a:ea typeface="+mn-ea"/>
                        </a:rPr>
                        <a:t>全校電力系統改善</a:t>
                      </a:r>
                      <a:endParaRPr lang="en-US" altLang="zh-TW" sz="1600" b="1" kern="100" dirty="0">
                        <a:solidFill>
                          <a:srgbClr val="0070C0"/>
                        </a:solidFill>
                        <a:effectLst/>
                        <a:latin typeface="+mn-ea"/>
                        <a:ea typeface="+mn-ea"/>
                      </a:endParaRPr>
                    </a:p>
                    <a:p>
                      <a:pPr marL="304800" algn="l">
                        <a:spcBef>
                          <a:spcPts val="300"/>
                        </a:spcBef>
                        <a:spcAft>
                          <a:spcPts val="0"/>
                        </a:spcAft>
                      </a:pPr>
                      <a:r>
                        <a:rPr lang="zh-TW" altLang="en-US" sz="1600" b="1" kern="100" dirty="0">
                          <a:solidFill>
                            <a:srgbClr val="0070C0"/>
                          </a:solidFill>
                          <a:effectLst/>
                          <a:latin typeface="+mn-ea"/>
                          <a:ea typeface="+mn-ea"/>
                        </a:rPr>
                        <a:t>冷氣安裝</a:t>
                      </a:r>
                      <a:r>
                        <a:rPr lang="en-US" altLang="zh-TW" sz="1600" b="1" kern="100" dirty="0">
                          <a:solidFill>
                            <a:srgbClr val="0070C0"/>
                          </a:solidFill>
                          <a:effectLst/>
                          <a:latin typeface="+mn-ea"/>
                          <a:ea typeface="+mn-ea"/>
                        </a:rPr>
                        <a:t>/</a:t>
                      </a:r>
                      <a:r>
                        <a:rPr lang="zh-TW" altLang="en-US" sz="1600" b="1" kern="100" dirty="0">
                          <a:solidFill>
                            <a:srgbClr val="0070C0"/>
                          </a:solidFill>
                          <a:effectLst/>
                          <a:latin typeface="+mn-ea"/>
                          <a:ea typeface="+mn-ea"/>
                        </a:rPr>
                        <a:t>智慧電表</a:t>
                      </a:r>
                      <a:endParaRPr lang="zh-TW" sz="1600" b="1" kern="100" dirty="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全校普通班教室</a:t>
                      </a:r>
                      <a:endParaRPr lang="en-US" altLang="zh-TW" sz="1600" b="1" kern="100" dirty="0">
                        <a:solidFill>
                          <a:srgbClr val="0070C0"/>
                        </a:solidFill>
                        <a:effectLst/>
                        <a:latin typeface="+mn-ea"/>
                        <a:ea typeface="+mn-ea"/>
                      </a:endParaRPr>
                    </a:p>
                    <a:p>
                      <a:pPr marL="304800" algn="l">
                        <a:spcBef>
                          <a:spcPts val="300"/>
                        </a:spcBef>
                        <a:spcAft>
                          <a:spcPts val="0"/>
                        </a:spcAft>
                      </a:pPr>
                      <a:r>
                        <a:rPr lang="zh-TW" altLang="en-US" sz="1600" b="1" kern="100" dirty="0">
                          <a:solidFill>
                            <a:srgbClr val="0070C0"/>
                          </a:solidFill>
                          <a:effectLst/>
                          <a:latin typeface="+mn-ea"/>
                          <a:ea typeface="+mn-ea"/>
                        </a:rPr>
                        <a:t>共</a:t>
                      </a:r>
                      <a:r>
                        <a:rPr lang="en-US" altLang="zh-TW" sz="1600" b="1" kern="100" dirty="0">
                          <a:solidFill>
                            <a:srgbClr val="0070C0"/>
                          </a:solidFill>
                          <a:effectLst/>
                          <a:latin typeface="+mn-ea"/>
                          <a:ea typeface="+mn-ea"/>
                        </a:rPr>
                        <a:t>111</a:t>
                      </a:r>
                      <a:r>
                        <a:rPr lang="zh-TW" altLang="en-US" sz="1600" b="1" kern="100" dirty="0">
                          <a:solidFill>
                            <a:srgbClr val="0070C0"/>
                          </a:solidFill>
                          <a:effectLst/>
                          <a:latin typeface="+mn-ea"/>
                          <a:ea typeface="+mn-ea"/>
                        </a:rPr>
                        <a:t>間</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電力改善新設</a:t>
                      </a:r>
                      <a:r>
                        <a:rPr lang="en-US" altLang="zh-TW" sz="1600" b="1" kern="100" dirty="0">
                          <a:solidFill>
                            <a:srgbClr val="0070C0"/>
                          </a:solidFill>
                          <a:effectLst/>
                          <a:latin typeface="+mn-ea"/>
                          <a:ea typeface="+mn-ea"/>
                        </a:rPr>
                        <a:t>110.11.04</a:t>
                      </a:r>
                    </a:p>
                    <a:p>
                      <a:pPr marL="304800" algn="l">
                        <a:spcBef>
                          <a:spcPts val="300"/>
                        </a:spcBef>
                        <a:spcAft>
                          <a:spcPts val="0"/>
                        </a:spcAft>
                      </a:pPr>
                      <a:r>
                        <a:rPr lang="zh-TW" altLang="en-US" sz="1600" b="1" kern="100" dirty="0">
                          <a:solidFill>
                            <a:srgbClr val="0070C0"/>
                          </a:solidFill>
                          <a:effectLst/>
                          <a:latin typeface="+mn-ea"/>
                          <a:ea typeface="+mn-ea"/>
                        </a:rPr>
                        <a:t>電力改善既設</a:t>
                      </a:r>
                      <a:r>
                        <a:rPr lang="en-US" altLang="zh-TW" sz="1600" b="1" kern="100" dirty="0">
                          <a:solidFill>
                            <a:srgbClr val="0070C0"/>
                          </a:solidFill>
                          <a:effectLst/>
                          <a:latin typeface="+mn-ea"/>
                          <a:ea typeface="+mn-ea"/>
                        </a:rPr>
                        <a:t>111.03.04</a:t>
                      </a: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r>
                        <a:rPr lang="zh-TW" altLang="en-US" sz="1600" b="1" kern="100" dirty="0">
                          <a:solidFill>
                            <a:srgbClr val="0070C0"/>
                          </a:solidFill>
                          <a:effectLst/>
                          <a:latin typeface="+mn-ea"/>
                          <a:ea typeface="+mn-ea"/>
                        </a:rPr>
                        <a:t>班班有電腦</a:t>
                      </a:r>
                      <a:endParaRPr lang="en-US" altLang="zh-TW" sz="1600" b="1" kern="100" dirty="0">
                        <a:solidFill>
                          <a:srgbClr val="0070C0"/>
                        </a:solidFill>
                        <a:effectLst/>
                        <a:latin typeface="+mn-ea"/>
                        <a:ea typeface="+mn-ea"/>
                      </a:endParaRPr>
                    </a:p>
                    <a:p>
                      <a:pPr marL="304800" algn="ctr">
                        <a:spcBef>
                          <a:spcPts val="300"/>
                        </a:spcBef>
                        <a:spcAft>
                          <a:spcPts val="0"/>
                        </a:spcAft>
                      </a:pPr>
                      <a:r>
                        <a:rPr lang="zh-TW" altLang="en-US" sz="1600" b="1" kern="100" dirty="0">
                          <a:solidFill>
                            <a:srgbClr val="0070C0"/>
                          </a:solidFill>
                          <a:effectLst/>
                          <a:latin typeface="+mn-ea"/>
                          <a:ea typeface="+mn-ea"/>
                        </a:rPr>
                        <a:t>政策</a:t>
                      </a:r>
                      <a:r>
                        <a:rPr lang="en-US" sz="1600" b="1" kern="100" dirty="0">
                          <a:solidFill>
                            <a:srgbClr val="0070C0"/>
                          </a:solidFill>
                          <a:effectLst/>
                          <a:latin typeface="+mn-ea"/>
                          <a:ea typeface="+mn-ea"/>
                        </a:rPr>
                        <a:t> </a:t>
                      </a:r>
                      <a:endParaRPr lang="zh-TW" sz="1600" b="1" kern="100" dirty="0">
                        <a:solidFill>
                          <a:srgbClr val="0070C0"/>
                        </a:solidFill>
                        <a:effectLst/>
                        <a:latin typeface="+mn-ea"/>
                        <a:ea typeface="+mn-ea"/>
                      </a:endParaRPr>
                    </a:p>
                  </a:txBody>
                  <a:tcPr marL="50577" marR="50577" marT="0" marB="0"/>
                </a:tc>
                <a:extLst>
                  <a:ext uri="{0D108BD9-81ED-4DB2-BD59-A6C34878D82A}">
                    <a16:rowId xmlns:a16="http://schemas.microsoft.com/office/drawing/2014/main" val="2253818599"/>
                  </a:ext>
                </a:extLst>
              </a:tr>
              <a:tr h="389568">
                <a:tc>
                  <a:txBody>
                    <a:bodyPr/>
                    <a:lstStyle/>
                    <a:p>
                      <a:pPr marL="304800" algn="ctr">
                        <a:spcBef>
                          <a:spcPts val="300"/>
                        </a:spcBef>
                        <a:spcAft>
                          <a:spcPts val="0"/>
                        </a:spcAft>
                      </a:pPr>
                      <a:r>
                        <a:rPr lang="en-US" sz="1600" b="1" kern="100" dirty="0">
                          <a:effectLst/>
                          <a:latin typeface="+mn-ea"/>
                          <a:ea typeface="+mn-ea"/>
                        </a:rPr>
                        <a:t>2</a:t>
                      </a:r>
                      <a:endParaRPr lang="zh-TW" sz="1600" b="1" kern="100" dirty="0">
                        <a:effectLst/>
                        <a:latin typeface="+mn-ea"/>
                        <a:ea typeface="+mn-ea"/>
                      </a:endParaRPr>
                    </a:p>
                  </a:txBody>
                  <a:tcPr marL="50577" marR="50577" marT="0" marB="0"/>
                </a:tc>
                <a:tc>
                  <a:txBody>
                    <a:bodyPr/>
                    <a:lstStyle/>
                    <a:p>
                      <a:pPr marL="304800" algn="l">
                        <a:spcBef>
                          <a:spcPts val="300"/>
                        </a:spcBef>
                        <a:spcAft>
                          <a:spcPts val="0"/>
                        </a:spcAft>
                      </a:pPr>
                      <a:r>
                        <a:rPr kumimoji="0" lang="zh-TW" altLang="en-US" sz="1600" b="1" i="0" u="none" strike="noStrike" kern="100" cap="none" spc="0" normalizeH="0" baseline="0" noProof="0" dirty="0">
                          <a:ln>
                            <a:noFill/>
                          </a:ln>
                          <a:solidFill>
                            <a:srgbClr val="0070C0"/>
                          </a:solidFill>
                          <a:effectLst/>
                          <a:uLnTx/>
                          <a:uFillTx/>
                          <a:latin typeface="新細明體" panose="02020500000000000000" pitchFamily="18" charset="-120"/>
                          <a:ea typeface="+mn-ea"/>
                          <a:cs typeface="+mn-cs"/>
                        </a:rPr>
                        <a:t>仁愛樓增設無障礙電梯工程</a:t>
                      </a:r>
                      <a:endParaRPr lang="zh-TW" sz="1600" b="1" kern="100" dirty="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仁愛樓</a:t>
                      </a:r>
                      <a:r>
                        <a:rPr lang="en-US" altLang="zh-TW" sz="1600" b="1" kern="100" dirty="0">
                          <a:solidFill>
                            <a:srgbClr val="0070C0"/>
                          </a:solidFill>
                          <a:effectLst/>
                          <a:latin typeface="+mn-ea"/>
                          <a:ea typeface="+mn-ea"/>
                        </a:rPr>
                        <a:t>1~5</a:t>
                      </a:r>
                      <a:r>
                        <a:rPr lang="zh-TW" altLang="en-US" sz="1600" b="1" kern="100" dirty="0">
                          <a:solidFill>
                            <a:srgbClr val="0070C0"/>
                          </a:solidFill>
                          <a:effectLst/>
                          <a:latin typeface="+mn-ea"/>
                          <a:ea typeface="+mn-ea"/>
                        </a:rPr>
                        <a:t>樓</a:t>
                      </a:r>
                      <a:endParaRPr lang="zh-TW" sz="1600" b="1" kern="100" dirty="0">
                        <a:solidFill>
                          <a:srgbClr val="0070C0"/>
                        </a:solidFill>
                        <a:effectLst/>
                        <a:latin typeface="+mn-ea"/>
                        <a:ea typeface="+mn-ea"/>
                      </a:endParaRPr>
                    </a:p>
                  </a:txBody>
                  <a:tcPr marL="50577" marR="50577" marT="0" marB="0"/>
                </a:tc>
                <a:tc>
                  <a:txBody>
                    <a:bodyPr/>
                    <a:lstStyle/>
                    <a:p>
                      <a:pPr marL="304800" marR="0" lvl="0" indent="0" algn="l" defTabSz="914400" rtl="0" eaLnBrk="1" fontAlgn="auto" latinLnBrk="0" hangingPunct="1">
                        <a:lnSpc>
                          <a:spcPct val="100000"/>
                        </a:lnSpc>
                        <a:spcBef>
                          <a:spcPts val="300"/>
                        </a:spcBef>
                        <a:spcAft>
                          <a:spcPts val="0"/>
                        </a:spcAft>
                        <a:buClrTx/>
                        <a:buSzTx/>
                        <a:buFontTx/>
                        <a:buNone/>
                        <a:tabLst/>
                        <a:defRPr/>
                      </a:pPr>
                      <a:r>
                        <a:rPr kumimoji="0" lang="en-US" altLang="zh-TW" sz="1600" b="1" i="0" u="none" strike="noStrike" kern="100" cap="none" spc="0" normalizeH="0" baseline="0" noProof="0" dirty="0">
                          <a:ln>
                            <a:noFill/>
                          </a:ln>
                          <a:solidFill>
                            <a:srgbClr val="0070C0"/>
                          </a:solidFill>
                          <a:effectLst/>
                          <a:uLnTx/>
                          <a:uFillTx/>
                          <a:latin typeface="新細明體" panose="02020500000000000000" pitchFamily="18" charset="-120"/>
                          <a:ea typeface="+mn-ea"/>
                          <a:cs typeface="+mn-cs"/>
                        </a:rPr>
                        <a:t>110.11.14</a:t>
                      </a:r>
                      <a:endParaRPr kumimoji="0" lang="zh-TW" altLang="en-US" sz="1600" b="1" i="0" u="none" strike="noStrike" kern="100" cap="none" spc="0" normalizeH="0" baseline="0" noProof="0" dirty="0">
                        <a:ln>
                          <a:noFill/>
                        </a:ln>
                        <a:solidFill>
                          <a:srgbClr val="0070C0"/>
                        </a:solidFill>
                        <a:effectLst/>
                        <a:uLnTx/>
                        <a:uFillTx/>
                        <a:latin typeface="新細明體" panose="02020500000000000000" pitchFamily="18" charset="-120"/>
                        <a:ea typeface="+mn-ea"/>
                        <a:cs typeface="+mn-cs"/>
                      </a:endParaRPr>
                    </a:p>
                  </a:txBody>
                  <a:tcPr marL="50577" marR="50577" marT="0" marB="0"/>
                </a:tc>
                <a:tc>
                  <a:txBody>
                    <a:bodyPr/>
                    <a:lstStyle/>
                    <a:p>
                      <a:pPr marL="304800" algn="ctr">
                        <a:spcBef>
                          <a:spcPts val="300"/>
                        </a:spcBef>
                        <a:spcAft>
                          <a:spcPts val="0"/>
                        </a:spcAft>
                      </a:pPr>
                      <a:r>
                        <a:rPr lang="en-US" sz="1600" b="1" kern="100" dirty="0">
                          <a:effectLst/>
                          <a:latin typeface="+mn-ea"/>
                          <a:ea typeface="+mn-ea"/>
                        </a:rPr>
                        <a:t> </a:t>
                      </a:r>
                      <a:endParaRPr lang="zh-TW" sz="1600" b="1" kern="100" dirty="0">
                        <a:effectLst/>
                        <a:latin typeface="+mn-ea"/>
                        <a:ea typeface="+mn-ea"/>
                      </a:endParaRPr>
                    </a:p>
                  </a:txBody>
                  <a:tcPr marL="50577" marR="50577" marT="0" marB="0"/>
                </a:tc>
                <a:extLst>
                  <a:ext uri="{0D108BD9-81ED-4DB2-BD59-A6C34878D82A}">
                    <a16:rowId xmlns:a16="http://schemas.microsoft.com/office/drawing/2014/main" val="583159329"/>
                  </a:ext>
                </a:extLst>
              </a:tr>
              <a:tr h="343355">
                <a:tc>
                  <a:txBody>
                    <a:bodyPr/>
                    <a:lstStyle/>
                    <a:p>
                      <a:pPr marL="304800" algn="ctr">
                        <a:spcBef>
                          <a:spcPts val="300"/>
                        </a:spcBef>
                        <a:spcAft>
                          <a:spcPts val="0"/>
                        </a:spcAft>
                      </a:pPr>
                      <a:r>
                        <a:rPr lang="en-US" sz="1600" b="1" kern="100">
                          <a:effectLst/>
                          <a:latin typeface="+mn-ea"/>
                          <a:ea typeface="+mn-ea"/>
                        </a:rPr>
                        <a:t>3</a:t>
                      </a:r>
                      <a:endParaRPr lang="zh-TW" sz="1600" b="1" kern="100">
                        <a:effectLst/>
                        <a:latin typeface="+mn-ea"/>
                        <a:ea typeface="+mn-ea"/>
                      </a:endParaRPr>
                    </a:p>
                  </a:txBody>
                  <a:tcPr marL="50577" marR="50577" marT="0" marB="0"/>
                </a:tc>
                <a:tc>
                  <a:txBody>
                    <a:bodyPr/>
                    <a:lstStyle/>
                    <a:p>
                      <a:pPr algn="l">
                        <a:spcBef>
                          <a:spcPts val="300"/>
                        </a:spcBef>
                        <a:spcAft>
                          <a:spcPts val="0"/>
                        </a:spcAft>
                      </a:pPr>
                      <a:r>
                        <a:rPr kumimoji="0" lang="zh-TW" altLang="en-US" sz="1600" b="1" i="0" u="none" strike="noStrike" kern="100" cap="none" spc="0" normalizeH="0" baseline="0" noProof="0" dirty="0">
                          <a:ln>
                            <a:noFill/>
                          </a:ln>
                          <a:solidFill>
                            <a:srgbClr val="0070C0"/>
                          </a:solidFill>
                          <a:effectLst/>
                          <a:uLnTx/>
                          <a:uFillTx/>
                          <a:latin typeface="新細明體" panose="02020500000000000000" pitchFamily="18" charset="-120"/>
                          <a:ea typeface="+mn-ea"/>
                          <a:cs typeface="+mn-cs"/>
                        </a:rPr>
                        <a:t>      兒童遊戲場改善工程</a:t>
                      </a:r>
                      <a:endParaRPr lang="zh-TW" sz="1600" b="1" kern="100" dirty="0">
                        <a:effectLst/>
                        <a:latin typeface="+mn-ea"/>
                        <a:ea typeface="+mn-ea"/>
                      </a:endParaRPr>
                    </a:p>
                  </a:txBody>
                  <a:tcPr marL="50577" marR="50577" marT="0" marB="0"/>
                </a:tc>
                <a:tc>
                  <a:txBody>
                    <a:bodyPr/>
                    <a:lstStyle/>
                    <a:p>
                      <a:pPr algn="l">
                        <a:spcBef>
                          <a:spcPts val="300"/>
                        </a:spcBef>
                        <a:spcAft>
                          <a:spcPts val="0"/>
                        </a:spcAft>
                      </a:pPr>
                      <a:r>
                        <a:rPr lang="zh-TW" altLang="en-US" sz="1600" b="1" kern="100" dirty="0">
                          <a:solidFill>
                            <a:srgbClr val="0070C0"/>
                          </a:solidFill>
                          <a:effectLst/>
                          <a:latin typeface="+mn-ea"/>
                          <a:ea typeface="+mn-ea"/>
                        </a:rPr>
                        <a:t>       生態農場</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工程發包中</a:t>
                      </a: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r>
                        <a:rPr lang="en-US" sz="1600" b="1" kern="100" dirty="0">
                          <a:effectLst/>
                          <a:latin typeface="+mn-ea"/>
                          <a:ea typeface="+mn-ea"/>
                        </a:rPr>
                        <a:t> </a:t>
                      </a:r>
                      <a:endParaRPr lang="zh-TW" sz="1600" b="1" kern="100" dirty="0">
                        <a:effectLst/>
                        <a:latin typeface="+mn-ea"/>
                        <a:ea typeface="+mn-ea"/>
                      </a:endParaRPr>
                    </a:p>
                  </a:txBody>
                  <a:tcPr marL="50577" marR="50577" marT="0" marB="0"/>
                </a:tc>
                <a:extLst>
                  <a:ext uri="{0D108BD9-81ED-4DB2-BD59-A6C34878D82A}">
                    <a16:rowId xmlns:a16="http://schemas.microsoft.com/office/drawing/2014/main" val="529806453"/>
                  </a:ext>
                </a:extLst>
              </a:tr>
              <a:tr h="304114">
                <a:tc>
                  <a:txBody>
                    <a:bodyPr/>
                    <a:lstStyle/>
                    <a:p>
                      <a:pPr marL="304800" algn="ctr">
                        <a:spcBef>
                          <a:spcPts val="300"/>
                        </a:spcBef>
                        <a:spcAft>
                          <a:spcPts val="0"/>
                        </a:spcAft>
                      </a:pPr>
                      <a:r>
                        <a:rPr lang="en-US" sz="1600" b="1" kern="100">
                          <a:effectLst/>
                          <a:latin typeface="+mn-ea"/>
                          <a:ea typeface="+mn-ea"/>
                        </a:rPr>
                        <a:t>4</a:t>
                      </a:r>
                      <a:endParaRPr lang="zh-TW" sz="1600" b="1" kern="100">
                        <a:effectLst/>
                        <a:latin typeface="+mn-ea"/>
                        <a:ea typeface="+mn-ea"/>
                      </a:endParaRPr>
                    </a:p>
                  </a:txBody>
                  <a:tcPr marL="50577" marR="50577" marT="0" marB="0"/>
                </a:tc>
                <a:tc>
                  <a:txBody>
                    <a:bodyPr/>
                    <a:lstStyle/>
                    <a:p>
                      <a:pPr marL="304800" algn="l">
                        <a:spcBef>
                          <a:spcPts val="300"/>
                        </a:spcBef>
                        <a:spcAft>
                          <a:spcPts val="0"/>
                        </a:spcAft>
                      </a:pPr>
                      <a:r>
                        <a:rPr lang="zh-TW" sz="1600" b="1" kern="100" dirty="0">
                          <a:solidFill>
                            <a:srgbClr val="0070C0"/>
                          </a:solidFill>
                          <a:effectLst/>
                          <a:latin typeface="+mn-ea"/>
                          <a:ea typeface="+mn-ea"/>
                        </a:rPr>
                        <a:t>三號門停車場鋪面改善計畫</a:t>
                      </a: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外操場停車場</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國教署申請中</a:t>
                      </a: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r>
                        <a:rPr lang="en-US" sz="1600" b="1" kern="100" dirty="0">
                          <a:effectLst/>
                          <a:latin typeface="+mn-ea"/>
                          <a:ea typeface="+mn-ea"/>
                        </a:rPr>
                        <a:t> </a:t>
                      </a:r>
                      <a:endParaRPr lang="zh-TW" sz="1600" b="1" kern="100" dirty="0">
                        <a:effectLst/>
                        <a:latin typeface="+mn-ea"/>
                        <a:ea typeface="+mn-ea"/>
                      </a:endParaRPr>
                    </a:p>
                  </a:txBody>
                  <a:tcPr marL="50577" marR="50577" marT="0" marB="0"/>
                </a:tc>
                <a:extLst>
                  <a:ext uri="{0D108BD9-81ED-4DB2-BD59-A6C34878D82A}">
                    <a16:rowId xmlns:a16="http://schemas.microsoft.com/office/drawing/2014/main" val="1346635317"/>
                  </a:ext>
                </a:extLst>
              </a:tr>
              <a:tr h="368899">
                <a:tc>
                  <a:txBody>
                    <a:bodyPr/>
                    <a:lstStyle/>
                    <a:p>
                      <a:pPr marL="304800" algn="ctr">
                        <a:spcBef>
                          <a:spcPts val="300"/>
                        </a:spcBef>
                        <a:spcAft>
                          <a:spcPts val="0"/>
                        </a:spcAft>
                      </a:pPr>
                      <a:r>
                        <a:rPr lang="en-US" sz="1600" b="1" kern="100">
                          <a:effectLst/>
                          <a:latin typeface="+mn-ea"/>
                          <a:ea typeface="+mn-ea"/>
                        </a:rPr>
                        <a:t>5</a:t>
                      </a:r>
                      <a:endParaRPr lang="zh-TW" sz="1600" b="1" kern="10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 校史室改善工程</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仁愛樓</a:t>
                      </a:r>
                      <a:r>
                        <a:rPr lang="en-US" altLang="zh-TW" sz="1600" b="1" kern="100" dirty="0">
                          <a:solidFill>
                            <a:srgbClr val="0070C0"/>
                          </a:solidFill>
                          <a:effectLst/>
                          <a:latin typeface="+mn-ea"/>
                          <a:ea typeface="+mn-ea"/>
                        </a:rPr>
                        <a:t>4</a:t>
                      </a:r>
                      <a:r>
                        <a:rPr lang="zh-TW" altLang="en-US" sz="1600" b="1" kern="100" dirty="0">
                          <a:solidFill>
                            <a:srgbClr val="0070C0"/>
                          </a:solidFill>
                          <a:effectLst/>
                          <a:latin typeface="+mn-ea"/>
                          <a:ea typeface="+mn-ea"/>
                        </a:rPr>
                        <a:t>樓會議室</a:t>
                      </a:r>
                      <a:endParaRPr lang="zh-TW" sz="1600" b="1" kern="100" dirty="0">
                        <a:solidFill>
                          <a:srgbClr val="0070C0"/>
                        </a:solidFill>
                        <a:effectLst/>
                        <a:latin typeface="+mn-ea"/>
                        <a:ea typeface="+mn-ea"/>
                      </a:endParaRPr>
                    </a:p>
                  </a:txBody>
                  <a:tcPr marL="50577" marR="50577" marT="0" marB="0"/>
                </a:tc>
                <a:tc>
                  <a:txBody>
                    <a:bodyPr/>
                    <a:lstStyle/>
                    <a:p>
                      <a:pPr marL="304800" marR="0" lvl="0" indent="0" algn="l" defTabSz="914400" rtl="0" eaLnBrk="1" fontAlgn="auto" latinLnBrk="0" hangingPunct="1">
                        <a:lnSpc>
                          <a:spcPct val="100000"/>
                        </a:lnSpc>
                        <a:spcBef>
                          <a:spcPts val="300"/>
                        </a:spcBef>
                        <a:spcAft>
                          <a:spcPts val="0"/>
                        </a:spcAft>
                        <a:buClrTx/>
                        <a:buSzTx/>
                        <a:buFontTx/>
                        <a:buNone/>
                        <a:tabLst/>
                        <a:defRPr/>
                      </a:pPr>
                      <a:r>
                        <a:rPr kumimoji="0" lang="zh-TW" altLang="en-US" sz="1600" b="1" i="0" u="none" strike="noStrike" kern="100" cap="none" spc="0" normalizeH="0" baseline="0" noProof="0" dirty="0">
                          <a:ln>
                            <a:noFill/>
                          </a:ln>
                          <a:solidFill>
                            <a:srgbClr val="0070C0"/>
                          </a:solidFill>
                          <a:effectLst/>
                          <a:uLnTx/>
                          <a:uFillTx/>
                          <a:latin typeface="新細明體" panose="02020500000000000000" pitchFamily="18" charset="-120"/>
                          <a:ea typeface="+mn-ea"/>
                          <a:cs typeface="+mn-cs"/>
                        </a:rPr>
                        <a:t>規劃中</a:t>
                      </a:r>
                    </a:p>
                  </a:txBody>
                  <a:tcPr marL="50577" marR="50577" marT="0" marB="0"/>
                </a:tc>
                <a:tc>
                  <a:txBody>
                    <a:bodyPr/>
                    <a:lstStyle/>
                    <a:p>
                      <a:pPr marL="304800" algn="ctr">
                        <a:spcBef>
                          <a:spcPts val="300"/>
                        </a:spcBef>
                        <a:spcAft>
                          <a:spcPts val="0"/>
                        </a:spcAft>
                      </a:pPr>
                      <a:endParaRPr lang="zh-TW" sz="1600" b="1" kern="100" dirty="0">
                        <a:solidFill>
                          <a:srgbClr val="0070C0"/>
                        </a:solidFill>
                        <a:effectLst/>
                        <a:latin typeface="+mn-ea"/>
                        <a:ea typeface="+mn-ea"/>
                      </a:endParaRPr>
                    </a:p>
                  </a:txBody>
                  <a:tcPr marL="50577" marR="50577" marT="0" marB="0"/>
                </a:tc>
                <a:extLst>
                  <a:ext uri="{0D108BD9-81ED-4DB2-BD59-A6C34878D82A}">
                    <a16:rowId xmlns:a16="http://schemas.microsoft.com/office/drawing/2014/main" val="1943606786"/>
                  </a:ext>
                </a:extLst>
              </a:tr>
              <a:tr h="369839">
                <a:tc>
                  <a:txBody>
                    <a:bodyPr/>
                    <a:lstStyle/>
                    <a:p>
                      <a:pPr marL="304800" algn="ctr">
                        <a:spcBef>
                          <a:spcPts val="300"/>
                        </a:spcBef>
                        <a:spcAft>
                          <a:spcPts val="0"/>
                        </a:spcAft>
                      </a:pPr>
                      <a:r>
                        <a:rPr lang="en-US" sz="1600" b="1" kern="100">
                          <a:effectLst/>
                          <a:latin typeface="+mn-ea"/>
                          <a:ea typeface="+mn-ea"/>
                        </a:rPr>
                        <a:t>6</a:t>
                      </a:r>
                      <a:endParaRPr lang="zh-TW" sz="1600" b="1" kern="10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太陽能光電設置</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永和樓</a:t>
                      </a:r>
                      <a:r>
                        <a:rPr lang="en-US" altLang="zh-TW" sz="1600" b="1" kern="100" dirty="0">
                          <a:solidFill>
                            <a:srgbClr val="0070C0"/>
                          </a:solidFill>
                          <a:effectLst/>
                          <a:latin typeface="+mn-ea"/>
                          <a:ea typeface="+mn-ea"/>
                        </a:rPr>
                        <a:t>/</a:t>
                      </a:r>
                      <a:r>
                        <a:rPr lang="zh-TW" altLang="en-US" sz="1600" b="1" kern="100" dirty="0">
                          <a:solidFill>
                            <a:srgbClr val="0070C0"/>
                          </a:solidFill>
                          <a:effectLst/>
                          <a:latin typeface="+mn-ea"/>
                          <a:ea typeface="+mn-ea"/>
                        </a:rPr>
                        <a:t>至善樓屋頂</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委請市府辦理中</a:t>
                      </a: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endParaRPr lang="zh-TW" sz="1600" b="1" kern="100" dirty="0">
                        <a:effectLst/>
                        <a:latin typeface="+mn-ea"/>
                        <a:ea typeface="+mn-ea"/>
                      </a:endParaRPr>
                    </a:p>
                  </a:txBody>
                  <a:tcPr marL="50577" marR="50577" marT="0" marB="0"/>
                </a:tc>
                <a:extLst>
                  <a:ext uri="{0D108BD9-81ED-4DB2-BD59-A6C34878D82A}">
                    <a16:rowId xmlns:a16="http://schemas.microsoft.com/office/drawing/2014/main" val="2989545678"/>
                  </a:ext>
                </a:extLst>
              </a:tr>
              <a:tr h="409045">
                <a:tc>
                  <a:txBody>
                    <a:bodyPr/>
                    <a:lstStyle/>
                    <a:p>
                      <a:pPr marL="304800" algn="ctr">
                        <a:spcBef>
                          <a:spcPts val="300"/>
                        </a:spcBef>
                        <a:spcAft>
                          <a:spcPts val="0"/>
                        </a:spcAft>
                      </a:pPr>
                      <a:r>
                        <a:rPr lang="en-US" sz="1600" b="1" kern="100">
                          <a:effectLst/>
                          <a:latin typeface="+mn-ea"/>
                          <a:ea typeface="+mn-ea"/>
                        </a:rPr>
                        <a:t>7</a:t>
                      </a:r>
                      <a:endParaRPr lang="zh-TW" sz="1600" b="1" kern="100">
                        <a:effectLst/>
                        <a:latin typeface="+mn-ea"/>
                        <a:ea typeface="+mn-ea"/>
                      </a:endParaRPr>
                    </a:p>
                  </a:txBody>
                  <a:tcPr marL="50577" marR="50577" marT="0" marB="0"/>
                </a:tc>
                <a:tc>
                  <a:txBody>
                    <a:bodyPr/>
                    <a:lstStyle/>
                    <a:p>
                      <a:pPr marL="304800" algn="l">
                        <a:spcBef>
                          <a:spcPts val="300"/>
                        </a:spcBef>
                        <a:spcAft>
                          <a:spcPts val="0"/>
                        </a:spcAft>
                      </a:pPr>
                      <a:r>
                        <a:rPr kumimoji="0" lang="zh-TW" altLang="en-US" sz="1600" b="1" i="0" u="none" strike="noStrike" kern="100" cap="none" spc="0" normalizeH="0" baseline="0" noProof="0" dirty="0">
                          <a:ln>
                            <a:noFill/>
                          </a:ln>
                          <a:solidFill>
                            <a:srgbClr val="0070C0"/>
                          </a:solidFill>
                          <a:effectLst/>
                          <a:uLnTx/>
                          <a:uFillTx/>
                          <a:latin typeface="新細明體" panose="02020500000000000000" pitchFamily="18" charset="-120"/>
                          <a:ea typeface="+mn-ea"/>
                          <a:cs typeface="+mn-cs"/>
                        </a:rPr>
                        <a:t>校園美化綠化</a:t>
                      </a:r>
                      <a:endParaRPr lang="zh-TW" sz="1600" b="1" kern="100" dirty="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全校</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endParaRPr lang="zh-TW" sz="1600" b="1" kern="100" dirty="0">
                        <a:solidFill>
                          <a:srgbClr val="0070C0"/>
                        </a:solidFill>
                        <a:effectLst/>
                        <a:latin typeface="+mn-ea"/>
                        <a:ea typeface="+mn-ea"/>
                      </a:endParaRPr>
                    </a:p>
                  </a:txBody>
                  <a:tcPr marL="50577" marR="50577" marT="0" marB="0"/>
                </a:tc>
                <a:extLst>
                  <a:ext uri="{0D108BD9-81ED-4DB2-BD59-A6C34878D82A}">
                    <a16:rowId xmlns:a16="http://schemas.microsoft.com/office/drawing/2014/main" val="1491132459"/>
                  </a:ext>
                </a:extLst>
              </a:tr>
              <a:tr h="315863">
                <a:tc>
                  <a:txBody>
                    <a:bodyPr/>
                    <a:lstStyle/>
                    <a:p>
                      <a:pPr marL="304800" algn="ctr">
                        <a:spcBef>
                          <a:spcPts val="300"/>
                        </a:spcBef>
                        <a:spcAft>
                          <a:spcPts val="0"/>
                        </a:spcAft>
                      </a:pPr>
                      <a:r>
                        <a:rPr lang="en-US" sz="1600" b="1" kern="100">
                          <a:effectLst/>
                          <a:latin typeface="+mn-ea"/>
                          <a:ea typeface="+mn-ea"/>
                        </a:rPr>
                        <a:t>8</a:t>
                      </a:r>
                      <a:endParaRPr lang="zh-TW" sz="1600" b="1" kern="100">
                        <a:effectLst/>
                        <a:latin typeface="+mn-ea"/>
                        <a:ea typeface="+mn-ea"/>
                      </a:endParaRPr>
                    </a:p>
                  </a:txBody>
                  <a:tcPr marL="50577" marR="50577" marT="0" marB="0"/>
                </a:tc>
                <a:tc>
                  <a:txBody>
                    <a:bodyPr/>
                    <a:lstStyle/>
                    <a:p>
                      <a:pPr marL="304800" algn="l">
                        <a:spcBef>
                          <a:spcPts val="300"/>
                        </a:spcBef>
                        <a:spcAft>
                          <a:spcPts val="0"/>
                        </a:spcAft>
                      </a:pPr>
                      <a:r>
                        <a:rPr lang="zh-TW" sz="1600" b="1" kern="100" dirty="0">
                          <a:solidFill>
                            <a:srgbClr val="0070C0"/>
                          </a:solidFill>
                          <a:effectLst/>
                          <a:latin typeface="+mn-ea"/>
                          <a:ea typeface="+mn-ea"/>
                        </a:rPr>
                        <a:t>消防設備保養</a:t>
                      </a: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全校</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endParaRPr lang="zh-TW" sz="1600" b="1" kern="100" dirty="0">
                        <a:solidFill>
                          <a:srgbClr val="0070C0"/>
                        </a:solidFill>
                        <a:effectLst/>
                        <a:latin typeface="+mn-ea"/>
                        <a:ea typeface="+mn-ea"/>
                      </a:endParaRPr>
                    </a:p>
                  </a:txBody>
                  <a:tcPr marL="50577" marR="50577" marT="0" marB="0"/>
                </a:tc>
                <a:extLst>
                  <a:ext uri="{0D108BD9-81ED-4DB2-BD59-A6C34878D82A}">
                    <a16:rowId xmlns:a16="http://schemas.microsoft.com/office/drawing/2014/main" val="3927516462"/>
                  </a:ext>
                </a:extLst>
              </a:tr>
              <a:tr h="350982">
                <a:tc>
                  <a:txBody>
                    <a:bodyPr/>
                    <a:lstStyle/>
                    <a:p>
                      <a:pPr marL="304800" algn="ctr">
                        <a:spcBef>
                          <a:spcPts val="300"/>
                        </a:spcBef>
                        <a:spcAft>
                          <a:spcPts val="0"/>
                        </a:spcAft>
                      </a:pPr>
                      <a:r>
                        <a:rPr lang="en-US" sz="1600" b="1" kern="100">
                          <a:effectLst/>
                          <a:latin typeface="+mn-ea"/>
                          <a:ea typeface="+mn-ea"/>
                        </a:rPr>
                        <a:t>9</a:t>
                      </a:r>
                      <a:endParaRPr lang="zh-TW" sz="1600" b="1" kern="100">
                        <a:effectLst/>
                        <a:latin typeface="+mn-ea"/>
                        <a:ea typeface="+mn-ea"/>
                      </a:endParaRPr>
                    </a:p>
                  </a:txBody>
                  <a:tcPr marL="50577" marR="50577" marT="0" marB="0"/>
                </a:tc>
                <a:tc>
                  <a:txBody>
                    <a:bodyPr/>
                    <a:lstStyle/>
                    <a:p>
                      <a:pPr marL="304800" algn="l">
                        <a:spcBef>
                          <a:spcPts val="300"/>
                        </a:spcBef>
                        <a:spcAft>
                          <a:spcPts val="0"/>
                        </a:spcAft>
                      </a:pPr>
                      <a:r>
                        <a:rPr lang="zh-TW" sz="1600" b="1" kern="100" dirty="0">
                          <a:solidFill>
                            <a:srgbClr val="0070C0"/>
                          </a:solidFill>
                          <a:effectLst/>
                          <a:latin typeface="+mn-ea"/>
                          <a:ea typeface="+mn-ea"/>
                        </a:rPr>
                        <a:t>飲水機保養</a:t>
                      </a: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全校</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en-US" sz="1600" b="1" kern="100" dirty="0">
                          <a:solidFill>
                            <a:srgbClr val="0070C0"/>
                          </a:solidFill>
                          <a:effectLst/>
                          <a:latin typeface="+mn-ea"/>
                          <a:ea typeface="+mn-ea"/>
                        </a:rPr>
                        <a:t> </a:t>
                      </a: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r>
                        <a:rPr lang="en-US" sz="1600" b="1" kern="100" dirty="0">
                          <a:effectLst/>
                          <a:latin typeface="+mn-ea"/>
                          <a:ea typeface="+mn-ea"/>
                        </a:rPr>
                        <a:t> </a:t>
                      </a:r>
                      <a:endParaRPr lang="zh-TW" sz="1600" b="1" kern="100" dirty="0">
                        <a:effectLst/>
                        <a:latin typeface="+mn-ea"/>
                        <a:ea typeface="+mn-ea"/>
                      </a:endParaRPr>
                    </a:p>
                  </a:txBody>
                  <a:tcPr marL="50577" marR="50577" marT="0" marB="0"/>
                </a:tc>
                <a:extLst>
                  <a:ext uri="{0D108BD9-81ED-4DB2-BD59-A6C34878D82A}">
                    <a16:rowId xmlns:a16="http://schemas.microsoft.com/office/drawing/2014/main" val="362638997"/>
                  </a:ext>
                </a:extLst>
              </a:tr>
              <a:tr h="335286">
                <a:tc>
                  <a:txBody>
                    <a:bodyPr/>
                    <a:lstStyle/>
                    <a:p>
                      <a:pPr marL="304800" algn="ctr">
                        <a:spcBef>
                          <a:spcPts val="300"/>
                        </a:spcBef>
                        <a:spcAft>
                          <a:spcPts val="0"/>
                        </a:spcAft>
                      </a:pPr>
                      <a:r>
                        <a:rPr lang="en-US" sz="1600" b="1" kern="100" dirty="0">
                          <a:effectLst/>
                          <a:latin typeface="+mn-ea"/>
                          <a:ea typeface="+mn-ea"/>
                        </a:rPr>
                        <a:t>10</a:t>
                      </a:r>
                      <a:endParaRPr lang="zh-TW" sz="1600" b="1" kern="100" dirty="0">
                        <a:effectLst/>
                        <a:latin typeface="+mn-ea"/>
                        <a:ea typeface="+mn-ea"/>
                      </a:endParaRP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修繕</a:t>
                      </a:r>
                      <a:r>
                        <a:rPr lang="en-US" altLang="zh-TW" sz="1600" b="1" kern="100" dirty="0">
                          <a:solidFill>
                            <a:srgbClr val="0070C0"/>
                          </a:solidFill>
                          <a:effectLst/>
                          <a:latin typeface="+mn-ea"/>
                          <a:ea typeface="+mn-ea"/>
                        </a:rPr>
                        <a:t>/</a:t>
                      </a:r>
                      <a:r>
                        <a:rPr lang="zh-TW" sz="1600" b="1" kern="100" dirty="0">
                          <a:solidFill>
                            <a:srgbClr val="0070C0"/>
                          </a:solidFill>
                          <a:effectLst/>
                          <a:latin typeface="+mn-ea"/>
                          <a:ea typeface="+mn-ea"/>
                        </a:rPr>
                        <a:t>修樹</a:t>
                      </a:r>
                      <a:r>
                        <a:rPr lang="en-US" sz="1600" b="1" kern="100" dirty="0">
                          <a:solidFill>
                            <a:srgbClr val="0070C0"/>
                          </a:solidFill>
                          <a:effectLst/>
                          <a:latin typeface="+mn-ea"/>
                          <a:ea typeface="+mn-ea"/>
                        </a:rPr>
                        <a:t>/</a:t>
                      </a:r>
                      <a:r>
                        <a:rPr lang="zh-TW" sz="1600" b="1" kern="100" dirty="0">
                          <a:solidFill>
                            <a:srgbClr val="0070C0"/>
                          </a:solidFill>
                          <a:effectLst/>
                          <a:latin typeface="+mn-ea"/>
                          <a:ea typeface="+mn-ea"/>
                        </a:rPr>
                        <a:t>除草</a:t>
                      </a:r>
                    </a:p>
                  </a:txBody>
                  <a:tcPr marL="50577" marR="50577" marT="0" marB="0"/>
                </a:tc>
                <a:tc>
                  <a:txBody>
                    <a:bodyPr/>
                    <a:lstStyle/>
                    <a:p>
                      <a:pPr marL="304800" algn="l">
                        <a:spcBef>
                          <a:spcPts val="300"/>
                        </a:spcBef>
                        <a:spcAft>
                          <a:spcPts val="0"/>
                        </a:spcAft>
                      </a:pPr>
                      <a:r>
                        <a:rPr lang="zh-TW" altLang="en-US" sz="1600" b="1" kern="100" dirty="0">
                          <a:solidFill>
                            <a:srgbClr val="0070C0"/>
                          </a:solidFill>
                          <a:effectLst/>
                          <a:latin typeface="+mn-ea"/>
                          <a:ea typeface="+mn-ea"/>
                        </a:rPr>
                        <a:t>全校</a:t>
                      </a:r>
                      <a:endParaRPr lang="zh-TW" sz="1600" b="1" kern="100" dirty="0">
                        <a:solidFill>
                          <a:srgbClr val="0070C0"/>
                        </a:solidFill>
                        <a:effectLst/>
                        <a:latin typeface="+mn-ea"/>
                        <a:ea typeface="+mn-ea"/>
                      </a:endParaRPr>
                    </a:p>
                  </a:txBody>
                  <a:tcPr marL="50577" marR="50577" marT="0" marB="0"/>
                </a:tc>
                <a:tc>
                  <a:txBody>
                    <a:bodyPr/>
                    <a:lstStyle/>
                    <a:p>
                      <a:pPr marL="304800" algn="l">
                        <a:spcBef>
                          <a:spcPts val="300"/>
                        </a:spcBef>
                        <a:spcAft>
                          <a:spcPts val="0"/>
                        </a:spcAft>
                      </a:pPr>
                      <a:r>
                        <a:rPr lang="en-US" sz="1600" b="1" kern="100" dirty="0">
                          <a:solidFill>
                            <a:srgbClr val="0070C0"/>
                          </a:solidFill>
                          <a:effectLst/>
                          <a:latin typeface="+mn-ea"/>
                          <a:ea typeface="+mn-ea"/>
                        </a:rPr>
                        <a:t> </a:t>
                      </a:r>
                      <a:endParaRPr lang="zh-TW" sz="1600" b="1" kern="100" dirty="0">
                        <a:solidFill>
                          <a:srgbClr val="0070C0"/>
                        </a:solidFill>
                        <a:effectLst/>
                        <a:latin typeface="+mn-ea"/>
                        <a:ea typeface="+mn-ea"/>
                      </a:endParaRPr>
                    </a:p>
                  </a:txBody>
                  <a:tcPr marL="50577" marR="50577" marT="0" marB="0"/>
                </a:tc>
                <a:tc>
                  <a:txBody>
                    <a:bodyPr/>
                    <a:lstStyle/>
                    <a:p>
                      <a:pPr marL="304800" algn="ctr">
                        <a:spcBef>
                          <a:spcPts val="300"/>
                        </a:spcBef>
                        <a:spcAft>
                          <a:spcPts val="0"/>
                        </a:spcAft>
                      </a:pPr>
                      <a:r>
                        <a:rPr lang="en-US" sz="1600" b="1" kern="100" dirty="0">
                          <a:effectLst/>
                          <a:latin typeface="+mn-ea"/>
                          <a:ea typeface="+mn-ea"/>
                        </a:rPr>
                        <a:t> </a:t>
                      </a:r>
                      <a:endParaRPr lang="zh-TW" sz="1600" b="1" kern="100" dirty="0">
                        <a:effectLst/>
                        <a:latin typeface="+mn-ea"/>
                        <a:ea typeface="+mn-ea"/>
                      </a:endParaRPr>
                    </a:p>
                  </a:txBody>
                  <a:tcPr marL="50577" marR="50577" marT="0" marB="0"/>
                </a:tc>
                <a:extLst>
                  <a:ext uri="{0D108BD9-81ED-4DB2-BD59-A6C34878D82A}">
                    <a16:rowId xmlns:a16="http://schemas.microsoft.com/office/drawing/2014/main" val="2214205372"/>
                  </a:ext>
                </a:extLst>
              </a:tr>
            </a:tbl>
          </a:graphicData>
        </a:graphic>
      </p:graphicFrame>
      <p:sp>
        <p:nvSpPr>
          <p:cNvPr id="2" name="文字方塊 1">
            <a:extLst>
              <a:ext uri="{FF2B5EF4-FFF2-40B4-BE49-F238E27FC236}">
                <a16:creationId xmlns:a16="http://schemas.microsoft.com/office/drawing/2014/main" id="{EFD86154-DCF7-4EC5-9F8C-75CFF5EEFD21}"/>
              </a:ext>
            </a:extLst>
          </p:cNvPr>
          <p:cNvSpPr txBox="1"/>
          <p:nvPr/>
        </p:nvSpPr>
        <p:spPr>
          <a:xfrm>
            <a:off x="553673" y="4798503"/>
            <a:ext cx="10763794" cy="1477328"/>
          </a:xfrm>
          <a:prstGeom prst="rect">
            <a:avLst/>
          </a:prstGeom>
          <a:noFill/>
        </p:spPr>
        <p:txBody>
          <a:bodyPr wrap="square" rtlCol="0">
            <a:spAutoFit/>
          </a:bodyPr>
          <a:lstStyle/>
          <a:p>
            <a:r>
              <a:rPr lang="zh-TW" altLang="en-US" dirty="0"/>
              <a:t>為符應家長需求，新北市政府教育局攜手臺灣銀行與一卡通票證股份有限公司推動學雜費多元支付，於「新北校園通</a:t>
            </a:r>
            <a:r>
              <a:rPr lang="en-US" altLang="zh-TW" dirty="0"/>
              <a:t>APP</a:t>
            </a:r>
            <a:r>
              <a:rPr lang="zh-TW" altLang="en-US" dirty="0"/>
              <a:t>」增設學雜費繳費功能，家長可依自身需求選擇繳費方式，繳費紀錄存於校園通</a:t>
            </a:r>
            <a:r>
              <a:rPr lang="en-US" altLang="zh-TW" dirty="0"/>
              <a:t>APP</a:t>
            </a:r>
            <a:r>
              <a:rPr lang="zh-TW" altLang="en-US" dirty="0"/>
              <a:t>，繳費證明亦可供家長隨時查詢或下載。</a:t>
            </a:r>
            <a:r>
              <a:rPr lang="zh-TW" altLang="en-US" b="1" dirty="0">
                <a:solidFill>
                  <a:srgbClr val="0070C0"/>
                </a:solidFill>
              </a:rPr>
              <a:t>請參閱校網最新消息</a:t>
            </a:r>
            <a:r>
              <a:rPr lang="en-US" altLang="zh-TW" b="1" dirty="0">
                <a:solidFill>
                  <a:srgbClr val="0070C0"/>
                </a:solidFill>
              </a:rPr>
              <a:t>!</a:t>
            </a:r>
          </a:p>
          <a:p>
            <a:r>
              <a:rPr lang="zh-TW" altLang="en-US"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rPr>
              <a:t>自</a:t>
            </a:r>
            <a:r>
              <a:rPr lang="en-US" altLang="zh-TW" b="1" dirty="0">
                <a:solidFill>
                  <a:srgbClr val="FF0000"/>
                </a:solidFill>
              </a:rPr>
              <a:t>110</a:t>
            </a:r>
            <a:r>
              <a:rPr lang="zh-TW" altLang="en-US" b="1" dirty="0">
                <a:solidFill>
                  <a:srgbClr val="FF0000"/>
                </a:solidFill>
              </a:rPr>
              <a:t>學年度開始，學生代收代辦費用若需退費，基於使用者付費的概念及有效掌握退費效率，衍生之手續費，一律由家長自行吸收。</a:t>
            </a:r>
          </a:p>
        </p:txBody>
      </p:sp>
    </p:spTree>
    <p:extLst>
      <p:ext uri="{BB962C8B-B14F-4D97-AF65-F5344CB8AC3E}">
        <p14:creationId xmlns:p14="http://schemas.microsoft.com/office/powerpoint/2010/main" val="2964025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6229530" y="1645919"/>
            <a:ext cx="5579292" cy="4184469"/>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725" y="1645918"/>
            <a:ext cx="5486399" cy="4184469"/>
          </a:xfrm>
          <a:prstGeom prst="rect">
            <a:avLst/>
          </a:prstGeom>
        </p:spPr>
      </p:pic>
      <p:sp>
        <p:nvSpPr>
          <p:cNvPr id="4" name="文字方塊 3"/>
          <p:cNvSpPr txBox="1"/>
          <p:nvPr/>
        </p:nvSpPr>
        <p:spPr>
          <a:xfrm>
            <a:off x="2473233" y="705394"/>
            <a:ext cx="7175863" cy="830997"/>
          </a:xfrm>
          <a:prstGeom prst="rect">
            <a:avLst/>
          </a:prstGeom>
          <a:noFill/>
        </p:spPr>
        <p:txBody>
          <a:bodyPr wrap="square" rtlCol="0">
            <a:spAutoFit/>
          </a:bodyPr>
          <a:lstStyle/>
          <a:p>
            <a:r>
              <a:rPr lang="zh-TW" altLang="en-US" sz="4800" b="1" dirty="0">
                <a:solidFill>
                  <a:schemeClr val="tx2"/>
                </a:solidFill>
              </a:rPr>
              <a:t>歡迎加入園藝志工組</a:t>
            </a:r>
          </a:p>
        </p:txBody>
      </p:sp>
    </p:spTree>
    <p:extLst>
      <p:ext uri="{BB962C8B-B14F-4D97-AF65-F5344CB8AC3E}">
        <p14:creationId xmlns:p14="http://schemas.microsoft.com/office/powerpoint/2010/main" val="766432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97280" y="209007"/>
            <a:ext cx="4319451" cy="1567542"/>
          </a:xfrm>
        </p:spPr>
        <p:txBody>
          <a:bodyPr>
            <a:normAutofit fontScale="90000"/>
          </a:bodyPr>
          <a:lstStyle/>
          <a:p>
            <a:br>
              <a:rPr lang="en-US" altLang="zh-TW" dirty="0"/>
            </a:br>
            <a:br>
              <a:rPr lang="en-US" altLang="zh-TW" dirty="0"/>
            </a:br>
            <a:br>
              <a:rPr lang="en-US" altLang="zh-TW" dirty="0"/>
            </a:br>
            <a:br>
              <a:rPr lang="en-US" altLang="zh-TW" dirty="0"/>
            </a:br>
            <a:r>
              <a:rPr lang="zh-TW" altLang="en-US" dirty="0"/>
              <a:t>重點宣導工作：</a:t>
            </a:r>
            <a:br>
              <a:rPr lang="zh-TW" altLang="en-US" dirty="0"/>
            </a:br>
            <a:endParaRPr lang="zh-TW" altLang="en-US" dirty="0"/>
          </a:p>
        </p:txBody>
      </p:sp>
      <p:sp>
        <p:nvSpPr>
          <p:cNvPr id="3" name="內容版面配置區 2"/>
          <p:cNvSpPr>
            <a:spLocks noGrp="1"/>
          </p:cNvSpPr>
          <p:nvPr>
            <p:ph idx="1"/>
          </p:nvPr>
        </p:nvSpPr>
        <p:spPr>
          <a:xfrm>
            <a:off x="1097280" y="1862357"/>
            <a:ext cx="10058400" cy="3717902"/>
          </a:xfrm>
        </p:spPr>
        <p:txBody>
          <a:bodyPr>
            <a:normAutofit fontScale="70000" lnSpcReduction="20000"/>
          </a:bodyPr>
          <a:lstStyle/>
          <a:p>
            <a:pPr marL="0" indent="0">
              <a:buNone/>
            </a:pPr>
            <a:r>
              <a:rPr lang="zh-TW" altLang="en-US" dirty="0"/>
              <a:t> </a:t>
            </a:r>
            <a:r>
              <a:rPr lang="en-US" altLang="zh-TW" dirty="0"/>
              <a:t>1.</a:t>
            </a:r>
            <a:r>
              <a:rPr lang="zh-TW" altLang="en-US" dirty="0"/>
              <a:t>校園開放時間（僅限外操場）：</a:t>
            </a:r>
          </a:p>
          <a:p>
            <a:r>
              <a:rPr lang="zh-TW" altLang="en-US" dirty="0"/>
              <a:t>週一 ～ 週五：</a:t>
            </a:r>
            <a:r>
              <a:rPr lang="en-US" altLang="zh-TW" dirty="0"/>
              <a:t>05</a:t>
            </a:r>
            <a:r>
              <a:rPr lang="zh-TW" altLang="en-US" dirty="0"/>
              <a:t>：</a:t>
            </a:r>
            <a:r>
              <a:rPr lang="en-US" altLang="zh-TW" dirty="0"/>
              <a:t>00</a:t>
            </a:r>
            <a:r>
              <a:rPr lang="zh-TW" altLang="en-US" dirty="0"/>
              <a:t>～</a:t>
            </a:r>
            <a:r>
              <a:rPr lang="en-US" altLang="zh-TW" dirty="0"/>
              <a:t>07</a:t>
            </a:r>
            <a:r>
              <a:rPr lang="zh-TW" altLang="en-US" dirty="0"/>
              <a:t>：</a:t>
            </a:r>
            <a:r>
              <a:rPr lang="en-US" altLang="zh-TW" dirty="0"/>
              <a:t>00 </a:t>
            </a:r>
            <a:r>
              <a:rPr lang="zh-TW" altLang="en-US" dirty="0"/>
              <a:t>，</a:t>
            </a:r>
            <a:r>
              <a:rPr lang="en-US" altLang="zh-TW" dirty="0"/>
              <a:t>16</a:t>
            </a:r>
            <a:r>
              <a:rPr lang="zh-TW" altLang="en-US" dirty="0"/>
              <a:t>：</a:t>
            </a:r>
            <a:r>
              <a:rPr lang="en-US" altLang="zh-TW" dirty="0"/>
              <a:t>30</a:t>
            </a:r>
            <a:r>
              <a:rPr lang="zh-TW" altLang="en-US" dirty="0"/>
              <a:t>～</a:t>
            </a:r>
            <a:r>
              <a:rPr lang="en-US" altLang="zh-TW" dirty="0"/>
              <a:t>19</a:t>
            </a:r>
            <a:r>
              <a:rPr lang="zh-TW" altLang="en-US" dirty="0"/>
              <a:t>：</a:t>
            </a:r>
            <a:r>
              <a:rPr lang="en-US" altLang="zh-TW" dirty="0"/>
              <a:t>00</a:t>
            </a:r>
            <a:r>
              <a:rPr lang="zh-TW" altLang="en-US" dirty="0"/>
              <a:t>。</a:t>
            </a:r>
          </a:p>
          <a:p>
            <a:r>
              <a:rPr lang="zh-TW" altLang="en-US" dirty="0"/>
              <a:t>週六 ～ 週日：</a:t>
            </a:r>
            <a:r>
              <a:rPr lang="en-US" altLang="zh-TW" dirty="0"/>
              <a:t>05</a:t>
            </a:r>
            <a:r>
              <a:rPr lang="zh-TW" altLang="en-US" dirty="0"/>
              <a:t>：</a:t>
            </a:r>
            <a:r>
              <a:rPr lang="en-US" altLang="zh-TW" dirty="0"/>
              <a:t>00</a:t>
            </a:r>
            <a:r>
              <a:rPr lang="zh-TW" altLang="en-US" dirty="0"/>
              <a:t>～</a:t>
            </a:r>
            <a:r>
              <a:rPr lang="en-US" altLang="zh-TW" dirty="0"/>
              <a:t>08</a:t>
            </a:r>
            <a:r>
              <a:rPr lang="zh-TW" altLang="en-US" dirty="0"/>
              <a:t>：</a:t>
            </a:r>
            <a:r>
              <a:rPr lang="en-US" altLang="zh-TW" dirty="0"/>
              <a:t>00 </a:t>
            </a:r>
            <a:r>
              <a:rPr lang="zh-TW" altLang="en-US" dirty="0"/>
              <a:t>，</a:t>
            </a:r>
            <a:r>
              <a:rPr lang="en-US" altLang="zh-TW" dirty="0"/>
              <a:t>16</a:t>
            </a:r>
            <a:r>
              <a:rPr lang="zh-TW" altLang="en-US" dirty="0"/>
              <a:t>：</a:t>
            </a:r>
            <a:r>
              <a:rPr lang="en-US" altLang="zh-TW" dirty="0"/>
              <a:t>00</a:t>
            </a:r>
            <a:r>
              <a:rPr lang="zh-TW" altLang="en-US" dirty="0"/>
              <a:t>～</a:t>
            </a:r>
            <a:r>
              <a:rPr lang="en-US" altLang="zh-TW" dirty="0"/>
              <a:t>18</a:t>
            </a:r>
            <a:r>
              <a:rPr lang="zh-TW" altLang="en-US" dirty="0"/>
              <a:t>：</a:t>
            </a:r>
            <a:r>
              <a:rPr lang="en-US" altLang="zh-TW" dirty="0"/>
              <a:t>00</a:t>
            </a:r>
            <a:r>
              <a:rPr lang="zh-TW" altLang="en-US" dirty="0"/>
              <a:t>。</a:t>
            </a:r>
          </a:p>
          <a:p>
            <a:r>
              <a:rPr lang="en-US" altLang="zh-TW" dirty="0"/>
              <a:t>2.</a:t>
            </a:r>
            <a:r>
              <a:rPr lang="zh-TW" altLang="en-US" dirty="0"/>
              <a:t>門禁管理規範：以維護學生安全及防疫為主要目標。</a:t>
            </a:r>
            <a:endParaRPr lang="en-US" altLang="zh-TW" dirty="0"/>
          </a:p>
          <a:p>
            <a:r>
              <a:rPr lang="zh-TW" altLang="en-US" dirty="0"/>
              <a:t>*因應防疫，依公文執行校園對外開放。</a:t>
            </a:r>
          </a:p>
          <a:p>
            <a:r>
              <a:rPr lang="zh-TW" altLang="en-US" dirty="0"/>
              <a:t>（</a:t>
            </a:r>
            <a:r>
              <a:rPr lang="en-US" altLang="zh-TW" dirty="0"/>
              <a:t>1</a:t>
            </a:r>
            <a:r>
              <a:rPr lang="zh-TW" altLang="en-US" dirty="0"/>
              <a:t>）</a:t>
            </a:r>
            <a:r>
              <a:rPr lang="zh-TW" altLang="en-US" b="1" dirty="0"/>
              <a:t>訪客登記</a:t>
            </a:r>
            <a:r>
              <a:rPr lang="zh-TW" altLang="en-US" dirty="0"/>
              <a:t>：家長與訪客務必經由警衛換證（家長給警衛一個證件，警衛給家長一個進入校園證）</a:t>
            </a:r>
            <a:endParaRPr lang="en-US" altLang="zh-TW" dirty="0"/>
          </a:p>
          <a:p>
            <a:r>
              <a:rPr lang="zh-TW" altLang="en-US" dirty="0"/>
              <a:t>，換證只需幾秒鐘，短短幾秒鐘，卻是孩童安全的保障。</a:t>
            </a:r>
          </a:p>
          <a:p>
            <a:r>
              <a:rPr lang="zh-TW" altLang="en-US" dirty="0"/>
              <a:t>（</a:t>
            </a:r>
            <a:r>
              <a:rPr lang="en-US" altLang="zh-TW" dirty="0"/>
              <a:t>2</a:t>
            </a:r>
            <a:r>
              <a:rPr lang="zh-TW" altLang="en-US" dirty="0"/>
              <a:t>）</a:t>
            </a:r>
            <a:r>
              <a:rPr lang="zh-TW" altLang="en-US" b="1" dirty="0"/>
              <a:t>學生請假</a:t>
            </a:r>
            <a:r>
              <a:rPr lang="zh-TW" altLang="en-US" dirty="0"/>
              <a:t>，須經導師與學務處核定填寫</a:t>
            </a:r>
            <a:r>
              <a:rPr lang="en-US" altLang="zh-TW" dirty="0"/>
              <a:t>『</a:t>
            </a:r>
            <a:r>
              <a:rPr lang="zh-TW" altLang="en-US" dirty="0"/>
              <a:t>外出同意單</a:t>
            </a:r>
            <a:r>
              <a:rPr lang="en-US" altLang="zh-TW" dirty="0"/>
              <a:t>』</a:t>
            </a:r>
            <a:r>
              <a:rPr lang="zh-TW" altLang="en-US" dirty="0"/>
              <a:t>，警衛先生一律依外出同意單放行離校，</a:t>
            </a:r>
            <a:endParaRPr lang="en-US" altLang="zh-TW" dirty="0"/>
          </a:p>
          <a:p>
            <a:r>
              <a:rPr lang="zh-TW" altLang="en-US" dirty="0"/>
              <a:t>為了安全，請家長務必到校接回學童。</a:t>
            </a:r>
          </a:p>
          <a:p>
            <a:r>
              <a:rPr lang="zh-TW" altLang="en-US" dirty="0"/>
              <a:t>（</a:t>
            </a:r>
            <a:r>
              <a:rPr lang="en-US" altLang="zh-TW" dirty="0"/>
              <a:t>3</a:t>
            </a:r>
            <a:r>
              <a:rPr lang="zh-TW" altLang="en-US" dirty="0"/>
              <a:t>）</a:t>
            </a:r>
            <a:r>
              <a:rPr lang="zh-TW" altLang="en-US" b="1" dirty="0"/>
              <a:t>車輛管制</a:t>
            </a:r>
            <a:r>
              <a:rPr lang="zh-TW" altLang="en-US" dirty="0"/>
              <a:t>：如非特殊需求，家長的汽機車、腳踏車禁入校園。</a:t>
            </a:r>
          </a:p>
          <a:p>
            <a:r>
              <a:rPr lang="zh-TW" altLang="en-US" dirty="0"/>
              <a:t>    </a:t>
            </a:r>
            <a:r>
              <a:rPr lang="en-US" altLang="zh-TW" dirty="0"/>
              <a:t>※</a:t>
            </a:r>
            <a:r>
              <a:rPr lang="zh-TW" altLang="en-US" b="1" dirty="0"/>
              <a:t>若因學生有特殊需求，可依程序申請。（請經由輔導處或學務處提出）</a:t>
            </a:r>
          </a:p>
          <a:p>
            <a:endParaRPr lang="zh-TW" altLang="en-US" dirty="0"/>
          </a:p>
        </p:txBody>
      </p:sp>
      <p:pic>
        <p:nvPicPr>
          <p:cNvPr id="5" name="圖片 4">
            <a:extLst>
              <a:ext uri="{FF2B5EF4-FFF2-40B4-BE49-F238E27FC236}">
                <a16:creationId xmlns:a16="http://schemas.microsoft.com/office/drawing/2014/main" id="{69C0F662-C58F-4CB1-B74D-5B82D78C5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5442" y="4278385"/>
            <a:ext cx="2604666" cy="1841383"/>
          </a:xfrm>
          <a:prstGeom prst="rect">
            <a:avLst/>
          </a:prstGeom>
        </p:spPr>
      </p:pic>
    </p:spTree>
    <p:extLst>
      <p:ext uri="{BB962C8B-B14F-4D97-AF65-F5344CB8AC3E}">
        <p14:creationId xmlns:p14="http://schemas.microsoft.com/office/powerpoint/2010/main" val="10127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27909" y="1010196"/>
            <a:ext cx="5852160" cy="4058194"/>
          </a:xfrm>
        </p:spPr>
        <p:txBody>
          <a:bodyPr>
            <a:normAutofit fontScale="90000"/>
          </a:bodyPr>
          <a:lstStyle/>
          <a:p>
            <a:pPr lvl="0" defTabSz="457200">
              <a:lnSpc>
                <a:spcPct val="100000"/>
              </a:lnSpc>
              <a:spcBef>
                <a:spcPts val="0"/>
              </a:spcBef>
            </a:pPr>
            <a:br>
              <a:rPr lang="en-US" altLang="zh-TW" sz="1800" spc="0" dirty="0">
                <a:solidFill>
                  <a:srgbClr val="000000"/>
                </a:solidFill>
                <a:latin typeface="新細明體" panose="02020500000000000000" pitchFamily="18" charset="-120"/>
                <a:cs typeface="+mn-cs"/>
              </a:rPr>
            </a:br>
            <a:br>
              <a:rPr lang="en-US" altLang="zh-TW" sz="1800" spc="0" dirty="0">
                <a:solidFill>
                  <a:srgbClr val="000000"/>
                </a:solidFill>
                <a:latin typeface="新細明體" panose="02020500000000000000" pitchFamily="18" charset="-120"/>
                <a:cs typeface="+mn-cs"/>
              </a:rPr>
            </a:br>
            <a:br>
              <a:rPr lang="en-US" altLang="zh-TW" sz="1800" spc="0" dirty="0">
                <a:solidFill>
                  <a:srgbClr val="000000"/>
                </a:solidFill>
                <a:latin typeface="新細明體" panose="02020500000000000000" pitchFamily="18" charset="-120"/>
                <a:cs typeface="+mn-cs"/>
              </a:rPr>
            </a:br>
            <a:br>
              <a:rPr lang="en-US" altLang="zh-TW" sz="1800" spc="0" dirty="0">
                <a:solidFill>
                  <a:srgbClr val="000000"/>
                </a:solidFill>
                <a:latin typeface="新細明體" panose="02020500000000000000" pitchFamily="18" charset="-120"/>
                <a:cs typeface="+mn-cs"/>
              </a:rPr>
            </a:br>
            <a:r>
              <a:rPr lang="zh-TW" altLang="en-US" sz="2200" b="1" spc="0" dirty="0">
                <a:solidFill>
                  <a:srgbClr val="000000"/>
                </a:solidFill>
                <a:latin typeface="新細明體" panose="02020500000000000000" pitchFamily="18" charset="-120"/>
                <a:cs typeface="+mn-cs"/>
              </a:rPr>
              <a:t>總務處工作團隊</a:t>
            </a:r>
            <a:br>
              <a:rPr lang="en-US" altLang="zh-TW"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聯繫電話：</a:t>
            </a:r>
            <a:r>
              <a:rPr lang="en-US" altLang="zh-TW" sz="2000" spc="0" dirty="0">
                <a:solidFill>
                  <a:srgbClr val="000000"/>
                </a:solidFill>
                <a:latin typeface="新細明體" panose="02020500000000000000" pitchFamily="18" charset="-120"/>
                <a:cs typeface="+mn-cs"/>
              </a:rPr>
              <a:t>02-29214615    </a:t>
            </a:r>
            <a:br>
              <a:rPr lang="en-US" altLang="zh-TW"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總務主任</a:t>
            </a:r>
            <a:r>
              <a:rPr lang="en-US" altLang="zh-TW" sz="2000" spc="0" dirty="0">
                <a:solidFill>
                  <a:srgbClr val="000000"/>
                </a:solidFill>
                <a:latin typeface="新細明體" panose="02020500000000000000" pitchFamily="18" charset="-120"/>
                <a:cs typeface="+mn-cs"/>
              </a:rPr>
              <a:t>(400)</a:t>
            </a:r>
            <a:r>
              <a:rPr lang="zh-TW" altLang="en-US" sz="2000" spc="0" dirty="0">
                <a:solidFill>
                  <a:srgbClr val="000000"/>
                </a:solidFill>
                <a:latin typeface="新細明體" panose="02020500000000000000" pitchFamily="18" charset="-120"/>
                <a:cs typeface="+mn-cs"/>
              </a:rPr>
              <a:t>：黃穎超    </a:t>
            </a:r>
            <a:br>
              <a:rPr lang="zh-TW" altLang="en-US"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事務組長</a:t>
            </a:r>
            <a:r>
              <a:rPr lang="en-US" altLang="zh-TW" sz="2000" spc="0" dirty="0">
                <a:solidFill>
                  <a:srgbClr val="000000"/>
                </a:solidFill>
                <a:latin typeface="新細明體" panose="02020500000000000000" pitchFamily="18" charset="-120"/>
                <a:cs typeface="+mn-cs"/>
              </a:rPr>
              <a:t>(401)</a:t>
            </a:r>
            <a:r>
              <a:rPr lang="zh-TW" altLang="en-US" sz="2000" spc="0" dirty="0">
                <a:solidFill>
                  <a:srgbClr val="000000"/>
                </a:solidFill>
                <a:latin typeface="新細明體" panose="02020500000000000000" pitchFamily="18" charset="-120"/>
                <a:cs typeface="+mn-cs"/>
              </a:rPr>
              <a:t>：吳琇琳</a:t>
            </a:r>
            <a:br>
              <a:rPr lang="en-US" altLang="zh-TW"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出納組長</a:t>
            </a:r>
            <a:r>
              <a:rPr lang="en-US" altLang="zh-TW" sz="2000" spc="0" dirty="0">
                <a:solidFill>
                  <a:srgbClr val="000000"/>
                </a:solidFill>
                <a:latin typeface="新細明體" panose="02020500000000000000" pitchFamily="18" charset="-120"/>
                <a:cs typeface="+mn-cs"/>
              </a:rPr>
              <a:t>(403)</a:t>
            </a:r>
            <a:r>
              <a:rPr lang="zh-TW" altLang="en-US" sz="2000" spc="0" dirty="0">
                <a:solidFill>
                  <a:srgbClr val="000000"/>
                </a:solidFill>
                <a:latin typeface="新細明體" panose="02020500000000000000" pitchFamily="18" charset="-120"/>
                <a:cs typeface="+mn-cs"/>
              </a:rPr>
              <a:t>：蘇珉慧</a:t>
            </a:r>
            <a:br>
              <a:rPr lang="zh-TW" altLang="en-US"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文書組長</a:t>
            </a:r>
            <a:r>
              <a:rPr lang="en-US" altLang="zh-TW" sz="2000" spc="0" dirty="0">
                <a:solidFill>
                  <a:srgbClr val="000000"/>
                </a:solidFill>
                <a:latin typeface="新細明體" panose="02020500000000000000" pitchFamily="18" charset="-120"/>
                <a:cs typeface="+mn-cs"/>
              </a:rPr>
              <a:t>(404)</a:t>
            </a:r>
            <a:r>
              <a:rPr lang="zh-TW" altLang="en-US" sz="2000" spc="0" dirty="0">
                <a:solidFill>
                  <a:srgbClr val="000000"/>
                </a:solidFill>
                <a:latin typeface="新細明體" panose="02020500000000000000" pitchFamily="18" charset="-120"/>
                <a:cs typeface="+mn-cs"/>
              </a:rPr>
              <a:t>：李怡嫻</a:t>
            </a:r>
            <a:br>
              <a:rPr lang="en-US" altLang="zh-TW"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幹事（</a:t>
            </a:r>
            <a:r>
              <a:rPr lang="en-US" altLang="zh-TW" sz="2000" spc="0" dirty="0">
                <a:solidFill>
                  <a:srgbClr val="000000"/>
                </a:solidFill>
                <a:latin typeface="新細明體" panose="02020500000000000000" pitchFamily="18" charset="-120"/>
                <a:cs typeface="+mn-cs"/>
              </a:rPr>
              <a:t>406</a:t>
            </a:r>
            <a:r>
              <a:rPr lang="zh-TW" altLang="en-US" sz="2000" spc="0" dirty="0">
                <a:solidFill>
                  <a:srgbClr val="000000"/>
                </a:solidFill>
                <a:latin typeface="新細明體" panose="02020500000000000000" pitchFamily="18" charset="-120"/>
                <a:cs typeface="+mn-cs"/>
              </a:rPr>
              <a:t>）：林宛臻</a:t>
            </a:r>
            <a:br>
              <a:rPr lang="en-US" altLang="zh-TW"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行政助理</a:t>
            </a:r>
            <a:r>
              <a:rPr lang="en-US" altLang="zh-TW" sz="2000" spc="0" dirty="0">
                <a:solidFill>
                  <a:srgbClr val="000000"/>
                </a:solidFill>
                <a:latin typeface="新細明體" panose="02020500000000000000" pitchFamily="18" charset="-120"/>
                <a:cs typeface="+mn-cs"/>
              </a:rPr>
              <a:t>(405</a:t>
            </a:r>
            <a:r>
              <a:rPr lang="zh-TW" altLang="en-US" sz="2000" spc="0" dirty="0">
                <a:solidFill>
                  <a:srgbClr val="000000"/>
                </a:solidFill>
                <a:latin typeface="新細明體" panose="02020500000000000000" pitchFamily="18" charset="-120"/>
                <a:cs typeface="+mn-cs"/>
              </a:rPr>
              <a:t>）江桂如   </a:t>
            </a:r>
            <a:br>
              <a:rPr lang="zh-TW" altLang="en-US" sz="2000" spc="0" dirty="0">
                <a:solidFill>
                  <a:srgbClr val="000000"/>
                </a:solidFill>
                <a:latin typeface="新細明體" panose="02020500000000000000" pitchFamily="18" charset="-120"/>
                <a:cs typeface="+mn-cs"/>
              </a:rPr>
            </a:br>
            <a:r>
              <a:rPr lang="zh-TW" altLang="en-US" sz="2000" spc="0" dirty="0">
                <a:solidFill>
                  <a:srgbClr val="000000"/>
                </a:solidFill>
                <a:latin typeface="新細明體" panose="02020500000000000000" pitchFamily="18" charset="-120"/>
                <a:cs typeface="+mn-cs"/>
              </a:rPr>
              <a:t>職工：簡玉梅、鳳翥、呂文豐、謝添財、呂志剛</a:t>
            </a:r>
            <a:r>
              <a:rPr lang="zh-TW" altLang="en-US" sz="1800" spc="0" dirty="0">
                <a:solidFill>
                  <a:srgbClr val="000000"/>
                </a:solidFill>
                <a:latin typeface="新細明體" panose="02020500000000000000" pitchFamily="18" charset="-120"/>
                <a:cs typeface="+mn-cs"/>
              </a:rPr>
              <a:t> </a:t>
            </a:r>
            <a:br>
              <a:rPr lang="zh-TW" altLang="en-US" sz="1800" spc="0" dirty="0">
                <a:solidFill>
                  <a:srgbClr val="000000"/>
                </a:solidFill>
                <a:latin typeface="新細明體" panose="02020500000000000000" pitchFamily="18" charset="-120"/>
                <a:cs typeface="+mn-cs"/>
              </a:rPr>
            </a:br>
            <a:br>
              <a:rPr lang="en-US" altLang="zh-TW" sz="1800" spc="0" dirty="0">
                <a:solidFill>
                  <a:srgbClr val="000000"/>
                </a:solidFill>
                <a:latin typeface="新細明體" panose="02020500000000000000" pitchFamily="18" charset="-120"/>
                <a:cs typeface="+mn-cs"/>
              </a:rPr>
            </a:br>
            <a:r>
              <a:rPr lang="zh-TW" altLang="en-US" sz="4000" b="1" spc="0" dirty="0">
                <a:solidFill>
                  <a:srgbClr val="FF0000"/>
                </a:solidFill>
                <a:latin typeface="新細明體" panose="02020500000000000000" pitchFamily="18" charset="-120"/>
                <a:cs typeface="+mn-cs"/>
              </a:rPr>
              <a:t>總務工作，我們共同努力</a:t>
            </a:r>
            <a:r>
              <a:rPr lang="en-US" altLang="zh-TW" sz="4000" b="1" spc="0" dirty="0">
                <a:solidFill>
                  <a:srgbClr val="FF0000"/>
                </a:solidFill>
                <a:latin typeface="新細明體" panose="02020500000000000000" pitchFamily="18" charset="-120"/>
                <a:cs typeface="+mn-cs"/>
              </a:rPr>
              <a:t>!</a:t>
            </a:r>
            <a:endParaRPr lang="zh-TW" altLang="en-US" sz="4000" b="1" dirty="0">
              <a:solidFill>
                <a:srgbClr val="FF0000"/>
              </a:solidFill>
            </a:endParaRPr>
          </a:p>
        </p:txBody>
      </p:sp>
      <p:pic>
        <p:nvPicPr>
          <p:cNvPr id="4" name="圖片 3">
            <a:extLst>
              <a:ext uri="{FF2B5EF4-FFF2-40B4-BE49-F238E27FC236}">
                <a16:creationId xmlns:a16="http://schemas.microsoft.com/office/drawing/2014/main" id="{D6FF08B8-23E1-4352-9D73-1E15B317BD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9889" y="803246"/>
            <a:ext cx="5153411" cy="3429000"/>
          </a:xfrm>
          <a:prstGeom prst="rect">
            <a:avLst/>
          </a:prstGeom>
        </p:spPr>
      </p:pic>
      <p:pic>
        <p:nvPicPr>
          <p:cNvPr id="5" name="圖片 4">
            <a:extLst>
              <a:ext uri="{FF2B5EF4-FFF2-40B4-BE49-F238E27FC236}">
                <a16:creationId xmlns:a16="http://schemas.microsoft.com/office/drawing/2014/main" id="{406DA3A2-1AD2-4A86-8F54-3E7DD6996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789" y="42656"/>
            <a:ext cx="2238603" cy="1728131"/>
          </a:xfrm>
          <a:prstGeom prst="rect">
            <a:avLst/>
          </a:prstGeom>
        </p:spPr>
      </p:pic>
    </p:spTree>
    <p:extLst>
      <p:ext uri="{BB962C8B-B14F-4D97-AF65-F5344CB8AC3E}">
        <p14:creationId xmlns:p14="http://schemas.microsoft.com/office/powerpoint/2010/main" val="969314176"/>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225</TotalTime>
  <Words>589</Words>
  <Application>Microsoft Office PowerPoint</Application>
  <PresentationFormat>寬螢幕</PresentationFormat>
  <Paragraphs>71</Paragraphs>
  <Slides>5</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vt:i4>
      </vt:variant>
    </vt:vector>
  </HeadingPairs>
  <TitlesOfParts>
    <vt:vector size="10" baseType="lpstr">
      <vt:lpstr>新細明體</vt:lpstr>
      <vt:lpstr>標楷體</vt:lpstr>
      <vt:lpstr>Calibri</vt:lpstr>
      <vt:lpstr>Calibri Light</vt:lpstr>
      <vt:lpstr>回顧</vt:lpstr>
      <vt:lpstr>110學年度家長日 總務處工作報告</vt:lpstr>
      <vt:lpstr>PowerPoint 簡報</vt:lpstr>
      <vt:lpstr>PowerPoint 簡報</vt:lpstr>
      <vt:lpstr>    重點宣導工作： </vt:lpstr>
      <vt:lpstr>    總務處工作團隊 聯繫電話：02-29214615     總務主任(400)：黃穎超     事務組長(401)：吳琇琳 出納組長(403)：蘇珉慧 文書組長(404)：李怡嫻 幹事（406）：林宛臻 行政助理(405）江桂如    職工：簡玉梅、鳳翥、呂文豐、謝添財、呂志剛   總務工作，我們共同努力!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109學年度新生始業式 總務處工作報告</dc:title>
  <dc:creator>user</dc:creator>
  <cp:lastModifiedBy>admin</cp:lastModifiedBy>
  <cp:revision>34</cp:revision>
  <dcterms:created xsi:type="dcterms:W3CDTF">2020-08-25T04:01:08Z</dcterms:created>
  <dcterms:modified xsi:type="dcterms:W3CDTF">2021-09-01T02:14:54Z</dcterms:modified>
</cp:coreProperties>
</file>