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56" r:id="rId2"/>
    <p:sldId id="259" r:id="rId3"/>
    <p:sldId id="326" r:id="rId4"/>
    <p:sldId id="310" r:id="rId5"/>
    <p:sldId id="311" r:id="rId6"/>
    <p:sldId id="309" r:id="rId7"/>
    <p:sldId id="325" r:id="rId8"/>
    <p:sldId id="324" r:id="rId9"/>
    <p:sldId id="320" r:id="rId10"/>
    <p:sldId id="312" r:id="rId11"/>
    <p:sldId id="302" r:id="rId12"/>
    <p:sldId id="327" r:id="rId13"/>
    <p:sldId id="306" r:id="rId14"/>
    <p:sldId id="313" r:id="rId15"/>
    <p:sldId id="336" r:id="rId16"/>
    <p:sldId id="321" r:id="rId17"/>
    <p:sldId id="323" r:id="rId18"/>
    <p:sldId id="314" r:id="rId19"/>
    <p:sldId id="307" r:id="rId20"/>
    <p:sldId id="300" r:id="rId21"/>
    <p:sldId id="332" r:id="rId22"/>
    <p:sldId id="331" r:id="rId23"/>
    <p:sldId id="333" r:id="rId24"/>
    <p:sldId id="315" r:id="rId25"/>
    <p:sldId id="328" r:id="rId26"/>
    <p:sldId id="334" r:id="rId27"/>
    <p:sldId id="335" r:id="rId28"/>
    <p:sldId id="339" r:id="rId29"/>
    <p:sldId id="305" r:id="rId30"/>
    <p:sldId id="337" r:id="rId31"/>
    <p:sldId id="316" r:id="rId32"/>
    <p:sldId id="308" r:id="rId33"/>
    <p:sldId id="318" r:id="rId34"/>
    <p:sldId id="338" r:id="rId3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00"/>
    <a:srgbClr val="FF0000"/>
    <a:srgbClr val="CC3300"/>
    <a:srgbClr val="FF3300"/>
    <a:srgbClr val="CCCC00"/>
    <a:srgbClr val="FFFF00"/>
    <a:srgbClr val="9900CC"/>
    <a:srgbClr val="66FF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5" autoAdjust="0"/>
    <p:restoredTop sz="94683" autoAdjust="0"/>
  </p:normalViewPr>
  <p:slideViewPr>
    <p:cSldViewPr>
      <p:cViewPr varScale="1">
        <p:scale>
          <a:sx n="62" d="100"/>
          <a:sy n="62" d="100"/>
        </p:scale>
        <p:origin x="133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8E66A-8CC4-444D-9011-65208854ACE1}" type="datetimeFigureOut">
              <a:rPr lang="zh-TW" altLang="en-US" smtClean="0"/>
              <a:t>2016/7/12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B2E31-0066-4E97-8DB4-E5188ABE1A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21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2E31-0066-4E97-8DB4-E5188ABE1A3F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18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-36513" y="44450"/>
            <a:ext cx="3817938" cy="1512888"/>
            <a:chOff x="-23" y="28"/>
            <a:chExt cx="2405" cy="95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-23" y="28"/>
              <a:ext cx="2276" cy="807"/>
              <a:chOff x="-23" y="73"/>
              <a:chExt cx="2276" cy="807"/>
            </a:xfrm>
          </p:grpSpPr>
          <p:sp>
            <p:nvSpPr>
              <p:cNvPr id="5124" name="Freeform 4"/>
              <p:cNvSpPr>
                <a:spLocks/>
              </p:cNvSpPr>
              <p:nvPr userDrawn="1"/>
            </p:nvSpPr>
            <p:spPr bwMode="auto">
              <a:xfrm>
                <a:off x="-23" y="73"/>
                <a:ext cx="2276" cy="476"/>
              </a:xfrm>
              <a:custGeom>
                <a:avLst/>
                <a:gdLst>
                  <a:gd name="T0" fmla="*/ 0 w 2276"/>
                  <a:gd name="T1" fmla="*/ 0 h 476"/>
                  <a:gd name="T2" fmla="*/ 493 w 2276"/>
                  <a:gd name="T3" fmla="*/ 220 h 476"/>
                  <a:gd name="T4" fmla="*/ 649 w 2276"/>
                  <a:gd name="T5" fmla="*/ 274 h 476"/>
                  <a:gd name="T6" fmla="*/ 987 w 2276"/>
                  <a:gd name="T7" fmla="*/ 393 h 476"/>
                  <a:gd name="T8" fmla="*/ 1152 w 2276"/>
                  <a:gd name="T9" fmla="*/ 439 h 476"/>
                  <a:gd name="T10" fmla="*/ 1252 w 2276"/>
                  <a:gd name="T11" fmla="*/ 476 h 476"/>
                  <a:gd name="T12" fmla="*/ 1700 w 2276"/>
                  <a:gd name="T13" fmla="*/ 430 h 476"/>
                  <a:gd name="T14" fmla="*/ 1828 w 2276"/>
                  <a:gd name="T15" fmla="*/ 375 h 476"/>
                  <a:gd name="T16" fmla="*/ 1947 w 2276"/>
                  <a:gd name="T17" fmla="*/ 329 h 476"/>
                  <a:gd name="T18" fmla="*/ 2276 w 2276"/>
                  <a:gd name="T19" fmla="*/ 348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6" h="476">
                    <a:moveTo>
                      <a:pt x="0" y="0"/>
                    </a:moveTo>
                    <a:cubicBezTo>
                      <a:pt x="169" y="56"/>
                      <a:pt x="332" y="134"/>
                      <a:pt x="493" y="220"/>
                    </a:cubicBezTo>
                    <a:cubicBezTo>
                      <a:pt x="556" y="254"/>
                      <a:pt x="577" y="249"/>
                      <a:pt x="649" y="274"/>
                    </a:cubicBezTo>
                    <a:cubicBezTo>
                      <a:pt x="761" y="313"/>
                      <a:pt x="873" y="361"/>
                      <a:pt x="987" y="393"/>
                    </a:cubicBezTo>
                    <a:cubicBezTo>
                      <a:pt x="1032" y="424"/>
                      <a:pt x="1098" y="428"/>
                      <a:pt x="1152" y="439"/>
                    </a:cubicBezTo>
                    <a:cubicBezTo>
                      <a:pt x="1184" y="460"/>
                      <a:pt x="1216" y="463"/>
                      <a:pt x="1252" y="476"/>
                    </a:cubicBezTo>
                    <a:cubicBezTo>
                      <a:pt x="1435" y="469"/>
                      <a:pt x="1534" y="457"/>
                      <a:pt x="1700" y="430"/>
                    </a:cubicBezTo>
                    <a:cubicBezTo>
                      <a:pt x="1741" y="410"/>
                      <a:pt x="1784" y="390"/>
                      <a:pt x="1828" y="375"/>
                    </a:cubicBezTo>
                    <a:cubicBezTo>
                      <a:pt x="1861" y="344"/>
                      <a:pt x="1905" y="343"/>
                      <a:pt x="1947" y="329"/>
                    </a:cubicBezTo>
                    <a:cubicBezTo>
                      <a:pt x="2057" y="336"/>
                      <a:pt x="2165" y="348"/>
                      <a:pt x="2276" y="348"/>
                    </a:cubicBezTo>
                  </a:path>
                </a:pathLst>
              </a:custGeom>
              <a:noFill/>
              <a:ln w="1016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5" name="Freeform 5"/>
              <p:cNvSpPr>
                <a:spLocks/>
              </p:cNvSpPr>
              <p:nvPr userDrawn="1"/>
            </p:nvSpPr>
            <p:spPr bwMode="auto">
              <a:xfrm>
                <a:off x="1654" y="255"/>
                <a:ext cx="129" cy="265"/>
              </a:xfrm>
              <a:custGeom>
                <a:avLst/>
                <a:gdLst>
                  <a:gd name="T0" fmla="*/ 129 w 129"/>
                  <a:gd name="T1" fmla="*/ 0 h 265"/>
                  <a:gd name="T2" fmla="*/ 74 w 129"/>
                  <a:gd name="T3" fmla="*/ 9 h 265"/>
                  <a:gd name="T4" fmla="*/ 56 w 129"/>
                  <a:gd name="T5" fmla="*/ 37 h 265"/>
                  <a:gd name="T6" fmla="*/ 28 w 129"/>
                  <a:gd name="T7" fmla="*/ 55 h 265"/>
                  <a:gd name="T8" fmla="*/ 56 w 129"/>
                  <a:gd name="T9" fmla="*/ 183 h 265"/>
                  <a:gd name="T10" fmla="*/ 65 w 129"/>
                  <a:gd name="T11" fmla="*/ 210 h 265"/>
                  <a:gd name="T12" fmla="*/ 74 w 129"/>
                  <a:gd name="T13" fmla="*/ 2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" h="265">
                    <a:moveTo>
                      <a:pt x="129" y="0"/>
                    </a:moveTo>
                    <a:cubicBezTo>
                      <a:pt x="111" y="3"/>
                      <a:pt x="91" y="1"/>
                      <a:pt x="74" y="9"/>
                    </a:cubicBezTo>
                    <a:cubicBezTo>
                      <a:pt x="64" y="14"/>
                      <a:pt x="64" y="29"/>
                      <a:pt x="56" y="37"/>
                    </a:cubicBezTo>
                    <a:cubicBezTo>
                      <a:pt x="48" y="45"/>
                      <a:pt x="37" y="49"/>
                      <a:pt x="28" y="55"/>
                    </a:cubicBezTo>
                    <a:cubicBezTo>
                      <a:pt x="5" y="126"/>
                      <a:pt x="0" y="130"/>
                      <a:pt x="56" y="183"/>
                    </a:cubicBezTo>
                    <a:cubicBezTo>
                      <a:pt x="59" y="192"/>
                      <a:pt x="63" y="201"/>
                      <a:pt x="65" y="210"/>
                    </a:cubicBezTo>
                    <a:cubicBezTo>
                      <a:pt x="69" y="228"/>
                      <a:pt x="74" y="265"/>
                      <a:pt x="74" y="265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6" name="Freeform 6"/>
              <p:cNvSpPr>
                <a:spLocks/>
              </p:cNvSpPr>
              <p:nvPr userDrawn="1"/>
            </p:nvSpPr>
            <p:spPr bwMode="auto">
              <a:xfrm>
                <a:off x="1070" y="521"/>
                <a:ext cx="631" cy="359"/>
              </a:xfrm>
              <a:custGeom>
                <a:avLst/>
                <a:gdLst>
                  <a:gd name="T0" fmla="*/ 0 w 740"/>
                  <a:gd name="T1" fmla="*/ 0 h 359"/>
                  <a:gd name="T2" fmla="*/ 27 w 740"/>
                  <a:gd name="T3" fmla="*/ 82 h 359"/>
                  <a:gd name="T4" fmla="*/ 210 w 740"/>
                  <a:gd name="T5" fmla="*/ 247 h 359"/>
                  <a:gd name="T6" fmla="*/ 283 w 740"/>
                  <a:gd name="T7" fmla="*/ 293 h 359"/>
                  <a:gd name="T8" fmla="*/ 448 w 740"/>
                  <a:gd name="T9" fmla="*/ 357 h 359"/>
                  <a:gd name="T10" fmla="*/ 612 w 740"/>
                  <a:gd name="T11" fmla="*/ 348 h 359"/>
                  <a:gd name="T12" fmla="*/ 667 w 740"/>
                  <a:gd name="T13" fmla="*/ 311 h 359"/>
                  <a:gd name="T14" fmla="*/ 740 w 740"/>
                  <a:gd name="T15" fmla="*/ 311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0" h="359">
                    <a:moveTo>
                      <a:pt x="0" y="0"/>
                    </a:moveTo>
                    <a:cubicBezTo>
                      <a:pt x="9" y="27"/>
                      <a:pt x="7" y="61"/>
                      <a:pt x="27" y="82"/>
                    </a:cubicBezTo>
                    <a:cubicBezTo>
                      <a:pt x="83" y="141"/>
                      <a:pt x="137" y="211"/>
                      <a:pt x="210" y="247"/>
                    </a:cubicBezTo>
                    <a:cubicBezTo>
                      <a:pt x="240" y="262"/>
                      <a:pt x="251" y="282"/>
                      <a:pt x="283" y="293"/>
                    </a:cubicBezTo>
                    <a:cubicBezTo>
                      <a:pt x="330" y="338"/>
                      <a:pt x="387" y="342"/>
                      <a:pt x="448" y="357"/>
                    </a:cubicBezTo>
                    <a:cubicBezTo>
                      <a:pt x="503" y="354"/>
                      <a:pt x="558" y="359"/>
                      <a:pt x="612" y="348"/>
                    </a:cubicBezTo>
                    <a:cubicBezTo>
                      <a:pt x="634" y="343"/>
                      <a:pt x="645" y="311"/>
                      <a:pt x="667" y="311"/>
                    </a:cubicBezTo>
                    <a:cubicBezTo>
                      <a:pt x="691" y="311"/>
                      <a:pt x="716" y="311"/>
                      <a:pt x="740" y="311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7" name="Freeform 7"/>
              <p:cNvSpPr>
                <a:spLocks/>
              </p:cNvSpPr>
              <p:nvPr userDrawn="1"/>
            </p:nvSpPr>
            <p:spPr bwMode="auto">
              <a:xfrm>
                <a:off x="793" y="293"/>
                <a:ext cx="475" cy="100"/>
              </a:xfrm>
              <a:custGeom>
                <a:avLst/>
                <a:gdLst>
                  <a:gd name="T0" fmla="*/ 0 w 475"/>
                  <a:gd name="T1" fmla="*/ 100 h 100"/>
                  <a:gd name="T2" fmla="*/ 338 w 475"/>
                  <a:gd name="T3" fmla="*/ 73 h 100"/>
                  <a:gd name="T4" fmla="*/ 429 w 475"/>
                  <a:gd name="T5" fmla="*/ 36 h 100"/>
                  <a:gd name="T6" fmla="*/ 448 w 475"/>
                  <a:gd name="T7" fmla="*/ 18 h 100"/>
                  <a:gd name="T8" fmla="*/ 475 w 475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5" h="100">
                    <a:moveTo>
                      <a:pt x="0" y="100"/>
                    </a:moveTo>
                    <a:cubicBezTo>
                      <a:pt x="114" y="81"/>
                      <a:pt x="219" y="78"/>
                      <a:pt x="338" y="73"/>
                    </a:cubicBezTo>
                    <a:cubicBezTo>
                      <a:pt x="372" y="64"/>
                      <a:pt x="401" y="58"/>
                      <a:pt x="429" y="36"/>
                    </a:cubicBezTo>
                    <a:cubicBezTo>
                      <a:pt x="436" y="31"/>
                      <a:pt x="441" y="23"/>
                      <a:pt x="448" y="18"/>
                    </a:cubicBezTo>
                    <a:cubicBezTo>
                      <a:pt x="457" y="11"/>
                      <a:pt x="475" y="0"/>
                      <a:pt x="475" y="0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auto">
              <a:xfrm>
                <a:off x="329" y="216"/>
                <a:ext cx="82" cy="402"/>
              </a:xfrm>
              <a:custGeom>
                <a:avLst/>
                <a:gdLst>
                  <a:gd name="T0" fmla="*/ 28 w 82"/>
                  <a:gd name="T1" fmla="*/ 0 h 402"/>
                  <a:gd name="T2" fmla="*/ 0 w 82"/>
                  <a:gd name="T3" fmla="*/ 128 h 402"/>
                  <a:gd name="T4" fmla="*/ 9 w 82"/>
                  <a:gd name="T5" fmla="*/ 274 h 402"/>
                  <a:gd name="T6" fmla="*/ 28 w 82"/>
                  <a:gd name="T7" fmla="*/ 301 h 402"/>
                  <a:gd name="T8" fmla="*/ 82 w 82"/>
                  <a:gd name="T9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02">
                    <a:moveTo>
                      <a:pt x="28" y="0"/>
                    </a:moveTo>
                    <a:cubicBezTo>
                      <a:pt x="21" y="46"/>
                      <a:pt x="11" y="84"/>
                      <a:pt x="0" y="128"/>
                    </a:cubicBezTo>
                    <a:cubicBezTo>
                      <a:pt x="3" y="177"/>
                      <a:pt x="1" y="226"/>
                      <a:pt x="9" y="274"/>
                    </a:cubicBezTo>
                    <a:cubicBezTo>
                      <a:pt x="11" y="285"/>
                      <a:pt x="23" y="291"/>
                      <a:pt x="28" y="301"/>
                    </a:cubicBezTo>
                    <a:cubicBezTo>
                      <a:pt x="45" y="335"/>
                      <a:pt x="65" y="368"/>
                      <a:pt x="82" y="402"/>
                    </a:cubicBezTo>
                  </a:path>
                </a:pathLst>
              </a:custGeom>
              <a:noFill/>
              <a:ln w="762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29" name="Group 9"/>
            <p:cNvGrpSpPr>
              <a:grpSpLocks/>
            </p:cNvGrpSpPr>
            <p:nvPr/>
          </p:nvGrpSpPr>
          <p:grpSpPr bwMode="auto">
            <a:xfrm rot="971071">
              <a:off x="884" y="639"/>
              <a:ext cx="270" cy="206"/>
              <a:chOff x="2830" y="848"/>
              <a:chExt cx="270" cy="206"/>
            </a:xfrm>
          </p:grpSpPr>
          <p:sp>
            <p:nvSpPr>
              <p:cNvPr id="5130" name="AutoShape 10"/>
              <p:cNvSpPr>
                <a:spLocks noChangeArrowheads="1"/>
              </p:cNvSpPr>
              <p:nvPr userDrawn="1"/>
            </p:nvSpPr>
            <p:spPr bwMode="auto">
              <a:xfrm rot="3981853">
                <a:off x="2868" y="858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auto">
              <a:xfrm rot="609725">
                <a:off x="2878" y="848"/>
                <a:ext cx="222" cy="190"/>
              </a:xfrm>
              <a:custGeom>
                <a:avLst/>
                <a:gdLst>
                  <a:gd name="T0" fmla="*/ 0 w 192"/>
                  <a:gd name="T1" fmla="*/ 146 h 146"/>
                  <a:gd name="T2" fmla="*/ 82 w 192"/>
                  <a:gd name="T3" fmla="*/ 109 h 146"/>
                  <a:gd name="T4" fmla="*/ 101 w 192"/>
                  <a:gd name="T5" fmla="*/ 91 h 146"/>
                  <a:gd name="T6" fmla="*/ 128 w 192"/>
                  <a:gd name="T7" fmla="*/ 82 h 146"/>
                  <a:gd name="T8" fmla="*/ 165 w 192"/>
                  <a:gd name="T9" fmla="*/ 36 h 146"/>
                  <a:gd name="T10" fmla="*/ 192 w 19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32" name="Group 12"/>
            <p:cNvGrpSpPr>
              <a:grpSpLocks/>
            </p:cNvGrpSpPr>
            <p:nvPr/>
          </p:nvGrpSpPr>
          <p:grpSpPr bwMode="auto">
            <a:xfrm>
              <a:off x="2064" y="300"/>
              <a:ext cx="318" cy="317"/>
              <a:chOff x="2925" y="344"/>
              <a:chExt cx="771" cy="682"/>
            </a:xfrm>
          </p:grpSpPr>
          <p:sp>
            <p:nvSpPr>
              <p:cNvPr id="5133" name="Oval 13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34" name="Oval 14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5135" name="Group 15"/>
              <p:cNvGrpSpPr>
                <a:grpSpLocks/>
              </p:cNvGrpSpPr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136" name="AutoShape 16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14" y="703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37" name="AutoShape 17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138" name="Freeform 18"/>
              <p:cNvSpPr>
                <a:spLocks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39" name="Group 19"/>
            <p:cNvGrpSpPr>
              <a:grpSpLocks/>
            </p:cNvGrpSpPr>
            <p:nvPr/>
          </p:nvGrpSpPr>
          <p:grpSpPr bwMode="auto">
            <a:xfrm rot="-970572">
              <a:off x="767" y="346"/>
              <a:ext cx="259" cy="226"/>
              <a:chOff x="2925" y="344"/>
              <a:chExt cx="771" cy="682"/>
            </a:xfrm>
          </p:grpSpPr>
          <p:sp>
            <p:nvSpPr>
              <p:cNvPr id="5140" name="Oval 20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41" name="Oval 21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5142" name="Group 22"/>
              <p:cNvGrpSpPr>
                <a:grpSpLocks/>
              </p:cNvGrpSpPr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143" name="AutoShape 23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14" y="703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44" name="AutoShape 24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46" name="Group 26"/>
            <p:cNvGrpSpPr>
              <a:grpSpLocks/>
            </p:cNvGrpSpPr>
            <p:nvPr/>
          </p:nvGrpSpPr>
          <p:grpSpPr bwMode="auto">
            <a:xfrm rot="12714001">
              <a:off x="1655" y="74"/>
              <a:ext cx="214" cy="226"/>
              <a:chOff x="2925" y="344"/>
              <a:chExt cx="771" cy="682"/>
            </a:xfrm>
          </p:grpSpPr>
          <p:sp>
            <p:nvSpPr>
              <p:cNvPr id="5147" name="Oval 27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48" name="Oval 28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5149" name="Group 29"/>
              <p:cNvGrpSpPr>
                <a:grpSpLocks/>
              </p:cNvGrpSpPr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150" name="AutoShape 30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14" y="703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51" name="AutoShape 31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152" name="Freeform 32"/>
              <p:cNvSpPr>
                <a:spLocks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53" name="Group 33"/>
            <p:cNvGrpSpPr>
              <a:grpSpLocks/>
            </p:cNvGrpSpPr>
            <p:nvPr/>
          </p:nvGrpSpPr>
          <p:grpSpPr bwMode="auto">
            <a:xfrm rot="790978">
              <a:off x="1565" y="346"/>
              <a:ext cx="226" cy="227"/>
              <a:chOff x="2925" y="344"/>
              <a:chExt cx="771" cy="682"/>
            </a:xfrm>
          </p:grpSpPr>
          <p:sp>
            <p:nvSpPr>
              <p:cNvPr id="5154" name="Oval 34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55" name="Oval 35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5156" name="Group 36"/>
              <p:cNvGrpSpPr>
                <a:grpSpLocks/>
              </p:cNvGrpSpPr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157" name="AutoShape 37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14" y="703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58" name="AutoShape 38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159" name="Freeform 39"/>
              <p:cNvSpPr>
                <a:spLocks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60" name="Group 40"/>
            <p:cNvGrpSpPr>
              <a:grpSpLocks/>
            </p:cNvGrpSpPr>
            <p:nvPr/>
          </p:nvGrpSpPr>
          <p:grpSpPr bwMode="auto">
            <a:xfrm>
              <a:off x="204" y="346"/>
              <a:ext cx="318" cy="272"/>
              <a:chOff x="2925" y="344"/>
              <a:chExt cx="771" cy="682"/>
            </a:xfrm>
          </p:grpSpPr>
          <p:sp>
            <p:nvSpPr>
              <p:cNvPr id="5161" name="Oval 41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62" name="Oval 42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5163" name="Group 43"/>
              <p:cNvGrpSpPr>
                <a:grpSpLocks/>
              </p:cNvGrpSpPr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164" name="AutoShape 44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14" y="703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65" name="AutoShape 45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166" name="Freeform 46"/>
              <p:cNvSpPr>
                <a:spLocks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67" name="Group 47"/>
            <p:cNvGrpSpPr>
              <a:grpSpLocks/>
            </p:cNvGrpSpPr>
            <p:nvPr/>
          </p:nvGrpSpPr>
          <p:grpSpPr bwMode="auto">
            <a:xfrm rot="-811699">
              <a:off x="1519" y="709"/>
              <a:ext cx="318" cy="272"/>
              <a:chOff x="2925" y="344"/>
              <a:chExt cx="771" cy="682"/>
            </a:xfrm>
          </p:grpSpPr>
          <p:sp>
            <p:nvSpPr>
              <p:cNvPr id="5168" name="Oval 48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69" name="Oval 49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5170" name="Group 50"/>
              <p:cNvGrpSpPr>
                <a:grpSpLocks/>
              </p:cNvGrpSpPr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171" name="AutoShape 51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14" y="703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72" name="AutoShape 52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173" name="Freeform 53"/>
              <p:cNvSpPr>
                <a:spLocks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74" name="Group 54"/>
            <p:cNvGrpSpPr>
              <a:grpSpLocks/>
            </p:cNvGrpSpPr>
            <p:nvPr/>
          </p:nvGrpSpPr>
          <p:grpSpPr bwMode="auto">
            <a:xfrm>
              <a:off x="1111" y="210"/>
              <a:ext cx="227" cy="182"/>
              <a:chOff x="2925" y="344"/>
              <a:chExt cx="771" cy="682"/>
            </a:xfrm>
          </p:grpSpPr>
          <p:sp>
            <p:nvSpPr>
              <p:cNvPr id="5175" name="Oval 55"/>
              <p:cNvSpPr>
                <a:spLocks noChangeArrowheads="1"/>
              </p:cNvSpPr>
              <p:nvPr userDrawn="1"/>
            </p:nvSpPr>
            <p:spPr bwMode="auto">
              <a:xfrm>
                <a:off x="2925" y="436"/>
                <a:ext cx="771" cy="590"/>
              </a:xfrm>
              <a:prstGeom prst="ellipse">
                <a:avLst/>
              </a:prstGeom>
              <a:gradFill rotWithShape="1">
                <a:gsLst>
                  <a:gs pos="0">
                    <a:srgbClr val="FF9933">
                      <a:alpha val="89999"/>
                    </a:srgbClr>
                  </a:gs>
                  <a:gs pos="100000">
                    <a:srgbClr val="FF3300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>
                <a:prstShdw prst="shdw17" dist="17961" dir="2700000">
                  <a:srgbClr val="FF9933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76" name="Oval 56"/>
              <p:cNvSpPr>
                <a:spLocks noChangeArrowheads="1"/>
              </p:cNvSpPr>
              <p:nvPr userDrawn="1"/>
            </p:nvSpPr>
            <p:spPr bwMode="auto">
              <a:xfrm>
                <a:off x="2971" y="754"/>
                <a:ext cx="45" cy="45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5177" name="Group 57"/>
              <p:cNvGrpSpPr>
                <a:grpSpLocks/>
              </p:cNvGrpSpPr>
              <p:nvPr userDrawn="1"/>
            </p:nvGrpSpPr>
            <p:grpSpPr bwMode="auto">
              <a:xfrm rot="593827">
                <a:off x="3099" y="344"/>
                <a:ext cx="362" cy="317"/>
                <a:chOff x="4315" y="590"/>
                <a:chExt cx="362" cy="363"/>
              </a:xfrm>
            </p:grpSpPr>
            <p:sp>
              <p:nvSpPr>
                <p:cNvPr id="5178" name="AutoShape 58"/>
                <p:cNvSpPr>
                  <a:spLocks noChangeArrowheads="1"/>
                </p:cNvSpPr>
                <p:nvPr userDrawn="1"/>
              </p:nvSpPr>
              <p:spPr bwMode="auto">
                <a:xfrm rot="7252870">
                  <a:off x="4314" y="703"/>
                  <a:ext cx="36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5179" name="AutoShape 59"/>
                <p:cNvSpPr>
                  <a:spLocks noChangeArrowheads="1"/>
                </p:cNvSpPr>
                <p:nvPr userDrawn="1"/>
              </p:nvSpPr>
              <p:spPr bwMode="auto">
                <a:xfrm rot="1008049">
                  <a:off x="4315" y="702"/>
                  <a:ext cx="36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8000"/>
                </a:solidFill>
                <a:ln>
                  <a:noFill/>
                </a:ln>
                <a:effectLst>
                  <a:prstShdw prst="shdw17" dist="17961" dir="2700000">
                    <a:srgbClr val="008000">
                      <a:gamma/>
                      <a:shade val="60000"/>
                      <a:invGamma/>
                    </a:srgbClr>
                  </a:prst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5180" name="Freeform 60"/>
              <p:cNvSpPr>
                <a:spLocks/>
              </p:cNvSpPr>
              <p:nvPr userDrawn="1"/>
            </p:nvSpPr>
            <p:spPr bwMode="auto">
              <a:xfrm>
                <a:off x="3043" y="827"/>
                <a:ext cx="317" cy="154"/>
              </a:xfrm>
              <a:custGeom>
                <a:avLst/>
                <a:gdLst>
                  <a:gd name="T0" fmla="*/ 176 w 317"/>
                  <a:gd name="T1" fmla="*/ 97 h 166"/>
                  <a:gd name="T2" fmla="*/ 314 w 317"/>
                  <a:gd name="T3" fmla="*/ 157 h 166"/>
                  <a:gd name="T4" fmla="*/ 155 w 317"/>
                  <a:gd name="T5" fmla="*/ 148 h 166"/>
                  <a:gd name="T6" fmla="*/ 17 w 317"/>
                  <a:gd name="T7" fmla="*/ 47 h 166"/>
                  <a:gd name="T8" fmla="*/ 55 w 317"/>
                  <a:gd name="T9" fmla="*/ 8 h 166"/>
                  <a:gd name="T10" fmla="*/ 176 w 317"/>
                  <a:gd name="T11" fmla="*/ 9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166">
                    <a:moveTo>
                      <a:pt x="176" y="97"/>
                    </a:moveTo>
                    <a:cubicBezTo>
                      <a:pt x="219" y="122"/>
                      <a:pt x="317" y="149"/>
                      <a:pt x="314" y="157"/>
                    </a:cubicBezTo>
                    <a:cubicBezTo>
                      <a:pt x="311" y="165"/>
                      <a:pt x="204" y="166"/>
                      <a:pt x="155" y="148"/>
                    </a:cubicBezTo>
                    <a:cubicBezTo>
                      <a:pt x="106" y="130"/>
                      <a:pt x="34" y="70"/>
                      <a:pt x="17" y="47"/>
                    </a:cubicBezTo>
                    <a:cubicBezTo>
                      <a:pt x="0" y="24"/>
                      <a:pt x="29" y="0"/>
                      <a:pt x="55" y="8"/>
                    </a:cubicBezTo>
                    <a:lnTo>
                      <a:pt x="176" y="97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81" name="Group 61"/>
            <p:cNvGrpSpPr>
              <a:grpSpLocks/>
            </p:cNvGrpSpPr>
            <p:nvPr/>
          </p:nvGrpSpPr>
          <p:grpSpPr bwMode="auto">
            <a:xfrm rot="16200000">
              <a:off x="1812" y="416"/>
              <a:ext cx="264" cy="213"/>
              <a:chOff x="3969" y="935"/>
              <a:chExt cx="264" cy="213"/>
            </a:xfrm>
          </p:grpSpPr>
          <p:sp>
            <p:nvSpPr>
              <p:cNvPr id="5182" name="AutoShape 62"/>
              <p:cNvSpPr>
                <a:spLocks noChangeArrowheads="1"/>
              </p:cNvSpPr>
              <p:nvPr userDrawn="1"/>
            </p:nvSpPr>
            <p:spPr bwMode="auto">
              <a:xfrm rot="3372128">
                <a:off x="4007" y="952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000">
                      <a:alpha val="39999"/>
                    </a:srgbClr>
                  </a:gs>
                  <a:gs pos="100000">
                    <a:srgbClr val="008000">
                      <a:gamma/>
                      <a:shade val="4627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83" name="Freeform 63"/>
              <p:cNvSpPr>
                <a:spLocks/>
              </p:cNvSpPr>
              <p:nvPr userDrawn="1"/>
            </p:nvSpPr>
            <p:spPr bwMode="auto">
              <a:xfrm>
                <a:off x="4011" y="935"/>
                <a:ext cx="222" cy="190"/>
              </a:xfrm>
              <a:custGeom>
                <a:avLst/>
                <a:gdLst>
                  <a:gd name="T0" fmla="*/ 0 w 192"/>
                  <a:gd name="T1" fmla="*/ 146 h 146"/>
                  <a:gd name="T2" fmla="*/ 82 w 192"/>
                  <a:gd name="T3" fmla="*/ 109 h 146"/>
                  <a:gd name="T4" fmla="*/ 101 w 192"/>
                  <a:gd name="T5" fmla="*/ 91 h 146"/>
                  <a:gd name="T6" fmla="*/ 128 w 192"/>
                  <a:gd name="T7" fmla="*/ 82 h 146"/>
                  <a:gd name="T8" fmla="*/ 165 w 192"/>
                  <a:gd name="T9" fmla="*/ 36 h 146"/>
                  <a:gd name="T10" fmla="*/ 192 w 19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84" name="Group 64"/>
            <p:cNvGrpSpPr>
              <a:grpSpLocks/>
            </p:cNvGrpSpPr>
            <p:nvPr/>
          </p:nvGrpSpPr>
          <p:grpSpPr bwMode="auto">
            <a:xfrm rot="11798690">
              <a:off x="569" y="140"/>
              <a:ext cx="270" cy="206"/>
              <a:chOff x="2830" y="848"/>
              <a:chExt cx="270" cy="206"/>
            </a:xfrm>
          </p:grpSpPr>
          <p:sp>
            <p:nvSpPr>
              <p:cNvPr id="5185" name="AutoShape 65"/>
              <p:cNvSpPr>
                <a:spLocks noChangeArrowheads="1"/>
              </p:cNvSpPr>
              <p:nvPr userDrawn="1"/>
            </p:nvSpPr>
            <p:spPr bwMode="auto">
              <a:xfrm rot="3981853">
                <a:off x="2868" y="858"/>
                <a:ext cx="158" cy="233"/>
              </a:xfrm>
              <a:custGeom>
                <a:avLst/>
                <a:gdLst>
                  <a:gd name="T0" fmla="*/ 10860 w 21600"/>
                  <a:gd name="T1" fmla="*/ 2187 h 21600"/>
                  <a:gd name="T2" fmla="*/ 2928 w 21600"/>
                  <a:gd name="T3" fmla="*/ 10800 h 21600"/>
                  <a:gd name="T4" fmla="*/ 10860 w 21600"/>
                  <a:gd name="T5" fmla="*/ 21600 h 21600"/>
                  <a:gd name="T6" fmla="*/ 18672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37 w 21600"/>
                  <a:gd name="T13" fmla="*/ 2277 h 21600"/>
                  <a:gd name="T14" fmla="*/ 16557 w 21600"/>
                  <a:gd name="T15" fmla="*/ 1367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9CC00"/>
                  </a:gs>
                  <a:gs pos="100000">
                    <a:srgbClr val="99CC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86" name="Freeform 66"/>
              <p:cNvSpPr>
                <a:spLocks/>
              </p:cNvSpPr>
              <p:nvPr userDrawn="1"/>
            </p:nvSpPr>
            <p:spPr bwMode="auto">
              <a:xfrm rot="609725">
                <a:off x="2878" y="848"/>
                <a:ext cx="222" cy="190"/>
              </a:xfrm>
              <a:custGeom>
                <a:avLst/>
                <a:gdLst>
                  <a:gd name="T0" fmla="*/ 0 w 192"/>
                  <a:gd name="T1" fmla="*/ 146 h 146"/>
                  <a:gd name="T2" fmla="*/ 82 w 192"/>
                  <a:gd name="T3" fmla="*/ 109 h 146"/>
                  <a:gd name="T4" fmla="*/ 101 w 192"/>
                  <a:gd name="T5" fmla="*/ 91 h 146"/>
                  <a:gd name="T6" fmla="*/ 128 w 192"/>
                  <a:gd name="T7" fmla="*/ 82 h 146"/>
                  <a:gd name="T8" fmla="*/ 165 w 192"/>
                  <a:gd name="T9" fmla="*/ 36 h 146"/>
                  <a:gd name="T10" fmla="*/ 192 w 19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2" h="146">
                    <a:moveTo>
                      <a:pt x="0" y="146"/>
                    </a:moveTo>
                    <a:cubicBezTo>
                      <a:pt x="27" y="128"/>
                      <a:pt x="52" y="120"/>
                      <a:pt x="82" y="109"/>
                    </a:cubicBezTo>
                    <a:cubicBezTo>
                      <a:pt x="88" y="103"/>
                      <a:pt x="93" y="95"/>
                      <a:pt x="101" y="91"/>
                    </a:cubicBezTo>
                    <a:cubicBezTo>
                      <a:pt x="109" y="86"/>
                      <a:pt x="121" y="88"/>
                      <a:pt x="128" y="82"/>
                    </a:cubicBezTo>
                    <a:cubicBezTo>
                      <a:pt x="143" y="70"/>
                      <a:pt x="151" y="50"/>
                      <a:pt x="165" y="36"/>
                    </a:cubicBezTo>
                    <a:cubicBezTo>
                      <a:pt x="176" y="3"/>
                      <a:pt x="166" y="13"/>
                      <a:pt x="192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5189" name="Rectangle 69"/>
          <p:cNvSpPr>
            <a:spLocks noGrp="1" noChangeArrowheads="1"/>
          </p:cNvSpPr>
          <p:nvPr>
            <p:ph type="dt" sz="half" idx="2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9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19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4DF89C-72B3-4075-9ED7-BF815E12F229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5192" name="Group 72"/>
          <p:cNvGrpSpPr>
            <a:grpSpLocks/>
          </p:cNvGrpSpPr>
          <p:nvPr/>
        </p:nvGrpSpPr>
        <p:grpSpPr bwMode="auto">
          <a:xfrm rot="-948425">
            <a:off x="8101013" y="5668963"/>
            <a:ext cx="719137" cy="720725"/>
            <a:chOff x="2925" y="344"/>
            <a:chExt cx="771" cy="682"/>
          </a:xfrm>
        </p:grpSpPr>
        <p:sp>
          <p:nvSpPr>
            <p:cNvPr id="5193" name="Oval 73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FF99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94" name="Oval 74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195" name="Group 75"/>
            <p:cNvGrpSpPr>
              <a:grpSpLocks/>
            </p:cNvGrpSpPr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5196" name="AutoShape 76"/>
              <p:cNvSpPr>
                <a:spLocks noChangeArrowheads="1"/>
              </p:cNvSpPr>
              <p:nvPr userDrawn="1"/>
            </p:nvSpPr>
            <p:spPr bwMode="auto">
              <a:xfrm rot="7252870">
                <a:off x="4314" y="703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197" name="AutoShape 77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198" name="Freeform 78"/>
            <p:cNvSpPr>
              <a:spLocks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199" name="Group 79"/>
          <p:cNvGrpSpPr>
            <a:grpSpLocks/>
          </p:cNvGrpSpPr>
          <p:nvPr/>
        </p:nvGrpSpPr>
        <p:grpSpPr bwMode="auto">
          <a:xfrm rot="352644">
            <a:off x="7596188" y="6021388"/>
            <a:ext cx="504825" cy="431800"/>
            <a:chOff x="2925" y="344"/>
            <a:chExt cx="771" cy="682"/>
          </a:xfrm>
        </p:grpSpPr>
        <p:sp>
          <p:nvSpPr>
            <p:cNvPr id="5200" name="Oval 80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FF99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01" name="Oval 81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202" name="Group 82"/>
            <p:cNvGrpSpPr>
              <a:grpSpLocks/>
            </p:cNvGrpSpPr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5203" name="AutoShape 83"/>
              <p:cNvSpPr>
                <a:spLocks noChangeArrowheads="1"/>
              </p:cNvSpPr>
              <p:nvPr userDrawn="1"/>
            </p:nvSpPr>
            <p:spPr bwMode="auto">
              <a:xfrm rot="7252870">
                <a:off x="4314" y="703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04" name="AutoShape 84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205" name="Freeform 85"/>
            <p:cNvSpPr>
              <a:spLocks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206" name="Group 86"/>
          <p:cNvGrpSpPr>
            <a:grpSpLocks/>
          </p:cNvGrpSpPr>
          <p:nvPr/>
        </p:nvGrpSpPr>
        <p:grpSpPr bwMode="auto">
          <a:xfrm rot="609725">
            <a:off x="323850" y="2205038"/>
            <a:ext cx="419100" cy="338137"/>
            <a:chOff x="3969" y="935"/>
            <a:chExt cx="264" cy="213"/>
          </a:xfrm>
        </p:grpSpPr>
        <p:sp>
          <p:nvSpPr>
            <p:cNvPr id="5207" name="AutoShape 87"/>
            <p:cNvSpPr>
              <a:spLocks noChangeArrowheads="1"/>
            </p:cNvSpPr>
            <p:nvPr userDrawn="1"/>
          </p:nvSpPr>
          <p:spPr bwMode="auto">
            <a:xfrm rot="3372128">
              <a:off x="4007" y="9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t="100000" r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08" name="Freeform 88"/>
            <p:cNvSpPr>
              <a:spLocks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209" name="Group 89"/>
          <p:cNvGrpSpPr>
            <a:grpSpLocks/>
          </p:cNvGrpSpPr>
          <p:nvPr/>
        </p:nvGrpSpPr>
        <p:grpSpPr bwMode="auto">
          <a:xfrm rot="-4560010">
            <a:off x="467519" y="4077494"/>
            <a:ext cx="419100" cy="338138"/>
            <a:chOff x="3969" y="935"/>
            <a:chExt cx="264" cy="213"/>
          </a:xfrm>
        </p:grpSpPr>
        <p:sp>
          <p:nvSpPr>
            <p:cNvPr id="5210" name="AutoShape 90"/>
            <p:cNvSpPr>
              <a:spLocks noChangeArrowheads="1"/>
            </p:cNvSpPr>
            <p:nvPr userDrawn="1"/>
          </p:nvSpPr>
          <p:spPr bwMode="auto">
            <a:xfrm rot="3372128">
              <a:off x="4007" y="9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t="100000" r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11" name="Freeform 91"/>
            <p:cNvSpPr>
              <a:spLocks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212" name="Group 92"/>
          <p:cNvGrpSpPr>
            <a:grpSpLocks/>
          </p:cNvGrpSpPr>
          <p:nvPr/>
        </p:nvGrpSpPr>
        <p:grpSpPr bwMode="auto">
          <a:xfrm rot="609725">
            <a:off x="8675688" y="6308725"/>
            <a:ext cx="419100" cy="338138"/>
            <a:chOff x="3969" y="935"/>
            <a:chExt cx="264" cy="213"/>
          </a:xfrm>
        </p:grpSpPr>
        <p:sp>
          <p:nvSpPr>
            <p:cNvPr id="5213" name="AutoShape 93"/>
            <p:cNvSpPr>
              <a:spLocks noChangeArrowheads="1"/>
            </p:cNvSpPr>
            <p:nvPr userDrawn="1"/>
          </p:nvSpPr>
          <p:spPr bwMode="auto">
            <a:xfrm rot="3372128">
              <a:off x="4007" y="9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t="100000" r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14" name="Freeform 94"/>
            <p:cNvSpPr>
              <a:spLocks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215" name="Group 95"/>
          <p:cNvGrpSpPr>
            <a:grpSpLocks/>
          </p:cNvGrpSpPr>
          <p:nvPr/>
        </p:nvGrpSpPr>
        <p:grpSpPr bwMode="auto">
          <a:xfrm rot="1585704">
            <a:off x="1619250" y="1052513"/>
            <a:ext cx="504825" cy="431800"/>
            <a:chOff x="2925" y="344"/>
            <a:chExt cx="771" cy="682"/>
          </a:xfrm>
        </p:grpSpPr>
        <p:sp>
          <p:nvSpPr>
            <p:cNvPr id="5216" name="Oval 96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FF99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17" name="Oval 97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218" name="Group 98"/>
            <p:cNvGrpSpPr>
              <a:grpSpLocks/>
            </p:cNvGrpSpPr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5219" name="AutoShape 99"/>
              <p:cNvSpPr>
                <a:spLocks noChangeArrowheads="1"/>
              </p:cNvSpPr>
              <p:nvPr userDrawn="1"/>
            </p:nvSpPr>
            <p:spPr bwMode="auto">
              <a:xfrm rot="7252870">
                <a:off x="4314" y="703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20" name="AutoShape 100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221" name="Freeform 101"/>
            <p:cNvSpPr>
              <a:spLocks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222" name="Group 102"/>
          <p:cNvGrpSpPr>
            <a:grpSpLocks/>
          </p:cNvGrpSpPr>
          <p:nvPr/>
        </p:nvGrpSpPr>
        <p:grpSpPr bwMode="auto">
          <a:xfrm rot="-23159354">
            <a:off x="8121650" y="4775200"/>
            <a:ext cx="428625" cy="327025"/>
            <a:chOff x="2830" y="848"/>
            <a:chExt cx="270" cy="206"/>
          </a:xfrm>
        </p:grpSpPr>
        <p:sp>
          <p:nvSpPr>
            <p:cNvPr id="5223" name="AutoShape 103"/>
            <p:cNvSpPr>
              <a:spLocks noChangeArrowheads="1"/>
            </p:cNvSpPr>
            <p:nvPr userDrawn="1"/>
          </p:nvSpPr>
          <p:spPr bwMode="auto">
            <a:xfrm rot="3981853">
              <a:off x="2868" y="858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24" name="Freeform 104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225" name="Group 105"/>
          <p:cNvGrpSpPr>
            <a:grpSpLocks/>
          </p:cNvGrpSpPr>
          <p:nvPr/>
        </p:nvGrpSpPr>
        <p:grpSpPr bwMode="auto">
          <a:xfrm>
            <a:off x="900113" y="5661025"/>
            <a:ext cx="428625" cy="327025"/>
            <a:chOff x="2830" y="848"/>
            <a:chExt cx="270" cy="206"/>
          </a:xfrm>
        </p:grpSpPr>
        <p:sp>
          <p:nvSpPr>
            <p:cNvPr id="5226" name="AutoShape 106"/>
            <p:cNvSpPr>
              <a:spLocks noChangeArrowheads="1"/>
            </p:cNvSpPr>
            <p:nvPr userDrawn="1"/>
          </p:nvSpPr>
          <p:spPr bwMode="auto">
            <a:xfrm rot="3981853">
              <a:off x="2868" y="858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27" name="Freeform 107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228" name="Group 108"/>
          <p:cNvGrpSpPr>
            <a:grpSpLocks/>
          </p:cNvGrpSpPr>
          <p:nvPr/>
        </p:nvGrpSpPr>
        <p:grpSpPr bwMode="auto">
          <a:xfrm>
            <a:off x="7092950" y="6237288"/>
            <a:ext cx="428625" cy="327025"/>
            <a:chOff x="2830" y="848"/>
            <a:chExt cx="270" cy="206"/>
          </a:xfrm>
        </p:grpSpPr>
        <p:sp>
          <p:nvSpPr>
            <p:cNvPr id="5229" name="AutoShape 109"/>
            <p:cNvSpPr>
              <a:spLocks noChangeArrowheads="1"/>
            </p:cNvSpPr>
            <p:nvPr userDrawn="1"/>
          </p:nvSpPr>
          <p:spPr bwMode="auto">
            <a:xfrm rot="3981853">
              <a:off x="2868" y="858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30" name="Freeform 110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231" name="Group 111"/>
          <p:cNvGrpSpPr>
            <a:grpSpLocks/>
          </p:cNvGrpSpPr>
          <p:nvPr/>
        </p:nvGrpSpPr>
        <p:grpSpPr bwMode="auto">
          <a:xfrm rot="-683528">
            <a:off x="1619250" y="6237288"/>
            <a:ext cx="504825" cy="431800"/>
            <a:chOff x="2925" y="344"/>
            <a:chExt cx="771" cy="682"/>
          </a:xfrm>
        </p:grpSpPr>
        <p:sp>
          <p:nvSpPr>
            <p:cNvPr id="5232" name="Oval 112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FF99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33" name="Oval 113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234" name="Group 114"/>
            <p:cNvGrpSpPr>
              <a:grpSpLocks/>
            </p:cNvGrpSpPr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5235" name="AutoShape 115"/>
              <p:cNvSpPr>
                <a:spLocks noChangeArrowheads="1"/>
              </p:cNvSpPr>
              <p:nvPr userDrawn="1"/>
            </p:nvSpPr>
            <p:spPr bwMode="auto">
              <a:xfrm rot="7252870">
                <a:off x="4314" y="703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236" name="AutoShape 116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5237" name="Freeform 117"/>
            <p:cNvSpPr>
              <a:spLocks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5249 C 0.00104 0.16948 -0.004 0.63746 -0.00521 0.755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35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53179E-6 C 0.01788 -0.01178 0.03576 -0.02358 0.0493 -0.02334 C 0.06284 -0.02311 0.06649 6.53179E-6 0.08107 0.00209 C 0.09565 0.00417 0.12534 -0.01086 0.13663 -0.01063 C 0.14791 -0.0104 0.14357 0.00278 0.1493 0.00417 C 0.15503 0.00556 0.15642 -0.00022 0.17152 -0.00207 C 0.18663 -0.00392 0.225 -0.00647 0.23975 -0.00647 C 0.25451 -0.00647 0.25746 -0.00439 0.26041 -0.00207 " pathEditMode="relative" ptsTypes="aaaaaaaA">
                                      <p:cBhvr>
                                        <p:cTn id="37" dur="2000" fill="hold"/>
                                        <p:tgtEl>
                                          <p:spTgt spid="5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98B68-FC65-412D-A012-B797A63F2B6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229900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3765-5175-4AEA-8718-C90E022F87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76453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9D1D97-5893-46A6-937A-8A2643E4084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70356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6CDF5-DD0B-4335-95C7-446AF30523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0386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683B7-BE04-4C3F-A7DB-3840492E6C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73840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48865-C5BA-4CA9-9DDC-2120024417F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662412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AA90F-C1FE-4734-976A-1B08C2F46A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96847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BD711-1419-4868-8405-FBEDA6A82D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7654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A063D-3805-495A-A7C9-F7D5FD7EC8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733168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DE3CE-83FB-4DFD-9E8C-15A2FBFBD8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152787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8AC25-96DD-4F18-B142-9FDB263BF6B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28618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66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fld id="{26E37658-D813-47D8-A2B8-FE53763CC1C3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 rot="-948425">
            <a:off x="8101013" y="5668963"/>
            <a:ext cx="719137" cy="720725"/>
            <a:chOff x="2925" y="344"/>
            <a:chExt cx="771" cy="682"/>
          </a:xfrm>
        </p:grpSpPr>
        <p:sp>
          <p:nvSpPr>
            <p:cNvPr id="4104" name="Oval 8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FF99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05" name="Oval 9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106" name="Group 10"/>
            <p:cNvGrpSpPr>
              <a:grpSpLocks/>
            </p:cNvGrpSpPr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4107" name="AutoShape 11"/>
              <p:cNvSpPr>
                <a:spLocks noChangeArrowheads="1"/>
              </p:cNvSpPr>
              <p:nvPr userDrawn="1"/>
            </p:nvSpPr>
            <p:spPr bwMode="auto">
              <a:xfrm rot="7252870">
                <a:off x="4314" y="703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108" name="AutoShape 12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 rot="352644">
            <a:off x="7596188" y="6021388"/>
            <a:ext cx="504825" cy="431800"/>
            <a:chOff x="2925" y="344"/>
            <a:chExt cx="771" cy="682"/>
          </a:xfrm>
        </p:grpSpPr>
        <p:sp>
          <p:nvSpPr>
            <p:cNvPr id="4111" name="Oval 15"/>
            <p:cNvSpPr>
              <a:spLocks noChangeArrowheads="1"/>
            </p:cNvSpPr>
            <p:nvPr userDrawn="1"/>
          </p:nvSpPr>
          <p:spPr bwMode="auto">
            <a:xfrm>
              <a:off x="2925" y="436"/>
              <a:ext cx="771" cy="590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89999"/>
                  </a:srgbClr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>
              <a:noFill/>
            </a:ln>
            <a:effectLst>
              <a:prstShdw prst="shdw17" dist="17961" dir="2700000">
                <a:srgbClr val="FF9933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2" name="Oval 16"/>
            <p:cNvSpPr>
              <a:spLocks noChangeArrowheads="1"/>
            </p:cNvSpPr>
            <p:nvPr userDrawn="1"/>
          </p:nvSpPr>
          <p:spPr bwMode="auto">
            <a:xfrm>
              <a:off x="2971" y="754"/>
              <a:ext cx="45" cy="45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113" name="Group 17"/>
            <p:cNvGrpSpPr>
              <a:grpSpLocks/>
            </p:cNvGrpSpPr>
            <p:nvPr userDrawn="1"/>
          </p:nvGrpSpPr>
          <p:grpSpPr bwMode="auto">
            <a:xfrm rot="593827">
              <a:off x="3099" y="344"/>
              <a:ext cx="362" cy="317"/>
              <a:chOff x="4315" y="590"/>
              <a:chExt cx="362" cy="363"/>
            </a:xfrm>
          </p:grpSpPr>
          <p:sp>
            <p:nvSpPr>
              <p:cNvPr id="4114" name="AutoShape 18"/>
              <p:cNvSpPr>
                <a:spLocks noChangeArrowheads="1"/>
              </p:cNvSpPr>
              <p:nvPr userDrawn="1"/>
            </p:nvSpPr>
            <p:spPr bwMode="auto">
              <a:xfrm rot="7252870">
                <a:off x="4314" y="703"/>
                <a:ext cx="363" cy="138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 userDrawn="1"/>
            </p:nvSpPr>
            <p:spPr bwMode="auto">
              <a:xfrm rot="1008049">
                <a:off x="4315" y="702"/>
                <a:ext cx="362" cy="139"/>
              </a:xfrm>
              <a:prstGeom prst="roundRect">
                <a:avLst>
                  <a:gd name="adj" fmla="val 50000"/>
                </a:avLst>
              </a:prstGeom>
              <a:solidFill>
                <a:srgbClr val="008000"/>
              </a:solidFill>
              <a:ln>
                <a:noFill/>
              </a:ln>
              <a:effectLst>
                <a:prstShdw prst="shdw17" dist="17961" dir="2700000">
                  <a:srgbClr val="008000">
                    <a:gamma/>
                    <a:shade val="60000"/>
                    <a:invGamma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4116" name="Freeform 20"/>
            <p:cNvSpPr>
              <a:spLocks/>
            </p:cNvSpPr>
            <p:nvPr userDrawn="1"/>
          </p:nvSpPr>
          <p:spPr bwMode="auto">
            <a:xfrm>
              <a:off x="3043" y="827"/>
              <a:ext cx="317" cy="154"/>
            </a:xfrm>
            <a:custGeom>
              <a:avLst/>
              <a:gdLst>
                <a:gd name="T0" fmla="*/ 176 w 317"/>
                <a:gd name="T1" fmla="*/ 97 h 166"/>
                <a:gd name="T2" fmla="*/ 314 w 317"/>
                <a:gd name="T3" fmla="*/ 157 h 166"/>
                <a:gd name="T4" fmla="*/ 155 w 317"/>
                <a:gd name="T5" fmla="*/ 148 h 166"/>
                <a:gd name="T6" fmla="*/ 17 w 317"/>
                <a:gd name="T7" fmla="*/ 47 h 166"/>
                <a:gd name="T8" fmla="*/ 55 w 317"/>
                <a:gd name="T9" fmla="*/ 8 h 166"/>
                <a:gd name="T10" fmla="*/ 176 w 317"/>
                <a:gd name="T11" fmla="*/ 9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166">
                  <a:moveTo>
                    <a:pt x="176" y="97"/>
                  </a:moveTo>
                  <a:cubicBezTo>
                    <a:pt x="219" y="122"/>
                    <a:pt x="317" y="149"/>
                    <a:pt x="314" y="157"/>
                  </a:cubicBezTo>
                  <a:cubicBezTo>
                    <a:pt x="311" y="165"/>
                    <a:pt x="204" y="166"/>
                    <a:pt x="155" y="148"/>
                  </a:cubicBezTo>
                  <a:cubicBezTo>
                    <a:pt x="106" y="130"/>
                    <a:pt x="34" y="70"/>
                    <a:pt x="17" y="47"/>
                  </a:cubicBezTo>
                  <a:cubicBezTo>
                    <a:pt x="0" y="24"/>
                    <a:pt x="29" y="0"/>
                    <a:pt x="55" y="8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17" name="Group 21"/>
          <p:cNvGrpSpPr>
            <a:grpSpLocks/>
          </p:cNvGrpSpPr>
          <p:nvPr/>
        </p:nvGrpSpPr>
        <p:grpSpPr bwMode="auto">
          <a:xfrm rot="609725">
            <a:off x="323850" y="2205038"/>
            <a:ext cx="419100" cy="338137"/>
            <a:chOff x="3969" y="935"/>
            <a:chExt cx="264" cy="213"/>
          </a:xfrm>
        </p:grpSpPr>
        <p:sp>
          <p:nvSpPr>
            <p:cNvPr id="4118" name="AutoShape 22"/>
            <p:cNvSpPr>
              <a:spLocks noChangeArrowheads="1"/>
            </p:cNvSpPr>
            <p:nvPr userDrawn="1"/>
          </p:nvSpPr>
          <p:spPr bwMode="auto">
            <a:xfrm rot="3372128">
              <a:off x="4007" y="9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t="100000" r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20" name="Group 24"/>
          <p:cNvGrpSpPr>
            <a:grpSpLocks/>
          </p:cNvGrpSpPr>
          <p:nvPr/>
        </p:nvGrpSpPr>
        <p:grpSpPr bwMode="auto">
          <a:xfrm rot="-4560010">
            <a:off x="467519" y="4077494"/>
            <a:ext cx="419100" cy="338138"/>
            <a:chOff x="3969" y="935"/>
            <a:chExt cx="264" cy="213"/>
          </a:xfrm>
        </p:grpSpPr>
        <p:sp>
          <p:nvSpPr>
            <p:cNvPr id="4121" name="AutoShape 25"/>
            <p:cNvSpPr>
              <a:spLocks noChangeArrowheads="1"/>
            </p:cNvSpPr>
            <p:nvPr userDrawn="1"/>
          </p:nvSpPr>
          <p:spPr bwMode="auto">
            <a:xfrm rot="3372128">
              <a:off x="4007" y="9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t="100000" r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2" name="Freeform 26"/>
            <p:cNvSpPr>
              <a:spLocks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23" name="Group 27"/>
          <p:cNvGrpSpPr>
            <a:grpSpLocks/>
          </p:cNvGrpSpPr>
          <p:nvPr/>
        </p:nvGrpSpPr>
        <p:grpSpPr bwMode="auto">
          <a:xfrm rot="609725">
            <a:off x="8675688" y="6308725"/>
            <a:ext cx="419100" cy="338138"/>
            <a:chOff x="3969" y="935"/>
            <a:chExt cx="264" cy="213"/>
          </a:xfrm>
        </p:grpSpPr>
        <p:sp>
          <p:nvSpPr>
            <p:cNvPr id="4124" name="AutoShape 28"/>
            <p:cNvSpPr>
              <a:spLocks noChangeArrowheads="1"/>
            </p:cNvSpPr>
            <p:nvPr userDrawn="1"/>
          </p:nvSpPr>
          <p:spPr bwMode="auto">
            <a:xfrm rot="3372128">
              <a:off x="4007" y="952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39999"/>
                  </a:srgbClr>
                </a:gs>
                <a:gs pos="100000">
                  <a:srgbClr val="008000">
                    <a:gamma/>
                    <a:shade val="46275"/>
                    <a:invGamma/>
                  </a:srgbClr>
                </a:gs>
              </a:gsLst>
              <a:path path="rect">
                <a:fillToRect t="100000" r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5" name="Freeform 29"/>
            <p:cNvSpPr>
              <a:spLocks/>
            </p:cNvSpPr>
            <p:nvPr userDrawn="1"/>
          </p:nvSpPr>
          <p:spPr bwMode="auto">
            <a:xfrm>
              <a:off x="4011" y="935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26" name="Group 30"/>
          <p:cNvGrpSpPr>
            <a:grpSpLocks/>
          </p:cNvGrpSpPr>
          <p:nvPr/>
        </p:nvGrpSpPr>
        <p:grpSpPr bwMode="auto">
          <a:xfrm rot="-23159354">
            <a:off x="8121650" y="4775200"/>
            <a:ext cx="428625" cy="327025"/>
            <a:chOff x="2830" y="848"/>
            <a:chExt cx="270" cy="206"/>
          </a:xfrm>
        </p:grpSpPr>
        <p:sp>
          <p:nvSpPr>
            <p:cNvPr id="4127" name="AutoShape 31"/>
            <p:cNvSpPr>
              <a:spLocks noChangeArrowheads="1"/>
            </p:cNvSpPr>
            <p:nvPr userDrawn="1"/>
          </p:nvSpPr>
          <p:spPr bwMode="auto">
            <a:xfrm rot="3981853">
              <a:off x="2868" y="858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28" name="Freeform 32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29" name="Group 33"/>
          <p:cNvGrpSpPr>
            <a:grpSpLocks/>
          </p:cNvGrpSpPr>
          <p:nvPr/>
        </p:nvGrpSpPr>
        <p:grpSpPr bwMode="auto">
          <a:xfrm>
            <a:off x="900113" y="5661025"/>
            <a:ext cx="428625" cy="327025"/>
            <a:chOff x="2830" y="848"/>
            <a:chExt cx="270" cy="206"/>
          </a:xfrm>
        </p:grpSpPr>
        <p:sp>
          <p:nvSpPr>
            <p:cNvPr id="4130" name="AutoShape 34"/>
            <p:cNvSpPr>
              <a:spLocks noChangeArrowheads="1"/>
            </p:cNvSpPr>
            <p:nvPr userDrawn="1"/>
          </p:nvSpPr>
          <p:spPr bwMode="auto">
            <a:xfrm rot="3981853">
              <a:off x="2868" y="858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31" name="Freeform 35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7092950" y="6237288"/>
            <a:ext cx="428625" cy="327025"/>
            <a:chOff x="2830" y="848"/>
            <a:chExt cx="270" cy="206"/>
          </a:xfrm>
        </p:grpSpPr>
        <p:sp>
          <p:nvSpPr>
            <p:cNvPr id="4133" name="AutoShape 37"/>
            <p:cNvSpPr>
              <a:spLocks noChangeArrowheads="1"/>
            </p:cNvSpPr>
            <p:nvPr userDrawn="1"/>
          </p:nvSpPr>
          <p:spPr bwMode="auto">
            <a:xfrm rot="3981853">
              <a:off x="2868" y="858"/>
              <a:ext cx="158" cy="233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134" name="Freeform 38"/>
            <p:cNvSpPr>
              <a:spLocks/>
            </p:cNvSpPr>
            <p:nvPr userDrawn="1"/>
          </p:nvSpPr>
          <p:spPr bwMode="auto">
            <a:xfrm rot="609725">
              <a:off x="2878" y="848"/>
              <a:ext cx="222" cy="190"/>
            </a:xfrm>
            <a:custGeom>
              <a:avLst/>
              <a:gdLst>
                <a:gd name="T0" fmla="*/ 0 w 192"/>
                <a:gd name="T1" fmla="*/ 146 h 146"/>
                <a:gd name="T2" fmla="*/ 82 w 192"/>
                <a:gd name="T3" fmla="*/ 109 h 146"/>
                <a:gd name="T4" fmla="*/ 101 w 192"/>
                <a:gd name="T5" fmla="*/ 91 h 146"/>
                <a:gd name="T6" fmla="*/ 128 w 192"/>
                <a:gd name="T7" fmla="*/ 82 h 146"/>
                <a:gd name="T8" fmla="*/ 165 w 192"/>
                <a:gd name="T9" fmla="*/ 36 h 146"/>
                <a:gd name="T10" fmla="*/ 192 w 192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146">
                  <a:moveTo>
                    <a:pt x="0" y="146"/>
                  </a:moveTo>
                  <a:cubicBezTo>
                    <a:pt x="27" y="128"/>
                    <a:pt x="52" y="120"/>
                    <a:pt x="82" y="109"/>
                  </a:cubicBezTo>
                  <a:cubicBezTo>
                    <a:pt x="88" y="103"/>
                    <a:pt x="93" y="95"/>
                    <a:pt x="101" y="91"/>
                  </a:cubicBezTo>
                  <a:cubicBezTo>
                    <a:pt x="109" y="86"/>
                    <a:pt x="121" y="88"/>
                    <a:pt x="128" y="82"/>
                  </a:cubicBezTo>
                  <a:cubicBezTo>
                    <a:pt x="143" y="70"/>
                    <a:pt x="151" y="50"/>
                    <a:pt x="165" y="36"/>
                  </a:cubicBezTo>
                  <a:cubicBezTo>
                    <a:pt x="176" y="3"/>
                    <a:pt x="166" y="13"/>
                    <a:pt x="1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800" kern="1200">
          <a:solidFill>
            <a:srgbClr val="3333F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rgbClr val="3333F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iwanpedia.culture.tw/web/content?ID=3624" TargetMode="External"/><Relationship Id="rId7" Type="http://schemas.openxmlformats.org/officeDocument/2006/relationships/hyperlink" Target="http://mapstalk.blogspot.tw/" TargetMode="External"/><Relationship Id="rId2" Type="http://schemas.openxmlformats.org/officeDocument/2006/relationships/hyperlink" Target="http://zh.wikipedia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yff.org.tw/" TargetMode="External"/><Relationship Id="rId5" Type="http://schemas.openxmlformats.org/officeDocument/2006/relationships/hyperlink" Target="http://www.ith.sinica.edu.tw/" TargetMode="External"/><Relationship Id="rId4" Type="http://schemas.openxmlformats.org/officeDocument/2006/relationships/hyperlink" Target="http://www.hellotw.com/ztcz/jzsj/201104/t20110422_651530_4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nicecasio.pixnet.net/blog/post/43425134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hellotw.com/ztcz/jzsj/201104/t20110422_651530_4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0537" y="476672"/>
            <a:ext cx="8604447" cy="1800572"/>
          </a:xfrm>
        </p:spPr>
        <p:txBody>
          <a:bodyPr/>
          <a:lstStyle/>
          <a:p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1-2</a:t>
            </a:r>
            <a:b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外力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衝擊與現代化建設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2723" y="2277244"/>
            <a:ext cx="8209408" cy="4464124"/>
          </a:xfrm>
          <a:solidFill>
            <a:srgbClr val="FFCC00">
              <a:alpha val="28999"/>
            </a:srgbClr>
          </a:solidFill>
        </p:spPr>
        <p:txBody>
          <a:bodyPr lIns="108000" rIns="108000"/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zh-TW" sz="2200" b="1" dirty="0">
                <a:ea typeface="標楷體" panose="03000509000000000000" pitchFamily="65" charset="-120"/>
              </a:rPr>
              <a:t>【</a:t>
            </a:r>
            <a:r>
              <a:rPr lang="zh-TW" altLang="en-US" sz="2200" b="1" dirty="0">
                <a:ea typeface="標楷體" panose="03000509000000000000" pitchFamily="65" charset="-120"/>
                <a:cs typeface="Arial Unicode MS" panose="020B0604020202020204" pitchFamily="34" charset="-120"/>
              </a:rPr>
              <a:t>資料來源</a:t>
            </a:r>
            <a:r>
              <a:rPr lang="en-US" altLang="zh-TW" sz="2200" b="1" dirty="0">
                <a:ea typeface="標楷體" panose="03000509000000000000" pitchFamily="65" charset="-120"/>
              </a:rPr>
              <a:t>】</a:t>
            </a:r>
          </a:p>
          <a:p>
            <a:pPr algn="l">
              <a:spcBef>
                <a:spcPct val="0"/>
              </a:spcBef>
            </a:pPr>
            <a:r>
              <a:rPr lang="en-US" altLang="zh-TW" sz="2000" b="1" dirty="0">
                <a:ea typeface="標楷體" panose="03000509000000000000" pitchFamily="65" charset="-120"/>
              </a:rPr>
              <a:t>1</a:t>
            </a:r>
            <a:r>
              <a:rPr lang="zh-TW" altLang="en-US" sz="2000" b="1" dirty="0">
                <a:ea typeface="標楷體" panose="03000509000000000000" pitchFamily="65" charset="-120"/>
              </a:rPr>
              <a:t>、天下編輯，</a:t>
            </a:r>
            <a:r>
              <a:rPr lang="en-US" altLang="zh-TW" sz="2000" b="1" dirty="0">
                <a:ea typeface="標楷體" panose="03000509000000000000" pitchFamily="65" charset="-120"/>
              </a:rPr>
              <a:t>《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發現臺灣</a:t>
            </a:r>
            <a:r>
              <a:rPr lang="en-US" altLang="zh-TW" sz="2000" b="1" dirty="0">
                <a:ea typeface="標楷體" panose="03000509000000000000" pitchFamily="65" charset="-120"/>
              </a:rPr>
              <a:t>•</a:t>
            </a:r>
            <a:r>
              <a:rPr lang="zh-TW" altLang="en-US" sz="2000" b="1" dirty="0">
                <a:ea typeface="標楷體" panose="03000509000000000000" pitchFamily="65" charset="-120"/>
              </a:rPr>
              <a:t>上、下</a:t>
            </a:r>
            <a:r>
              <a:rPr lang="en-US" altLang="zh-TW" sz="2000" b="1" dirty="0">
                <a:ea typeface="標楷體" panose="03000509000000000000" pitchFamily="65" charset="-120"/>
              </a:rPr>
              <a:t>》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（臺北市</a:t>
            </a:r>
            <a:r>
              <a:rPr lang="zh-TW" altLang="en-US" sz="2000" b="1" dirty="0">
                <a:ea typeface="標楷體" panose="03000509000000000000" pitchFamily="65" charset="-120"/>
              </a:rPr>
              <a:t>：天下，</a:t>
            </a:r>
            <a:r>
              <a:rPr lang="en-US" altLang="zh-TW" sz="2000" b="1" dirty="0">
                <a:ea typeface="標楷體" panose="03000509000000000000" pitchFamily="65" charset="-120"/>
              </a:rPr>
              <a:t>1992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）。</a:t>
            </a:r>
            <a:endParaRPr lang="en-US" altLang="zh-TW" sz="2000" b="1" dirty="0" smtClean="0">
              <a:ea typeface="標楷體" panose="03000509000000000000" pitchFamily="65" charset="-120"/>
            </a:endParaRPr>
          </a:p>
          <a:p>
            <a:pPr algn="l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2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李筱峰，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《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臺灣史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100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件大事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•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上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》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（臺北市：玉山社，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1999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）。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  <a:cs typeface="Arial Unicode MS" panose="020B0604020202020204" pitchFamily="34" charset="-120"/>
            </a:endParaRPr>
          </a:p>
          <a:p>
            <a:pPr algn="l">
              <a:spcBef>
                <a:spcPct val="0"/>
              </a:spcBef>
            </a:pPr>
            <a:r>
              <a:rPr lang="en-US" altLang="zh-TW" sz="2000" b="1" dirty="0" smtClean="0">
                <a:latin typeface="+mj-lt"/>
                <a:ea typeface="標楷體" panose="03000509000000000000" pitchFamily="65" charset="-120"/>
              </a:rPr>
              <a:t>3</a:t>
            </a:r>
            <a:r>
              <a:rPr lang="zh-TW" altLang="en-US" sz="2000" b="1" dirty="0" smtClean="0">
                <a:latin typeface="+mj-lt"/>
                <a:ea typeface="標楷體" panose="03000509000000000000" pitchFamily="65" charset="-120"/>
              </a:rPr>
              <a:t>、戴寶村，</a:t>
            </a:r>
            <a:r>
              <a:rPr lang="en-US" altLang="zh-TW" sz="2000" b="1" dirty="0" smtClean="0">
                <a:latin typeface="+mj-lt"/>
                <a:ea typeface="標楷體" panose="03000509000000000000" pitchFamily="65" charset="-120"/>
              </a:rPr>
              <a:t>《</a:t>
            </a:r>
            <a:r>
              <a:rPr lang="zh-TW" altLang="en-US" sz="2000" b="1" dirty="0" smtClean="0">
                <a:latin typeface="+mj-lt"/>
                <a:ea typeface="標楷體" panose="03000509000000000000" pitchFamily="65" charset="-120"/>
              </a:rPr>
              <a:t>帝國的入侵</a:t>
            </a:r>
            <a:r>
              <a:rPr lang="en-US" altLang="zh-TW" sz="2000" b="1" dirty="0" smtClean="0">
                <a:latin typeface="+mj-lt"/>
                <a:ea typeface="標楷體" panose="03000509000000000000" pitchFamily="65" charset="-120"/>
              </a:rPr>
              <a:t>》</a:t>
            </a:r>
            <a:r>
              <a:rPr lang="zh-TW" altLang="en-US" sz="2000" b="1" dirty="0" smtClean="0">
                <a:latin typeface="+mj-lt"/>
                <a:ea typeface="標楷體" panose="03000509000000000000" pitchFamily="65" charset="-120"/>
              </a:rPr>
              <a:t>（台北市：自立晚報，</a:t>
            </a:r>
            <a:r>
              <a:rPr lang="en-US" altLang="zh-TW" sz="2000" b="1" dirty="0" smtClean="0">
                <a:latin typeface="+mj-lt"/>
                <a:ea typeface="標楷體" panose="03000509000000000000" pitchFamily="65" charset="-120"/>
              </a:rPr>
              <a:t>1993</a:t>
            </a:r>
            <a:r>
              <a:rPr lang="zh-TW" altLang="en-US" sz="2000" b="1" dirty="0" smtClean="0">
                <a:latin typeface="+mj-lt"/>
                <a:ea typeface="標楷體" panose="03000509000000000000" pitchFamily="65" charset="-120"/>
              </a:rPr>
              <a:t>）。</a:t>
            </a:r>
            <a:endParaRPr lang="en-US" altLang="zh-TW" sz="2000" b="1" dirty="0" smtClean="0">
              <a:latin typeface="+mj-lt"/>
              <a:ea typeface="標楷體" panose="03000509000000000000" pitchFamily="65" charset="-120"/>
            </a:endParaRPr>
          </a:p>
          <a:p>
            <a:pPr algn="l">
              <a:spcBef>
                <a:spcPct val="0"/>
              </a:spcBef>
            </a:pPr>
            <a:r>
              <a:rPr lang="en-US" altLang="zh-TW" sz="2000" b="1" dirty="0" smtClean="0">
                <a:latin typeface="+mj-lt"/>
                <a:ea typeface="標楷體" panose="03000509000000000000" pitchFamily="65" charset="-120"/>
              </a:rPr>
              <a:t>4</a:t>
            </a:r>
            <a:r>
              <a:rPr lang="zh-TW" altLang="en-US" sz="2000" b="1" dirty="0" smtClean="0">
                <a:latin typeface="+mj-lt"/>
                <a:ea typeface="標楷體" panose="03000509000000000000" pitchFamily="65" charset="-120"/>
              </a:rPr>
              <a:t>、許雪姬，</a:t>
            </a:r>
            <a:r>
              <a:rPr lang="en-US" altLang="zh-TW" sz="2000" b="1" dirty="0" smtClean="0">
                <a:latin typeface="+mj-lt"/>
                <a:ea typeface="標楷體" panose="03000509000000000000" pitchFamily="65" charset="-120"/>
              </a:rPr>
              <a:t>《</a:t>
            </a:r>
            <a:r>
              <a:rPr lang="zh-TW" altLang="en-US" sz="2000" b="1" dirty="0" smtClean="0">
                <a:latin typeface="+mj-lt"/>
                <a:ea typeface="標楷體" panose="03000509000000000000" pitchFamily="65" charset="-120"/>
              </a:rPr>
              <a:t>滿大人最後的二十年</a:t>
            </a:r>
            <a:r>
              <a:rPr lang="en-US" altLang="zh-TW" sz="2000" b="1" dirty="0" smtClean="0">
                <a:latin typeface="+mj-lt"/>
                <a:ea typeface="標楷體" panose="03000509000000000000" pitchFamily="65" charset="-120"/>
              </a:rPr>
              <a:t>》</a:t>
            </a:r>
            <a:r>
              <a:rPr lang="zh-TW" altLang="en-US" sz="2000" b="1" dirty="0">
                <a:latin typeface="+mj-lt"/>
                <a:ea typeface="標楷體" panose="03000509000000000000" pitchFamily="65" charset="-120"/>
              </a:rPr>
              <a:t> （台北市：自立晚報，</a:t>
            </a:r>
            <a:r>
              <a:rPr lang="en-US" altLang="zh-TW" sz="2000" b="1" dirty="0">
                <a:latin typeface="+mj-lt"/>
                <a:ea typeface="標楷體" panose="03000509000000000000" pitchFamily="65" charset="-120"/>
              </a:rPr>
              <a:t>1993</a:t>
            </a:r>
            <a:r>
              <a:rPr lang="zh-TW" altLang="en-US" sz="2000" b="1" dirty="0" smtClean="0">
                <a:latin typeface="+mj-lt"/>
                <a:ea typeface="標楷體" panose="03000509000000000000" pitchFamily="65" charset="-120"/>
              </a:rPr>
              <a:t>）。</a:t>
            </a:r>
            <a:endParaRPr lang="en-US" altLang="zh-TW" sz="2000" b="1" dirty="0" smtClean="0">
              <a:latin typeface="+mj-lt"/>
              <a:ea typeface="標楷體" panose="03000509000000000000" pitchFamily="65" charset="-120"/>
            </a:endParaRPr>
          </a:p>
          <a:p>
            <a:pPr algn="l">
              <a:spcBef>
                <a:spcPct val="0"/>
              </a:spcBef>
            </a:pPr>
            <a:r>
              <a:rPr lang="en-US" altLang="zh-TW" sz="2000" b="1" dirty="0" smtClean="0">
                <a:latin typeface="+mj-lt"/>
                <a:ea typeface="標楷體" panose="03000509000000000000" pitchFamily="65" charset="-120"/>
              </a:rPr>
              <a:t>5</a:t>
            </a:r>
            <a:r>
              <a:rPr lang="zh-TW" altLang="en-US" sz="2000" b="1" dirty="0" smtClean="0">
                <a:latin typeface="+mj-lt"/>
                <a:ea typeface="標楷體" panose="03000509000000000000" pitchFamily="65" charset="-120"/>
              </a:rPr>
              <a:t>、周婉窈，</a:t>
            </a:r>
            <a:r>
              <a:rPr lang="en-US" altLang="zh-TW" sz="2000" b="1" dirty="0" smtClean="0">
                <a:latin typeface="+mj-lt"/>
                <a:ea typeface="標楷體" panose="03000509000000000000" pitchFamily="65" charset="-120"/>
              </a:rPr>
              <a:t>《</a:t>
            </a:r>
            <a:r>
              <a:rPr lang="zh-TW" altLang="en-US" sz="2000" b="1" dirty="0" smtClean="0">
                <a:latin typeface="+mj-lt"/>
                <a:ea typeface="標楷體" panose="03000509000000000000" pitchFamily="65" charset="-120"/>
              </a:rPr>
              <a:t>少年臺灣史</a:t>
            </a:r>
            <a:r>
              <a:rPr lang="en-US" altLang="zh-TW" sz="2000" b="1" dirty="0" smtClean="0">
                <a:latin typeface="+mj-lt"/>
                <a:ea typeface="標楷體" panose="03000509000000000000" pitchFamily="65" charset="-120"/>
              </a:rPr>
              <a:t>》</a:t>
            </a:r>
            <a:r>
              <a:rPr lang="zh-TW" altLang="en-US" sz="2000" b="1" dirty="0" smtClean="0">
                <a:latin typeface="+mj-lt"/>
                <a:ea typeface="標楷體" panose="03000509000000000000" pitchFamily="65" charset="-120"/>
              </a:rPr>
              <a:t>（臺北市：玉山社，</a:t>
            </a:r>
            <a:r>
              <a:rPr lang="en-US" altLang="zh-TW" sz="2000" b="1" dirty="0" smtClean="0">
                <a:latin typeface="+mj-lt"/>
                <a:ea typeface="標楷體" panose="03000509000000000000" pitchFamily="65" charset="-120"/>
              </a:rPr>
              <a:t>2014</a:t>
            </a:r>
            <a:r>
              <a:rPr lang="zh-TW" altLang="en-US" sz="2000" b="1" dirty="0" smtClean="0">
                <a:latin typeface="+mj-lt"/>
                <a:ea typeface="標楷體" panose="03000509000000000000" pitchFamily="65" charset="-120"/>
              </a:rPr>
              <a:t>）。</a:t>
            </a:r>
            <a:endParaRPr lang="zh-TW" altLang="en-US" sz="2000" b="1" dirty="0">
              <a:latin typeface="+mj-lt"/>
              <a:ea typeface="標楷體" panose="03000509000000000000" pitchFamily="65" charset="-120"/>
            </a:endParaRPr>
          </a:p>
          <a:p>
            <a:pPr algn="l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6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</a:t>
            </a:r>
            <a:r>
              <a:rPr lang="zh-TW" altLang="en-US" sz="2000" b="1" dirty="0">
                <a:ea typeface="標楷體" panose="03000509000000000000" pitchFamily="65" charset="-120"/>
              </a:rPr>
              <a:t>維基百科，網址：</a:t>
            </a:r>
            <a:r>
              <a:rPr lang="en-US" altLang="zh-TW" sz="2200" b="1" dirty="0">
                <a:ea typeface="標楷體" panose="03000509000000000000" pitchFamily="65" charset="-120"/>
                <a:hlinkClick r:id="rId2"/>
              </a:rPr>
              <a:t>http://zh.wikipedia.org/</a:t>
            </a:r>
            <a:r>
              <a:rPr lang="zh-TW" altLang="en-US" sz="2200" b="1" dirty="0">
                <a:ea typeface="標楷體" panose="03000509000000000000" pitchFamily="65" charset="-120"/>
              </a:rPr>
              <a:t>。</a:t>
            </a:r>
          </a:p>
          <a:p>
            <a:pPr algn="l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7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</a:t>
            </a:r>
            <a:r>
              <a:rPr lang="zh-TW" altLang="en-US" sz="2000" b="1" dirty="0">
                <a:ea typeface="標楷體" panose="03000509000000000000" pitchFamily="65" charset="-120"/>
              </a:rPr>
              <a:t>中央研究院藏， 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《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臺灣</a:t>
            </a:r>
            <a:r>
              <a:rPr lang="zh-TW" altLang="en-US" sz="2000" b="1" dirty="0">
                <a:ea typeface="標楷體" panose="03000509000000000000" pitchFamily="65" charset="-120"/>
              </a:rPr>
              <a:t>民番界址圖</a:t>
            </a:r>
            <a:r>
              <a:rPr lang="en-US" altLang="zh-TW" sz="2000" b="1" dirty="0">
                <a:ea typeface="標楷體" panose="03000509000000000000" pitchFamily="65" charset="-120"/>
              </a:rPr>
              <a:t>》</a:t>
            </a:r>
            <a:r>
              <a:rPr lang="zh-TW" altLang="en-US" sz="2000" b="1" dirty="0">
                <a:ea typeface="標楷體" panose="03000509000000000000" pitchFamily="65" charset="-120"/>
              </a:rPr>
              <a:t>。</a:t>
            </a:r>
          </a:p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8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、臺灣</a:t>
            </a:r>
            <a:r>
              <a:rPr lang="zh-TW" altLang="en-US" sz="2000" b="1" dirty="0">
                <a:ea typeface="標楷體" panose="03000509000000000000" pitchFamily="65" charset="-120"/>
              </a:rPr>
              <a:t>大百科全書，網址：</a:t>
            </a:r>
            <a:r>
              <a:rPr lang="en-US" altLang="zh-TW" sz="1400" b="1" dirty="0">
                <a:hlinkClick r:id="rId3"/>
              </a:rPr>
              <a:t>http://taiwanpedia.culture.tw/web/content?ID=3624</a:t>
            </a:r>
            <a:r>
              <a:rPr lang="en-US" altLang="zh-TW" dirty="0"/>
              <a:t> </a:t>
            </a:r>
            <a:endParaRPr lang="en-US" altLang="zh-TW" sz="2200" b="1" dirty="0">
              <a:ea typeface="標楷體" panose="03000509000000000000" pitchFamily="65" charset="-120"/>
            </a:endParaRPr>
          </a:p>
          <a:p>
            <a:pPr algn="l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9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、您好臺灣</a:t>
            </a:r>
            <a:r>
              <a:rPr lang="zh-TW" altLang="en-US" sz="2000" b="1" dirty="0">
                <a:ea typeface="標楷體" panose="03000509000000000000" pitchFamily="65" charset="-120"/>
              </a:rPr>
              <a:t>網，網址</a:t>
            </a:r>
            <a:r>
              <a:rPr lang="zh-TW" altLang="en-US" sz="1000" b="1" dirty="0">
                <a:ea typeface="標楷體" panose="03000509000000000000" pitchFamily="65" charset="-120"/>
              </a:rPr>
              <a:t>：</a:t>
            </a:r>
            <a:r>
              <a:rPr lang="en-US" altLang="zh-TW" sz="1300" dirty="0">
                <a:hlinkClick r:id="rId4"/>
              </a:rPr>
              <a:t>http://www.hellotw.com/ztcz/jzsj/201104/t20110422_651530_4.htm</a:t>
            </a:r>
            <a:r>
              <a:rPr lang="en-US" altLang="zh-TW" sz="1300" dirty="0"/>
              <a:t> </a:t>
            </a:r>
            <a:endParaRPr lang="en-US" altLang="zh-TW" sz="1300" b="1" dirty="0">
              <a:ea typeface="標楷體" panose="03000509000000000000" pitchFamily="65" charset="-120"/>
            </a:endParaRPr>
          </a:p>
          <a:p>
            <a:pPr algn="l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10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</a:t>
            </a:r>
            <a:r>
              <a:rPr lang="zh-TW" altLang="en-US" sz="2000" b="1" dirty="0">
                <a:ea typeface="標楷體" panose="03000509000000000000" pitchFamily="65" charset="-120"/>
              </a:rPr>
              <a:t>翰林出版社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。</a:t>
            </a:r>
            <a:endParaRPr lang="en-US" altLang="zh-TW" sz="2000" b="1" dirty="0" smtClean="0">
              <a:ea typeface="標楷體" panose="03000509000000000000" pitchFamily="65" charset="-120"/>
            </a:endParaRPr>
          </a:p>
          <a:p>
            <a:pPr algn="l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11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、中央研究院臺灣史研究所，</a:t>
            </a:r>
            <a:r>
              <a:rPr lang="en-US" altLang="zh-TW" sz="2000" b="1" dirty="0">
                <a:ea typeface="標楷體" panose="03000509000000000000" pitchFamily="65" charset="-120"/>
              </a:rPr>
              <a:t> </a:t>
            </a:r>
            <a:r>
              <a:rPr lang="en-US" altLang="zh-TW" sz="2000" b="1" dirty="0">
                <a:ea typeface="標楷體" panose="03000509000000000000" pitchFamily="65" charset="-120"/>
                <a:hlinkClick r:id="rId5"/>
              </a:rPr>
              <a:t>http://www.ith.sinica.edu.tw</a:t>
            </a:r>
            <a:r>
              <a:rPr lang="en-US" altLang="zh-TW" sz="2000" b="1" dirty="0" smtClean="0">
                <a:ea typeface="標楷體" panose="03000509000000000000" pitchFamily="65" charset="-120"/>
                <a:hlinkClick r:id="rId5"/>
              </a:rPr>
              <a:t>/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。</a:t>
            </a:r>
            <a:endParaRPr lang="en-US" altLang="zh-TW" sz="2000" b="1" dirty="0" smtClean="0">
              <a:ea typeface="標楷體" panose="03000509000000000000" pitchFamily="65" charset="-120"/>
            </a:endParaRPr>
          </a:p>
          <a:p>
            <a:pPr algn="l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12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、張榮發基金會，</a:t>
            </a:r>
            <a:r>
              <a:rPr lang="en-US" altLang="zh-TW" sz="2000" b="1" dirty="0">
                <a:ea typeface="標楷體" panose="03000509000000000000" pitchFamily="65" charset="-120"/>
              </a:rPr>
              <a:t> </a:t>
            </a:r>
            <a:r>
              <a:rPr lang="en-US" altLang="zh-TW" sz="2000" b="1" dirty="0">
                <a:ea typeface="標楷體" panose="03000509000000000000" pitchFamily="65" charset="-120"/>
                <a:hlinkClick r:id="rId6"/>
              </a:rPr>
              <a:t>https://www.cyff.org.tw</a:t>
            </a:r>
            <a:r>
              <a:rPr lang="en-US" altLang="zh-TW" sz="2000" b="1" dirty="0" smtClean="0">
                <a:ea typeface="標楷體" panose="03000509000000000000" pitchFamily="65" charset="-120"/>
                <a:hlinkClick r:id="rId6"/>
              </a:rPr>
              <a:t>/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。</a:t>
            </a:r>
            <a:endParaRPr lang="en-US" altLang="zh-TW" sz="2000" b="1" dirty="0" smtClean="0">
              <a:ea typeface="標楷體" panose="03000509000000000000" pitchFamily="65" charset="-120"/>
            </a:endParaRPr>
          </a:p>
          <a:p>
            <a:pPr algn="l">
              <a:spcBef>
                <a:spcPct val="0"/>
              </a:spcBef>
            </a:pPr>
            <a:r>
              <a:rPr lang="en-US" altLang="zh-TW" sz="2000" b="1" dirty="0" smtClean="0">
                <a:ea typeface="標楷體" panose="03000509000000000000" pitchFamily="65" charset="-120"/>
              </a:rPr>
              <a:t>13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、葉高華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Blog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，</a:t>
            </a:r>
            <a:r>
              <a:rPr lang="en-US" altLang="zh-TW" sz="2000" b="1" dirty="0" smtClean="0">
                <a:ea typeface="標楷體" panose="03000509000000000000" pitchFamily="65" charset="-120"/>
              </a:rPr>
              <a:t> </a:t>
            </a:r>
            <a:r>
              <a:rPr lang="en-US" altLang="zh-TW" sz="2000" b="1" dirty="0">
                <a:ea typeface="標楷體" panose="03000509000000000000" pitchFamily="65" charset="-120"/>
                <a:hlinkClick r:id="rId7"/>
              </a:rPr>
              <a:t>http://mapstalk.blogspot.tw</a:t>
            </a:r>
            <a:r>
              <a:rPr lang="en-US" altLang="zh-TW" sz="2000" b="1" dirty="0" smtClean="0">
                <a:ea typeface="標楷體" panose="03000509000000000000" pitchFamily="65" charset="-120"/>
                <a:hlinkClick r:id="rId7"/>
              </a:rPr>
              <a:t>/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。</a:t>
            </a:r>
            <a:endParaRPr lang="zh-TW" altLang="en-US" sz="2000" b="1" dirty="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5"/>
          <p:cNvSpPr>
            <a:spLocks noGrp="1" noChangeArrowheads="1"/>
          </p:cNvSpPr>
          <p:nvPr>
            <p:ph type="title"/>
          </p:nvPr>
        </p:nvSpPr>
        <p:spPr>
          <a:xfrm>
            <a:off x="211129" y="4509120"/>
            <a:ext cx="4356100" cy="2204864"/>
          </a:xfrm>
          <a:solidFill>
            <a:srgbClr val="FFFF99">
              <a:alpha val="58000"/>
            </a:srgbClr>
          </a:solidFill>
        </p:spPr>
        <p:txBody>
          <a:bodyPr lIns="0" rIns="0"/>
          <a:lstStyle/>
          <a:p>
            <a:pPr algn="l"/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因為沈葆楨是福建人，對臺灣情勢熟悉，且曾參與平定太平天國的戰爭，對外洋時務熟悉因此，</a:t>
            </a:r>
            <a:r>
              <a:rPr lang="en-US" altLang="zh-TW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1874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年奉命來臺處理善後。左圖</a:t>
            </a:r>
            <a:r>
              <a:rPr lang="en-US" altLang="zh-TW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 右圖</a:t>
            </a:r>
            <a:r>
              <a:rPr lang="en-US" altLang="zh-TW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攝</a:t>
            </a:r>
            <a:endParaRPr lang="zh-TW" altLang="en-US" sz="2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6740" name="Picture 4" descr="沈葆楨--維基百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417021"/>
            <a:ext cx="4032250" cy="3971925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42" name="Picture 6" descr="DSC098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811" y="404664"/>
            <a:ext cx="3830637" cy="6092825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608013" y="5157788"/>
            <a:ext cx="7924800" cy="1412875"/>
          </a:xfrm>
          <a:solidFill>
            <a:srgbClr val="FFFF99">
              <a:alpha val="71001"/>
            </a:srgbClr>
          </a:solidFill>
          <a:ln/>
          <a:extLst>
            <a:ext uri="{91240B29-F687-4F45-9708-019B960494DF}">
              <a14:hiddenLine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0" rIns="18000" bIns="0"/>
          <a:lstStyle/>
          <a:p>
            <a:pPr algn="l"/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沈葆楨聘請法國工程師在安平建造西洋巨砲堡壘，並親自題字「億載金城」。金城</a:t>
            </a:r>
            <a:r>
              <a:rPr lang="en-US" altLang="zh-TW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就是銅牆鐵壁，固若金湯的城堡。這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是臺灣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第一座現代化</a:t>
            </a:r>
            <a:r>
              <a:rPr lang="zh-TW" altLang="en-US" sz="26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砲臺。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作者攝</a:t>
            </a:r>
          </a:p>
        </p:txBody>
      </p:sp>
      <p:pic>
        <p:nvPicPr>
          <p:cNvPr id="99334" name="Picture 6" descr="DSC0981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88640"/>
            <a:ext cx="7731671" cy="4824536"/>
          </a:xfrm>
          <a:prstGeom prst="roundRect">
            <a:avLst>
              <a:gd name="adj" fmla="val 1000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971600" y="404664"/>
            <a:ext cx="1944216" cy="792088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億載金城</a:t>
            </a:r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渡海證明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901" y="285362"/>
            <a:ext cx="4752528" cy="6353647"/>
          </a:xfrm>
          <a:prstGeom prst="rect">
            <a:avLst/>
          </a:prstGeom>
          <a:ln w="5715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436096" y="567860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渡海證明單，引自網址：</a:t>
            </a:r>
            <a:r>
              <a:rPr lang="en-US" altLang="zh-TW" b="1" dirty="0" smtClean="0"/>
              <a:t>http</a:t>
            </a:r>
            <a:r>
              <a:rPr lang="en-US" altLang="zh-TW" b="1" dirty="0"/>
              <a:t>://distance.shu.edu.tw/taiwan/ch09/CH09_SEC02.HTM</a:t>
            </a:r>
            <a:endParaRPr lang="zh-TW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5473167" y="1545754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Verdana" panose="020B0604030504040204" pitchFamily="34" charset="0"/>
              </a:rPr>
              <a:t>臺灣東部與山區物產豐富，地博人稀，易遭外人有可趁之機。沈</a:t>
            </a:r>
            <a:r>
              <a:rPr lang="zh-TW" altLang="en-US" sz="2800" b="1" dirty="0">
                <a:latin typeface="Verdana" panose="020B0604030504040204" pitchFamily="34" charset="0"/>
              </a:rPr>
              <a:t>葆楨</a:t>
            </a:r>
            <a:r>
              <a:rPr lang="zh-TW" altLang="en-US" sz="2800" b="1" dirty="0" smtClean="0">
                <a:latin typeface="Verdana" panose="020B0604030504040204" pitchFamily="34" charset="0"/>
              </a:rPr>
              <a:t>提出「開山</a:t>
            </a:r>
            <a:r>
              <a:rPr lang="zh-TW" altLang="en-US" sz="2800" b="1" dirty="0">
                <a:latin typeface="Verdana" panose="020B0604030504040204" pitchFamily="34" charset="0"/>
              </a:rPr>
              <a:t>撫</a:t>
            </a:r>
            <a:r>
              <a:rPr lang="zh-TW" altLang="en-US" sz="2800" b="1" dirty="0" smtClean="0">
                <a:latin typeface="Verdana" panose="020B0604030504040204" pitchFamily="34" charset="0"/>
              </a:rPr>
              <a:t>番」計畫。為了鼓勵大陸人民來臺開墾，建議光緒皇帝廢除度臺禁令。</a:t>
            </a:r>
            <a:endParaRPr lang="en-US" altLang="zh-TW" sz="2800" b="1" dirty="0" smtClean="0">
              <a:latin typeface="Verdana" panose="020B0604030504040204" pitchFamily="34" charset="0"/>
            </a:endParaRPr>
          </a:p>
          <a:p>
            <a:r>
              <a:rPr lang="zh-TW" altLang="en-US" sz="2800" b="1" dirty="0" smtClean="0">
                <a:latin typeface="Verdana" panose="020B0604030504040204" pitchFamily="34" charset="0"/>
              </a:rPr>
              <a:t>（</a:t>
            </a:r>
            <a:r>
              <a:rPr lang="en-US" altLang="zh-TW" sz="2800" b="1" dirty="0" smtClean="0">
                <a:latin typeface="Verdana" panose="020B0604030504040204" pitchFamily="34" charset="0"/>
              </a:rPr>
              <a:t>1684-1875</a:t>
            </a:r>
            <a:r>
              <a:rPr lang="zh-TW" altLang="en-US" sz="2800" b="1" dirty="0" smtClean="0">
                <a:latin typeface="Verdana" panose="020B0604030504040204" pitchFamily="34" charset="0"/>
              </a:rPr>
              <a:t>年）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5580112" y="404664"/>
            <a:ext cx="3240360" cy="792088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廢除度臺禁令</a:t>
            </a:r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336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363272" cy="1228998"/>
          </a:xfrm>
        </p:spPr>
        <p:txBody>
          <a:bodyPr/>
          <a:lstStyle/>
          <a:p>
            <a:pPr algn="l"/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總兵吳光亮奉命開鑿八</a:t>
            </a: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通關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古道（第一</a:t>
            </a: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級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古蹟）為臺灣第一條東西橫向公路。由南投竹山經鹿谷至花蓮玉里，全長</a:t>
            </a:r>
            <a:r>
              <a:rPr lang="en-US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152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公里。                  圖：</a:t>
            </a: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翰林出版社</a:t>
            </a:r>
          </a:p>
        </p:txBody>
      </p:sp>
      <p:pic>
        <p:nvPicPr>
          <p:cNvPr id="108548" name="Picture 4" descr="62拷貝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556792"/>
            <a:ext cx="7560840" cy="5153856"/>
          </a:xfrm>
          <a:prstGeom prst="roundRect">
            <a:avLst>
              <a:gd name="adj" fmla="val 875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971600" y="1844824"/>
            <a:ext cx="2304256" cy="792088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八通關古道</a:t>
            </a:r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恆春南門-維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213" y="260648"/>
            <a:ext cx="7610475" cy="4914206"/>
          </a:xfrm>
          <a:prstGeom prst="roundRect">
            <a:avLst>
              <a:gd name="adj" fmla="val 977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684213" y="5301208"/>
            <a:ext cx="7920235" cy="1384995"/>
          </a:xfrm>
          <a:prstGeom prst="rect">
            <a:avLst/>
          </a:prstGeom>
          <a:solidFill>
            <a:srgbClr val="FFFF99">
              <a:alpha val="6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/>
          <a:p>
            <a:r>
              <a:rPr lang="zh-TW" altLang="en-US" sz="2800" b="1" dirty="0"/>
              <a:t>沈葆楨重新劃分臺灣的行政區，把原屬「化外之地」的臺灣南端，增設了恆春縣。此為南門舊城，目前為二級古蹟。 </a:t>
            </a:r>
            <a:r>
              <a:rPr lang="zh-TW" altLang="en-US" sz="2800" b="1" dirty="0" smtClean="0"/>
              <a:t>     底圖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維基、上圖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張榮發基金會</a:t>
            </a:r>
            <a:endParaRPr lang="zh-TW" altLang="en-US" sz="2800" b="1" dirty="0"/>
          </a:p>
        </p:txBody>
      </p:sp>
      <p:sp>
        <p:nvSpPr>
          <p:cNvPr id="4" name="圓角矩形 3"/>
          <p:cNvSpPr/>
          <p:nvPr/>
        </p:nvSpPr>
        <p:spPr>
          <a:xfrm>
            <a:off x="827584" y="476672"/>
            <a:ext cx="1584176" cy="792088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恆春城</a:t>
            </a:r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6920" y="399021"/>
            <a:ext cx="5472608" cy="4637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522920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-22262" y="5204486"/>
            <a:ext cx="9144000" cy="1656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/>
              <a:t>沈葆</a:t>
            </a:r>
            <a:r>
              <a:rPr lang="zh-TW" altLang="en-US" sz="3200" b="1" dirty="0" smtClean="0"/>
              <a:t>楨奏請光緒皇帝，獲准在</a:t>
            </a:r>
            <a:r>
              <a:rPr lang="zh-TW" altLang="en-US" sz="3200" b="1" dirty="0"/>
              <a:t>臺</a:t>
            </a:r>
            <a:r>
              <a:rPr lang="zh-TW" altLang="en-US" sz="3200" b="1" dirty="0" smtClean="0"/>
              <a:t>南地區建「延平</a:t>
            </a:r>
            <a:r>
              <a:rPr lang="zh-TW" altLang="en-US" sz="3200" b="1" dirty="0"/>
              <a:t>郡王</a:t>
            </a:r>
            <a:r>
              <a:rPr lang="zh-TW" altLang="en-US" sz="3200" b="1" dirty="0" smtClean="0"/>
              <a:t>祠」，以</a:t>
            </a:r>
            <a:r>
              <a:rPr lang="zh-TW" altLang="en-US" sz="3200" b="1" dirty="0"/>
              <a:t>表鄭成功收復臺灣之功，順應臺灣百姓對其崇拜之情。</a:t>
            </a:r>
          </a:p>
        </p:txBody>
      </p:sp>
    </p:spTree>
    <p:extLst>
      <p:ext uri="{BB962C8B-B14F-4D97-AF65-F5344CB8AC3E}">
        <p14:creationId xmlns:p14="http://schemas.microsoft.com/office/powerpoint/2010/main" val="17242864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36096" y="1340768"/>
            <a:ext cx="3528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Verdana" panose="020B0604030504040204" pitchFamily="34" charset="0"/>
              </a:rPr>
              <a:t>1875</a:t>
            </a:r>
            <a:r>
              <a:rPr lang="zh-TW" altLang="en-US" sz="2800" b="1" dirty="0" smtClean="0">
                <a:latin typeface="Verdana" panose="020B0604030504040204" pitchFamily="34" charset="0"/>
              </a:rPr>
              <a:t>年，欽差大臣</a:t>
            </a:r>
            <a:r>
              <a:rPr lang="zh-TW" altLang="en-US" sz="2800" b="1" dirty="0">
                <a:latin typeface="Verdana" panose="020B0604030504040204" pitchFamily="34" charset="0"/>
              </a:rPr>
              <a:t>沈葆</a:t>
            </a:r>
            <a:r>
              <a:rPr lang="zh-TW" altLang="en-US" sz="2800" b="1" dirty="0" smtClean="0">
                <a:latin typeface="Verdana" panose="020B0604030504040204" pitchFamily="34" charset="0"/>
              </a:rPr>
              <a:t>楨增設臺</a:t>
            </a:r>
            <a:r>
              <a:rPr lang="zh-TW" altLang="en-US" sz="2800" b="1" dirty="0">
                <a:latin typeface="Verdana" panose="020B0604030504040204" pitchFamily="34" charset="0"/>
              </a:rPr>
              <a:t>北府，設府治於</a:t>
            </a:r>
            <a:r>
              <a:rPr lang="zh-TW" altLang="en-US" sz="2800" b="1" dirty="0" smtClean="0">
                <a:latin typeface="Verdana" panose="020B0604030504040204" pitchFamily="34" charset="0"/>
              </a:rPr>
              <a:t>艋舺，</a:t>
            </a:r>
            <a:r>
              <a:rPr lang="zh-TW" altLang="en-US" sz="2800" b="1" dirty="0">
                <a:latin typeface="Verdana" panose="020B0604030504040204" pitchFamily="34" charset="0"/>
              </a:rPr>
              <a:t>並建築「臺北府衙門」（今中正區內），臺北始成為行政區域</a:t>
            </a:r>
            <a:r>
              <a:rPr lang="zh-TW" altLang="en-US" sz="2800" b="1" dirty="0" smtClean="0">
                <a:latin typeface="Verdana" panose="020B0604030504040204" pitchFamily="34" charset="0"/>
              </a:rPr>
              <a:t>。</a:t>
            </a:r>
            <a:endParaRPr lang="zh-TW" altLang="en-US" sz="28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0"/>
            <a:ext cx="5090107" cy="6858000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5580112" y="188640"/>
            <a:ext cx="3240360" cy="792088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地名的出現</a:t>
            </a:r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563888" y="945791"/>
            <a:ext cx="792088" cy="479342"/>
          </a:xfrm>
          <a:prstGeom prst="ellipse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6525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2015716" y="332656"/>
            <a:ext cx="5112568" cy="194421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清法戰爭</a:t>
            </a:r>
            <a:r>
              <a:rPr lang="zh-TW" altLang="en-US" sz="6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endParaRPr lang="en-US" altLang="zh-TW" sz="6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劉銘傳</a:t>
            </a:r>
            <a:r>
              <a:rPr lang="zh-TW" altLang="en-US" sz="6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的建設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2636912"/>
            <a:ext cx="2664296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ttps://upload.wikimedia.org/wikipedia/commons/0/06/Liutaiwa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0852" y="2636912"/>
            <a:ext cx="262950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4" name="爆炸 1 3"/>
          <p:cNvSpPr/>
          <p:nvPr/>
        </p:nvSpPr>
        <p:spPr>
          <a:xfrm>
            <a:off x="3923928" y="4077072"/>
            <a:ext cx="1440160" cy="1440160"/>
          </a:xfrm>
          <a:prstGeom prst="irregularSeal1">
            <a:avLst/>
          </a:prstGeom>
          <a:solidFill>
            <a:srgbClr val="FF6600"/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453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清代極盛國界-維基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825" y="188640"/>
            <a:ext cx="6480175" cy="5394027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9726" y="5651025"/>
            <a:ext cx="9144000" cy="1200329"/>
          </a:xfrm>
          <a:prstGeom prst="rect">
            <a:avLst/>
          </a:prstGeom>
          <a:solidFill>
            <a:srgbClr val="FFFF99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dirty="0"/>
              <a:t>因為</a:t>
            </a:r>
            <a:r>
              <a:rPr lang="zh-TW" altLang="en-US" sz="2400" b="1" dirty="0" smtClean="0"/>
              <a:t>法國想要</a:t>
            </a:r>
            <a:r>
              <a:rPr lang="zh-TW" altLang="en-US" sz="2400" b="1" dirty="0"/>
              <a:t>併吞越南，於是在</a:t>
            </a:r>
            <a:r>
              <a:rPr lang="en-US" altLang="zh-TW" sz="2400" b="1" dirty="0"/>
              <a:t>1884</a:t>
            </a:r>
            <a:r>
              <a:rPr lang="zh-TW" altLang="en-US" sz="2400" b="1" dirty="0"/>
              <a:t>年發動清法戰爭</a:t>
            </a:r>
            <a:r>
              <a:rPr lang="zh-TW" altLang="en-US" sz="2400" b="1" dirty="0" smtClean="0"/>
              <a:t>。法軍為了增加談判籌碼</a:t>
            </a:r>
            <a:r>
              <a:rPr lang="zh-TW" altLang="en-US" sz="2400" b="1" dirty="0"/>
              <a:t>、又可獲得基隆的</a:t>
            </a:r>
            <a:r>
              <a:rPr lang="zh-TW" altLang="en-US" sz="2400" b="1" dirty="0" smtClean="0"/>
              <a:t>煤，決定攻擊臺灣。清朝遂派</a:t>
            </a:r>
            <a:r>
              <a:rPr lang="zh-TW" altLang="en-US" sz="2400" b="1" dirty="0"/>
              <a:t>劉銘傳</a:t>
            </a:r>
            <a:r>
              <a:rPr lang="zh-TW" altLang="en-US" sz="2400" b="1" dirty="0" smtClean="0"/>
              <a:t>來臺防禦</a:t>
            </a:r>
            <a:r>
              <a:rPr lang="zh-TW" altLang="en-US" sz="2400" b="1" dirty="0"/>
              <a:t>。</a:t>
            </a:r>
          </a:p>
        </p:txBody>
      </p:sp>
      <p:sp>
        <p:nvSpPr>
          <p:cNvPr id="122886" name="Oval 6"/>
          <p:cNvSpPr>
            <a:spLocks noChangeArrowheads="1"/>
          </p:cNvSpPr>
          <p:nvPr/>
        </p:nvSpPr>
        <p:spPr bwMode="auto">
          <a:xfrm>
            <a:off x="3779838" y="4149725"/>
            <a:ext cx="936625" cy="1295400"/>
          </a:xfrm>
          <a:prstGeom prst="ellips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6854033" y="4769137"/>
            <a:ext cx="2195513" cy="7794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b="1" dirty="0"/>
              <a:t>清代極盛期疆域圖</a:t>
            </a:r>
          </a:p>
          <a:p>
            <a:pPr algn="ctr">
              <a:spcBef>
                <a:spcPct val="50000"/>
              </a:spcBef>
            </a:pPr>
            <a:r>
              <a:rPr lang="zh-TW" altLang="en-US" b="1" dirty="0"/>
              <a:t>圖</a:t>
            </a:r>
            <a:r>
              <a:rPr lang="en-US" altLang="zh-TW" b="1" dirty="0"/>
              <a:t>--</a:t>
            </a:r>
            <a:r>
              <a:rPr lang="zh-TW" altLang="en-US" b="1" dirty="0"/>
              <a:t>維基百科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7380312" y="476672"/>
            <a:ext cx="1142957" cy="402533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走西仔反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5" name="Picture 7" descr="銘傳大學--維基百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0" y="0"/>
            <a:ext cx="9141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5" descr="劉銘傳+-維基百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-10005"/>
            <a:ext cx="2700338" cy="3960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4427984" y="5805264"/>
            <a:ext cx="4463802" cy="7937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800" dirty="0"/>
              <a:t>劉銘傳與紀念他的銘傳大學</a:t>
            </a:r>
          </a:p>
          <a:p>
            <a:pPr algn="ctr"/>
            <a:r>
              <a:rPr lang="zh-TW" altLang="en-US" dirty="0"/>
              <a:t>圖：維基百科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792163"/>
          </a:xfrm>
          <a:noFill/>
        </p:spPr>
        <p:txBody>
          <a:bodyPr lIns="54000" tIns="0" rIns="54000" bIns="0"/>
          <a:lstStyle/>
          <a:p>
            <a:r>
              <a:rPr lang="en-US" altLang="zh-TW" b="1">
                <a:solidFill>
                  <a:schemeClr val="tx1"/>
                </a:solidFill>
                <a:latin typeface="新細明體" panose="02020500000000000000" pitchFamily="18" charset="-120"/>
              </a:rPr>
              <a:t>☆</a:t>
            </a:r>
            <a:r>
              <a:rPr lang="zh-TW" altLang="en-US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清末臺灣的現代化建設</a:t>
            </a:r>
          </a:p>
        </p:txBody>
      </p:sp>
      <p:graphicFrame>
        <p:nvGraphicFramePr>
          <p:cNvPr id="19641" name="Group 18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537563"/>
              </p:ext>
            </p:extLst>
          </p:nvPr>
        </p:nvGraphicFramePr>
        <p:xfrm>
          <a:off x="250825" y="908050"/>
          <a:ext cx="8713788" cy="5493762"/>
        </p:xfrm>
        <a:graphic>
          <a:graphicData uri="http://schemas.openxmlformats.org/drawingml/2006/table">
            <a:tbl>
              <a:tblPr/>
              <a:tblGrid>
                <a:gridCol w="2017713"/>
                <a:gridCol w="935037"/>
                <a:gridCol w="3384550"/>
                <a:gridCol w="2376488"/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起因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負責人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政策作為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意義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</a:tr>
              <a:tr h="1724025">
                <a:tc>
                  <a:txBody>
                    <a:bodyPr/>
                    <a:lstStyle>
                      <a:lvl1pPr marL="180975" indent="-18097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180975" marR="0" lvl="0" indent="-1809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【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牡丹社事件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】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1871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：琉球人</a:t>
                      </a:r>
                      <a:r>
                        <a:rPr kumimoji="1" lang="en-US" altLang="zh-TW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x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1874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：日攻牡丹社（屏東石門）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沈葆楨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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億載金城 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(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二鯤鯓砲臺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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渡臺禁令</a:t>
                      </a:r>
                      <a:r>
                        <a:rPr kumimoji="1" lang="en-US" altLang="zh-TW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x 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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鼓勵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開墾</a:t>
                      </a:r>
                      <a:r>
                        <a:rPr kumimoji="1" lang="zh-TW" alt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</a:t>
                      </a:r>
                      <a:endParaRPr kumimoji="1" lang="zh-TW" altLang="zh-TW" sz="2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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吳光亮開「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八通關古道」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sym typeface="Wingdings 3" panose="050401020108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  （竹山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→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鹿谷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→玉里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）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行政區：恆春、臺北府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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治臺態度轉積極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奠定臺灣建省基礎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</a:tr>
              <a:tr h="290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【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清法戰爭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】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1884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進攻雞籠、滬尾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（基隆、淡水）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劉銘傳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首任臺灣巡撫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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軍事：海門天險（基隆）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交通建設：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    鐵路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: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基隆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-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臺北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(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騰雲號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    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電報、郵局、輪船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教育：西學堂、電報學堂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大稻埕：電燈、自來水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1885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年 臺灣建省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    橋孜圖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臺北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為現代化奠下基礎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941167"/>
            <a:ext cx="8928992" cy="1858218"/>
          </a:xfrm>
        </p:spPr>
        <p:txBody>
          <a:bodyPr/>
          <a:lstStyle/>
          <a:p>
            <a:pPr algn="l"/>
            <a:r>
              <a:rPr lang="en-US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1884.7.16</a:t>
            </a: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，劉銘傳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抵達基隆。</a:t>
            </a:r>
            <a:r>
              <a:rPr lang="en-US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8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日法軍艦隊司令官孤拔中將下令炮擊，雙方</a:t>
            </a: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在基隆展開激烈砲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戰。清軍先是擊中法軍旗艦，法軍登陸後又中埋伏，最後只能退兵。圖</a:t>
            </a: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為基隆的海門天險，即二沙灣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砲臺。 </a:t>
            </a: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圖</a:t>
            </a:r>
            <a:r>
              <a:rPr lang="en-US" altLang="zh-TW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翰林</a:t>
            </a: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出版社</a:t>
            </a:r>
            <a:endParaRPr lang="zh-TW" altLang="en-US" sz="28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97285" name="Picture 5" descr="正片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418116" y="230195"/>
            <a:ext cx="8235008" cy="4638965"/>
          </a:xfrm>
          <a:prstGeom prst="rect">
            <a:avLst/>
          </a:prstGeom>
          <a:ln w="7620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" y="12357"/>
            <a:ext cx="9145017" cy="414908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79512" y="4149080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10</a:t>
            </a:r>
            <a:r>
              <a:rPr lang="zh-TW" altLang="en-US" sz="2800" b="1" dirty="0" smtClean="0"/>
              <a:t>月，法軍再攻北臺，劉銘傳決定棄基隆保滬尾。清軍為阻止法軍沿淡水河進入臺北府，劉銘傳下令在淡水河最窄處「填石塞港」，並且布置水雷線；陸地方面以堆土積砂築方式築兩條「城岸」作為防禦工事。逼使法軍上岸作戰，而沙崙一帶的海岸林密生黃槿與林投，有效阻斷法軍攻勢，讓劉銘傳最終擊退法軍，贏得勝利。</a:t>
            </a:r>
            <a:endParaRPr lang="zh-TW" altLang="en-US" sz="28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81" y="92780"/>
            <a:ext cx="5783720" cy="4062375"/>
          </a:xfrm>
          <a:prstGeom prst="rect">
            <a:avLst/>
          </a:prstGeom>
          <a:ln w="5715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185970" y="3645024"/>
            <a:ext cx="57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城岸遺址，其高度有</a:t>
            </a:r>
            <a:r>
              <a:rPr lang="en-US" altLang="zh-TW" sz="2400" b="1" dirty="0" smtClean="0"/>
              <a:t>2.5m</a:t>
            </a:r>
            <a:r>
              <a:rPr lang="zh-TW" altLang="en-US" sz="2400" b="1" dirty="0" smtClean="0"/>
              <a:t>，寬</a:t>
            </a:r>
            <a:r>
              <a:rPr lang="en-US" altLang="zh-TW" sz="2400" b="1" dirty="0" smtClean="0"/>
              <a:t>1</a:t>
            </a:r>
            <a:r>
              <a:rPr lang="zh-TW" altLang="en-US" sz="2400" b="1" dirty="0" smtClean="0"/>
              <a:t>～</a:t>
            </a:r>
            <a:r>
              <a:rPr lang="en-US" altLang="zh-TW" sz="2400" b="1" dirty="0" smtClean="0"/>
              <a:t>4m</a:t>
            </a:r>
            <a:endParaRPr lang="zh-TW" altLang="en-US" sz="2400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" y="12357"/>
            <a:ext cx="9106870" cy="607124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1490" y="6031807"/>
            <a:ext cx="9087796" cy="830997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</a:rPr>
              <a:t>一進入濃密的黃槿林，就讓法軍彼此失去聯繫，根本搞不清楚敵人在哪，加上林投的葉緣長滿尖刺，讓法軍大吃苦頭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—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作者。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13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0" y="4221088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在</a:t>
            </a:r>
            <a:r>
              <a:rPr lang="en-US" altLang="zh-TW" sz="2400" b="1" dirty="0"/>
              <a:t>『</a:t>
            </a:r>
            <a:r>
              <a:rPr lang="zh-TW" altLang="en-US" sz="2400" b="1" dirty="0"/>
              <a:t>西仔反</a:t>
            </a:r>
            <a:r>
              <a:rPr lang="en-US" altLang="zh-TW" sz="2400" b="1" dirty="0"/>
              <a:t>』</a:t>
            </a:r>
            <a:r>
              <a:rPr lang="zh-TW" altLang="en-US" sz="2400" b="1" dirty="0"/>
              <a:t>戰役中，流傳下諸多的神奇</a:t>
            </a:r>
            <a:r>
              <a:rPr lang="zh-TW" altLang="en-US" sz="2400" b="1" dirty="0" smtClean="0"/>
              <a:t>傳說。清水祖師爺、淡水</a:t>
            </a:r>
            <a:r>
              <a:rPr lang="zh-TW" altLang="en-US" sz="2400" b="1" dirty="0"/>
              <a:t>龍山</a:t>
            </a:r>
            <a:r>
              <a:rPr lang="zh-TW" altLang="en-US" sz="2400" b="1" dirty="0" smtClean="0"/>
              <a:t>寺的</a:t>
            </a:r>
            <a:r>
              <a:rPr lang="zh-TW" altLang="en-US" sz="2400" b="1" dirty="0"/>
              <a:t>觀世音菩薩、福佑宮媽姐</a:t>
            </a:r>
            <a:r>
              <a:rPr lang="zh-TW" altLang="en-US" sz="2400" b="1" dirty="0" smtClean="0"/>
              <a:t>及蘇</a:t>
            </a:r>
            <a:r>
              <a:rPr lang="zh-TW" altLang="en-US" sz="2400" b="1" dirty="0"/>
              <a:t>府王爺均有顯靈助陣，助滬尾軍民擊退法軍</a:t>
            </a:r>
            <a:r>
              <a:rPr lang="zh-TW" altLang="en-US" sz="2400" b="1" dirty="0" smtClean="0"/>
              <a:t>。光緒</a:t>
            </a:r>
            <a:r>
              <a:rPr lang="en-US" altLang="zh-TW" sz="2400" b="1" dirty="0"/>
              <a:t>12</a:t>
            </a:r>
            <a:r>
              <a:rPr lang="zh-TW" altLang="en-US" sz="2400" b="1" dirty="0" smtClean="0"/>
              <a:t>年劉銘傳奏</a:t>
            </a:r>
            <a:r>
              <a:rPr lang="zh-TW" altLang="en-US" sz="2400" b="1" dirty="0"/>
              <a:t>請光緒皇帝</a:t>
            </a:r>
            <a:r>
              <a:rPr lang="zh-TW" altLang="en-US" sz="2400" b="1" dirty="0" smtClean="0"/>
              <a:t>特別賜</a:t>
            </a:r>
            <a:r>
              <a:rPr lang="zh-TW" altLang="en-US" sz="2400" b="1" dirty="0"/>
              <a:t>贈三塊匾額「翌天昭佑」、「慈航普度」、「功資拯濟」予淡水福佑宮、龍山寺</a:t>
            </a:r>
            <a:r>
              <a:rPr lang="zh-TW" altLang="en-US" sz="2400" b="1" dirty="0" smtClean="0"/>
              <a:t>、祖師</a:t>
            </a:r>
            <a:r>
              <a:rPr lang="zh-TW" altLang="en-US" sz="2400" b="1" dirty="0"/>
              <a:t>廟</a:t>
            </a:r>
            <a:r>
              <a:rPr lang="zh-TW" altLang="en-US" sz="2400" b="1" dirty="0" smtClean="0"/>
              <a:t>。另外，淮</a:t>
            </a:r>
            <a:r>
              <a:rPr lang="zh-TW" altLang="en-US" sz="2400" b="1" dirty="0"/>
              <a:t>軍提督章高元亦敬獻蘇府王爺「威靈赫濯」之匾額，以感謝神明的護佑</a:t>
            </a:r>
            <a:r>
              <a:rPr lang="zh-TW" altLang="en-US" sz="2400" b="1" dirty="0" smtClean="0"/>
              <a:t>。</a:t>
            </a:r>
            <a:r>
              <a:rPr lang="zh-TW" altLang="en-US" sz="1600" b="1" dirty="0" smtClean="0"/>
              <a:t>左上</a:t>
            </a:r>
            <a:r>
              <a:rPr lang="en-US" altLang="zh-TW" sz="1600" b="1" dirty="0" smtClean="0"/>
              <a:t>-</a:t>
            </a:r>
            <a:r>
              <a:rPr lang="en-US" altLang="zh-TW" sz="1400" b="1" dirty="0" smtClean="0"/>
              <a:t>http</a:t>
            </a:r>
            <a:r>
              <a:rPr lang="en-US" altLang="zh-TW" sz="1400" b="1" dirty="0"/>
              <a:t>://</a:t>
            </a:r>
            <a:r>
              <a:rPr lang="en-US" altLang="zh-TW" sz="1400" b="1" dirty="0" smtClean="0"/>
              <a:t>b04tcu.blogspot.tw/2011_06_01_archive.html</a:t>
            </a:r>
            <a:r>
              <a:rPr lang="zh-TW" altLang="en-US" sz="1400" b="1" dirty="0" smtClean="0"/>
              <a:t>。</a:t>
            </a:r>
            <a:r>
              <a:rPr lang="zh-TW" altLang="en-US" sz="1600" b="1" dirty="0" smtClean="0"/>
              <a:t>右下</a:t>
            </a:r>
            <a:r>
              <a:rPr lang="en-US" altLang="zh-TW" sz="1600" b="1" dirty="0" smtClean="0"/>
              <a:t>-</a:t>
            </a:r>
            <a:r>
              <a:rPr lang="en-US" altLang="zh-TW" sz="1600" b="1" dirty="0"/>
              <a:t> </a:t>
            </a:r>
            <a:r>
              <a:rPr lang="en-US" altLang="zh-TW" sz="1600" b="1" dirty="0" smtClean="0"/>
              <a:t>matt</a:t>
            </a:r>
            <a:r>
              <a:rPr lang="zh-TW" altLang="en-US" sz="1600" b="1" dirty="0" smtClean="0"/>
              <a:t>，痞客邦網站。左下：淡水龍山寺。右上</a:t>
            </a:r>
            <a:r>
              <a:rPr lang="en-US" altLang="zh-TW" sz="1600" b="1" dirty="0" smtClean="0"/>
              <a:t>-</a:t>
            </a:r>
            <a:r>
              <a:rPr lang="zh-TW" altLang="en-US" sz="1600" b="1" dirty="0" smtClean="0"/>
              <a:t>作者。</a:t>
            </a:r>
            <a:endParaRPr lang="zh-TW" altLang="en-US" sz="16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38" y="63758"/>
            <a:ext cx="4902683" cy="17846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12" y="1848457"/>
            <a:ext cx="4762812" cy="22685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4836" y="47679"/>
            <a:ext cx="4374391" cy="18458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999" y="2559012"/>
            <a:ext cx="4357765" cy="155798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788025" y="1915459"/>
            <a:ext cx="4331202" cy="646331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清水祖師廟（左上） 福佑宮媽祖（右上）</a:t>
            </a:r>
            <a:endParaRPr lang="en-US" altLang="zh-TW" b="1" dirty="0" smtClean="0"/>
          </a:p>
          <a:p>
            <a:pPr algn="ctr"/>
            <a:r>
              <a:rPr lang="zh-TW" altLang="en-US" b="1" dirty="0"/>
              <a:t>龍山寺</a:t>
            </a:r>
            <a:r>
              <a:rPr lang="zh-TW" altLang="en-US" b="1" dirty="0" smtClean="0"/>
              <a:t>觀音（左下） 蘇府王爺廟（右下）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038947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548680"/>
            <a:ext cx="4032449" cy="5832648"/>
          </a:xfrm>
          <a:prstGeom prst="roundRect">
            <a:avLst>
              <a:gd name="adj" fmla="val 931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文字方塊 3"/>
          <p:cNvSpPr txBox="1"/>
          <p:nvPr/>
        </p:nvSpPr>
        <p:spPr>
          <a:xfrm>
            <a:off x="4932040" y="394311"/>
            <a:ext cx="381642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zh-TW" altLang="en-US" sz="2800" b="1" dirty="0" smtClean="0"/>
              <a:t>滬尾作戰失利之後，孤</a:t>
            </a:r>
            <a:r>
              <a:rPr lang="zh-TW" altLang="en-US" sz="2800" b="1" dirty="0"/>
              <a:t>拔轉而從</a:t>
            </a:r>
            <a:r>
              <a:rPr lang="en-US" altLang="zh-TW" sz="2800" b="1" dirty="0"/>
              <a:t>10</a:t>
            </a:r>
            <a:r>
              <a:rPr lang="zh-TW" altLang="en-US" sz="2800" b="1" dirty="0"/>
              <a:t>月</a:t>
            </a:r>
            <a:r>
              <a:rPr lang="en-US" altLang="zh-TW" sz="2800" b="1" dirty="0"/>
              <a:t>23</a:t>
            </a:r>
            <a:r>
              <a:rPr lang="zh-TW" altLang="en-US" sz="2800" b="1" dirty="0" smtClean="0"/>
              <a:t>日起（至隔年</a:t>
            </a:r>
            <a:r>
              <a:rPr lang="en-US" altLang="zh-TW" sz="2800" b="1" dirty="0" smtClean="0"/>
              <a:t>4</a:t>
            </a:r>
            <a:r>
              <a:rPr lang="zh-TW" altLang="en-US" sz="2800" b="1" dirty="0" smtClean="0"/>
              <a:t>月中）對臺灣</a:t>
            </a:r>
            <a:r>
              <a:rPr lang="zh-TW" altLang="en-US" sz="2800" b="1" dirty="0"/>
              <a:t>實行海上</a:t>
            </a:r>
            <a:r>
              <a:rPr lang="zh-TW" altLang="en-US" sz="2800" b="1" dirty="0" smtClean="0"/>
              <a:t>封鎖。</a:t>
            </a:r>
            <a:endParaRPr lang="en-US" altLang="zh-TW" sz="2800" b="1" dirty="0" smtClean="0"/>
          </a:p>
          <a:p>
            <a:pPr>
              <a:lnSpc>
                <a:spcPts val="3700"/>
              </a:lnSpc>
            </a:pPr>
            <a:r>
              <a:rPr lang="zh-TW" altLang="en-US" sz="2800" b="1" dirty="0" smtClean="0"/>
              <a:t>隔年</a:t>
            </a:r>
            <a:r>
              <a:rPr lang="en-US" altLang="zh-TW" sz="2800" b="1" dirty="0" smtClean="0"/>
              <a:t>3</a:t>
            </a:r>
            <a:r>
              <a:rPr lang="zh-TW" altLang="en-US" sz="2800" b="1" dirty="0" smtClean="0"/>
              <a:t>月，法軍決定轉攻澎湖成功。但法軍接下來的敵人卻是致命的傳染病，甚至連孤拔本人也於同年</a:t>
            </a:r>
            <a:r>
              <a:rPr lang="en-US" altLang="zh-TW" sz="2800" b="1" dirty="0" smtClean="0"/>
              <a:t>6</a:t>
            </a:r>
            <a:r>
              <a:rPr lang="zh-TW" altLang="en-US" sz="2800" b="1" dirty="0" smtClean="0"/>
              <a:t>月病死在澎湖。清法兩方也在此時簽訂合約，結束戰爭。</a:t>
            </a:r>
            <a:endParaRPr lang="en-US" altLang="zh-TW" sz="2800" b="1" dirty="0" smtClean="0"/>
          </a:p>
          <a:p>
            <a:pPr>
              <a:lnSpc>
                <a:spcPts val="3700"/>
              </a:lnSpc>
            </a:pPr>
            <a:r>
              <a:rPr lang="zh-TW" altLang="en-US" sz="2400" b="1" dirty="0"/>
              <a:t>圖為孤拔</a:t>
            </a:r>
            <a:r>
              <a:rPr lang="zh-TW" altLang="en-US" sz="2400" b="1" dirty="0" smtClean="0"/>
              <a:t>，引自維</a:t>
            </a:r>
            <a:r>
              <a:rPr lang="zh-TW" altLang="en-US" sz="2400" b="1" dirty="0"/>
              <a:t>基百</a:t>
            </a:r>
            <a:r>
              <a:rPr lang="zh-TW" altLang="en-US" sz="2400" b="1" dirty="0" smtClean="0"/>
              <a:t>科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52959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H2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508375" cy="5256213"/>
          </a:xfrm>
          <a:prstGeom prst="ellipse">
            <a:avLst/>
          </a:prstGeom>
          <a:ln w="76200" cap="rnd">
            <a:solidFill>
              <a:srgbClr val="FF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4572000" y="435992"/>
            <a:ext cx="4248472" cy="565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sz="3200" b="1" dirty="0"/>
              <a:t>中部的霧峰林家，因為林朝棟在清法戰爭中募集鄉勇，幫助劉銘傳擊退法軍</a:t>
            </a:r>
            <a:r>
              <a:rPr lang="zh-TW" altLang="en-US" sz="3200" b="1" dirty="0" smtClean="0"/>
              <a:t>，獲得賞識。之後又獲得</a:t>
            </a:r>
            <a:r>
              <a:rPr lang="zh-TW" altLang="en-US" sz="3200" b="1" dirty="0"/>
              <a:t>臺灣山區樟腦專賣權，從此林家由地主家族轉為產業家族，成為巨富</a:t>
            </a:r>
            <a:r>
              <a:rPr lang="zh-TW" altLang="en-US" sz="3200" b="1" dirty="0" smtClean="0"/>
              <a:t>。</a:t>
            </a:r>
            <a:endParaRPr lang="zh-TW" altLang="en-US" sz="3200" b="1" dirty="0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TW" altLang="en-US" sz="3200" b="1" dirty="0"/>
              <a:t>圖</a:t>
            </a:r>
            <a:r>
              <a:rPr lang="en-US" altLang="zh-TW" sz="3200" b="1" dirty="0"/>
              <a:t>-</a:t>
            </a:r>
            <a:r>
              <a:rPr lang="zh-TW" altLang="en-US" sz="3200" b="1" dirty="0"/>
              <a:t>臺灣大百科全書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5580112" y="188640"/>
            <a:ext cx="3240360" cy="792088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地名的出現</a:t>
            </a:r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090107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36096" y="1340768"/>
            <a:ext cx="3528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Verdana" panose="020B0604030504040204" pitchFamily="34" charset="0"/>
              </a:rPr>
              <a:t>臺灣建省</a:t>
            </a:r>
            <a:r>
              <a:rPr lang="zh-TW" altLang="en-US" sz="2800" b="1" dirty="0" smtClean="0">
                <a:latin typeface="Verdana" panose="020B0604030504040204" pitchFamily="34" charset="0"/>
              </a:rPr>
              <a:t>後，劉銘傳再度調整行政區，原臺灣府與臺灣縣移至橋</a:t>
            </a:r>
            <a:r>
              <a:rPr lang="zh-TW" altLang="en-US" sz="2800" b="1" smtClean="0">
                <a:latin typeface="Verdana" panose="020B0604030504040204" pitchFamily="34" charset="0"/>
              </a:rPr>
              <a:t>孜圖（今臺中）。</a:t>
            </a:r>
            <a:endParaRPr lang="en-US" altLang="zh-TW" sz="2800" b="1" dirty="0" smtClean="0">
              <a:latin typeface="Verdana" panose="020B0604030504040204" pitchFamily="34" charset="0"/>
            </a:endParaRPr>
          </a:p>
          <a:p>
            <a:r>
              <a:rPr lang="zh-TW" altLang="en-US" sz="2800" b="1" dirty="0" smtClean="0">
                <a:latin typeface="Verdana" panose="020B0604030504040204" pitchFamily="34" charset="0"/>
              </a:rPr>
              <a:t>原來的臺灣府與臺灣縣</a:t>
            </a:r>
            <a:r>
              <a:rPr lang="zh-TW" altLang="en-US" sz="2800" b="1" dirty="0">
                <a:latin typeface="Verdana" panose="020B0604030504040204" pitchFamily="34" charset="0"/>
              </a:rPr>
              <a:t>改稱「安平</a:t>
            </a:r>
            <a:r>
              <a:rPr lang="zh-TW" altLang="en-US" sz="2800" b="1" dirty="0" smtClean="0">
                <a:latin typeface="Verdana" panose="020B0604030504040204" pitchFamily="34" charset="0"/>
              </a:rPr>
              <a:t>縣」與「臺</a:t>
            </a:r>
            <a:r>
              <a:rPr lang="zh-TW" altLang="en-US" sz="2800" b="1" dirty="0">
                <a:latin typeface="Verdana" panose="020B0604030504040204" pitchFamily="34" charset="0"/>
              </a:rPr>
              <a:t>南</a:t>
            </a:r>
            <a:r>
              <a:rPr lang="zh-TW" altLang="en-US" sz="2800" b="1" dirty="0" smtClean="0">
                <a:latin typeface="Verdana" panose="020B0604030504040204" pitchFamily="34" charset="0"/>
              </a:rPr>
              <a:t>府」。至此，臺南一名正式出現。</a:t>
            </a:r>
            <a:endParaRPr lang="zh-TW" altLang="en-US" sz="2800" b="1" dirty="0"/>
          </a:p>
        </p:txBody>
      </p:sp>
      <p:sp>
        <p:nvSpPr>
          <p:cNvPr id="5" name="橢圓 4"/>
          <p:cNvSpPr/>
          <p:nvPr/>
        </p:nvSpPr>
        <p:spPr>
          <a:xfrm>
            <a:off x="673345" y="4052358"/>
            <a:ext cx="792088" cy="479342"/>
          </a:xfrm>
          <a:prstGeom prst="ellipse">
            <a:avLst/>
          </a:prstGeom>
          <a:noFill/>
          <a:ln w="76200"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887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94890" y="4689718"/>
            <a:ext cx="79815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劉銘傳</a:t>
            </a:r>
            <a:r>
              <a:rPr lang="zh-TW" altLang="en-US" sz="2800" b="1" dirty="0"/>
              <a:t>於</a:t>
            </a:r>
            <a:r>
              <a:rPr lang="en-US" altLang="zh-TW" sz="2800" b="1" dirty="0"/>
              <a:t>1888</a:t>
            </a:r>
            <a:r>
              <a:rPr lang="zh-TW" altLang="en-US" sz="2800" b="1" dirty="0"/>
              <a:t>年創立的新式郵政，於臺北府城設置了「臺灣郵政總局」辦理全臺</a:t>
            </a:r>
            <a:r>
              <a:rPr lang="zh-TW" altLang="en-US" sz="2800" b="1" dirty="0" smtClean="0"/>
              <a:t>郵政。</a:t>
            </a:r>
            <a:r>
              <a:rPr lang="en-US" altLang="zh-TW" sz="2800" b="1" dirty="0" smtClean="0"/>
              <a:t>1888</a:t>
            </a:r>
            <a:r>
              <a:rPr lang="zh-TW" altLang="en-US" sz="2800" b="1" dirty="0" smtClean="0"/>
              <a:t>年劉銘傳向</a:t>
            </a:r>
            <a:r>
              <a:rPr lang="zh-TW" altLang="en-US" sz="2800" b="1" dirty="0"/>
              <a:t>英倫訂製面值</a:t>
            </a:r>
            <a:r>
              <a:rPr lang="en-US" altLang="zh-TW" sz="2800" b="1" dirty="0"/>
              <a:t>20</a:t>
            </a:r>
            <a:r>
              <a:rPr lang="zh-TW" altLang="en-US" sz="2800" b="1" dirty="0"/>
              <a:t>文龍馬圖郵票</a:t>
            </a:r>
            <a:r>
              <a:rPr lang="zh-TW" altLang="en-US" sz="2800" b="1" dirty="0" smtClean="0"/>
              <a:t>一批，但這套郵票未正式發行，反而作為火車票之用。</a:t>
            </a:r>
            <a:endParaRPr lang="en-US" altLang="zh-TW" sz="2800" b="1" dirty="0" smtClean="0"/>
          </a:p>
          <a:p>
            <a:r>
              <a:rPr lang="en-US" altLang="zh-TW" sz="2000" dirty="0">
                <a:hlinkClick r:id="rId2"/>
              </a:rPr>
              <a:t>http://</a:t>
            </a:r>
            <a:r>
              <a:rPr lang="en-US" altLang="zh-TW" sz="2000" dirty="0" smtClean="0">
                <a:hlinkClick r:id="rId2"/>
              </a:rPr>
              <a:t>nicecasio.pixnet.net/blog/post/434251340</a:t>
            </a:r>
            <a:endParaRPr lang="zh-TW" altLang="en-US" sz="20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30" y="1014022"/>
            <a:ext cx="3384376" cy="363911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042" y="1014241"/>
            <a:ext cx="3754155" cy="363889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3491880" y="167754"/>
            <a:ext cx="1944216" cy="668958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開辦郵局</a:t>
            </a:r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5761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59" y="1052736"/>
            <a:ext cx="8882257" cy="4396718"/>
          </a:xfrm>
          <a:prstGeom prst="rect">
            <a:avLst/>
          </a:prstGeom>
          <a:ln w="57150">
            <a:solidFill>
              <a:srgbClr val="FF6600"/>
            </a:solidFill>
          </a:ln>
        </p:spPr>
      </p:pic>
      <p:sp>
        <p:nvSpPr>
          <p:cNvPr id="3" name="圓角矩形 2"/>
          <p:cNvSpPr/>
          <p:nvPr/>
        </p:nvSpPr>
        <p:spPr>
          <a:xfrm>
            <a:off x="3347864" y="116632"/>
            <a:ext cx="2196244" cy="720080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開辦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電報</a:t>
            </a:r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8480" y="554714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為促進臺灣對外通訊，劉銘傳完成基隆</a:t>
            </a:r>
            <a:r>
              <a:rPr lang="en-US" altLang="zh-TW" sz="2400" b="1" dirty="0" smtClean="0"/>
              <a:t>-</a:t>
            </a:r>
            <a:r>
              <a:rPr lang="zh-TW" altLang="en-US" sz="2400" b="1" dirty="0" smtClean="0"/>
              <a:t>臺北</a:t>
            </a:r>
            <a:r>
              <a:rPr lang="en-US" altLang="zh-TW" sz="2400" b="1" dirty="0" smtClean="0"/>
              <a:t>-</a:t>
            </a:r>
            <a:r>
              <a:rPr lang="zh-TW" altLang="en-US" sz="2400" b="1" dirty="0" smtClean="0"/>
              <a:t>淡水</a:t>
            </a:r>
            <a:r>
              <a:rPr lang="en-US" altLang="zh-TW" sz="2400" b="1" dirty="0" smtClean="0"/>
              <a:t>-</a:t>
            </a:r>
            <a:r>
              <a:rPr lang="zh-TW" altLang="en-US" sz="2400" b="1" dirty="0" smtClean="0"/>
              <a:t>福州的電報線。當時臺灣在嘉義、臺南、彰化、新竹、臺北與基隆皆設有電報局。本</a:t>
            </a:r>
            <a:r>
              <a:rPr lang="zh-TW" altLang="en-US" sz="2400" b="1" dirty="0"/>
              <a:t>圖</a:t>
            </a:r>
            <a:r>
              <a:rPr lang="zh-TW" altLang="en-US" sz="2400" b="1" dirty="0" smtClean="0"/>
              <a:t>為架設海底電纜的工作畫面。                     圖：張榮發基金會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907408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414" y="223577"/>
            <a:ext cx="7394575" cy="4896544"/>
          </a:xfrm>
          <a:prstGeom prst="rect">
            <a:avLst/>
          </a:prstGeom>
          <a:ln w="57150">
            <a:solidFill>
              <a:srgbClr val="FF6600"/>
            </a:solidFill>
          </a:ln>
        </p:spPr>
      </p:pic>
      <p:sp>
        <p:nvSpPr>
          <p:cNvPr id="2" name="文字方塊 1"/>
          <p:cNvSpPr txBox="1"/>
          <p:nvPr/>
        </p:nvSpPr>
        <p:spPr>
          <a:xfrm>
            <a:off x="454956" y="515719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劉銘傳先後訂製</a:t>
            </a:r>
            <a:r>
              <a:rPr lang="en-US" altLang="zh-TW" sz="2400" b="1" dirty="0" smtClean="0"/>
              <a:t>8</a:t>
            </a:r>
            <a:r>
              <a:rPr lang="zh-TW" altLang="en-US" sz="2400" b="1" dirty="0" smtClean="0"/>
              <a:t>艘輪船，建立臺灣到香港、上海、新加坡、呂宋等航線。圖為駕時商輪（</a:t>
            </a:r>
            <a:r>
              <a:rPr lang="en-US" altLang="zh-TW" sz="2400" b="1" dirty="0" smtClean="0"/>
              <a:t>Cass</a:t>
            </a:r>
            <a:r>
              <a:rPr lang="zh-TW" altLang="en-US" sz="2400" b="1" dirty="0" smtClean="0"/>
              <a:t>）。駕時輪之後幾</a:t>
            </a:r>
            <a:r>
              <a:rPr lang="zh-TW" altLang="en-US" sz="2400" b="1" dirty="0"/>
              <a:t>經轉手最後到了</a:t>
            </a:r>
            <a:r>
              <a:rPr lang="zh-TW" altLang="en-US" sz="2400" b="1" dirty="0" smtClean="0"/>
              <a:t>加拿大太平洋</a:t>
            </a:r>
            <a:r>
              <a:rPr lang="zh-TW" altLang="en-US" sz="2400" b="1" dirty="0"/>
              <a:t>鐵路</a:t>
            </a:r>
            <a:r>
              <a:rPr lang="zh-TW" altLang="en-US" sz="2400" b="1" dirty="0" smtClean="0"/>
              <a:t>公司。上</a:t>
            </a:r>
            <a:r>
              <a:rPr lang="zh-TW" altLang="en-US" sz="2400" b="1" dirty="0"/>
              <a:t>圖是該輪於</a:t>
            </a:r>
            <a:r>
              <a:rPr lang="en-US" altLang="zh-TW" sz="2400" b="1" dirty="0"/>
              <a:t>1910</a:t>
            </a:r>
            <a:r>
              <a:rPr lang="zh-TW" altLang="en-US" sz="2400" b="1" dirty="0"/>
              <a:t>年</a:t>
            </a:r>
            <a:r>
              <a:rPr lang="en-US" altLang="zh-TW" sz="2400" b="1" dirty="0"/>
              <a:t>8</a:t>
            </a:r>
            <a:r>
              <a:rPr lang="zh-TW" altLang="en-US" sz="2400" b="1" dirty="0"/>
              <a:t>月</a:t>
            </a:r>
            <a:r>
              <a:rPr lang="en-US" altLang="zh-TW" sz="2400" b="1" dirty="0"/>
              <a:t>5</a:t>
            </a:r>
            <a:r>
              <a:rPr lang="zh-TW" altLang="en-US" sz="2400" b="1" dirty="0"/>
              <a:t>日在阿拉斯加觸礁的</a:t>
            </a:r>
            <a:r>
              <a:rPr lang="zh-TW" altLang="en-US" sz="2400" b="1" dirty="0" smtClean="0"/>
              <a:t>照片。       圖、文</a:t>
            </a:r>
            <a:r>
              <a:rPr lang="en-US" altLang="zh-TW" sz="2400" b="1" dirty="0" smtClean="0"/>
              <a:t>-</a:t>
            </a:r>
            <a:r>
              <a:rPr lang="zh-TW" altLang="en-US" sz="2400" b="1" dirty="0" smtClean="0"/>
              <a:t>中國軍艦史月刊</a:t>
            </a:r>
            <a:endParaRPr lang="en-US" altLang="zh-TW" sz="2400" b="1" dirty="0"/>
          </a:p>
        </p:txBody>
      </p:sp>
      <p:sp>
        <p:nvSpPr>
          <p:cNvPr id="4" name="圓角矩形 3"/>
          <p:cNvSpPr/>
          <p:nvPr/>
        </p:nvSpPr>
        <p:spPr>
          <a:xfrm>
            <a:off x="3635896" y="332656"/>
            <a:ext cx="4536504" cy="720080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購置輪船，建立航線</a:t>
            </a:r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4687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62拷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2" y="404664"/>
            <a:ext cx="7127875" cy="4652962"/>
          </a:xfrm>
          <a:prstGeom prst="rect">
            <a:avLst/>
          </a:prstGeom>
          <a:noFill/>
          <a:ln w="5715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5157192"/>
            <a:ext cx="9144000" cy="1594460"/>
          </a:xfrm>
        </p:spPr>
        <p:txBody>
          <a:bodyPr/>
          <a:lstStyle/>
          <a:p>
            <a:pPr algn="l"/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1887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年劉銘傳向德國購入兩部蒸汽機車，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劉銘傳分別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命名為「騰雲一號」及「御風二號」，意思為「極快速」。同年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日，最高速限</a:t>
            </a:r>
            <a:r>
              <a:rPr lang="en-US" altLang="zh-TW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公里的騰雲號，開始試運轉於錫口至大稻埕間（以載貨運為主）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。目前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陳列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於二二八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和平紀念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公園內。     圖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：翰林出版社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5724128" y="548680"/>
            <a:ext cx="2196244" cy="720080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鐵路建設</a:t>
            </a:r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0825" y="361448"/>
            <a:ext cx="8569325" cy="6284797"/>
          </a:xfrm>
          <a:prstGeom prst="rect">
            <a:avLst/>
          </a:prstGeom>
          <a:solidFill>
            <a:srgbClr val="FFFF99"/>
          </a:solidFill>
          <a:ln w="508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0363" indent="-3603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30238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en-US" altLang="zh-TW" sz="2800" b="1" dirty="0">
                <a:ea typeface="標楷體" panose="03000509000000000000" pitchFamily="65" charset="-120"/>
              </a:rPr>
              <a:t>【</a:t>
            </a:r>
            <a:r>
              <a:rPr lang="zh-TW" altLang="en-US" sz="2800" b="1" dirty="0">
                <a:ea typeface="標楷體" panose="03000509000000000000" pitchFamily="65" charset="-120"/>
              </a:rPr>
              <a:t>清朝的鐵路誇張史</a:t>
            </a:r>
            <a:r>
              <a:rPr lang="en-US" altLang="zh-TW" sz="2800" b="1" dirty="0">
                <a:ea typeface="標楷體" panose="03000509000000000000" pitchFamily="65" charset="-120"/>
              </a:rPr>
              <a:t>—</a:t>
            </a:r>
            <a:r>
              <a:rPr lang="zh-TW" altLang="en-US" sz="2800" b="1" dirty="0">
                <a:ea typeface="標楷體" panose="03000509000000000000" pitchFamily="65" charset="-120"/>
              </a:rPr>
              <a:t>引自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發現臺灣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sz="2800" b="1" dirty="0">
                <a:ea typeface="標楷體" panose="03000509000000000000" pitchFamily="65" charset="-120"/>
              </a:rPr>
              <a:t>】</a:t>
            </a:r>
          </a:p>
          <a:p>
            <a:pPr>
              <a:spcBef>
                <a:spcPct val="30000"/>
              </a:spcBef>
            </a:pPr>
            <a:r>
              <a:rPr lang="en-US" altLang="en-US" sz="2800" b="1" dirty="0">
                <a:ea typeface="標楷體" panose="03000509000000000000" pitchFamily="65" charset="-120"/>
              </a:rPr>
              <a:t>◎</a:t>
            </a:r>
            <a:r>
              <a:rPr lang="en-US" altLang="zh-TW" sz="2800" b="1" dirty="0">
                <a:ea typeface="標楷體" panose="03000509000000000000" pitchFamily="65" charset="-120"/>
              </a:rPr>
              <a:t>1865</a:t>
            </a:r>
            <a:r>
              <a:rPr lang="zh-TW" altLang="en-US" sz="2800" b="1" dirty="0">
                <a:ea typeface="標楷體" panose="03000509000000000000" pitchFamily="65" charset="-120"/>
              </a:rPr>
              <a:t>年，英國商人為了做生意建了第一條鐵路。只有一里多，但在試行的時候，火車噴火而行的怪狀立即引起民眾的害怕，結果馬上被拆毀。</a:t>
            </a:r>
          </a:p>
          <a:p>
            <a:pPr>
              <a:spcBef>
                <a:spcPts val="1800"/>
              </a:spcBef>
            </a:pPr>
            <a:r>
              <a:rPr lang="en-US" altLang="en-US" sz="2800" b="1" dirty="0">
                <a:ea typeface="標楷體" panose="03000509000000000000" pitchFamily="65" charset="-120"/>
              </a:rPr>
              <a:t>◎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en-US" altLang="zh-TW" sz="2800" b="1" dirty="0">
                <a:ea typeface="標楷體" panose="03000509000000000000" pitchFamily="65" charset="-120"/>
              </a:rPr>
              <a:t>1876</a:t>
            </a:r>
            <a:r>
              <a:rPr lang="zh-TW" altLang="en-US" sz="2800" b="1" dirty="0">
                <a:ea typeface="標楷體" panose="03000509000000000000" pitchFamily="65" charset="-120"/>
              </a:rPr>
              <a:t>年上海築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了中國</a:t>
            </a:r>
            <a:r>
              <a:rPr lang="zh-TW" altLang="en-US" sz="2800" b="1" dirty="0">
                <a:ea typeface="標楷體" panose="03000509000000000000" pitchFamily="65" charset="-120"/>
              </a:rPr>
              <a:t>第二條鐵路，由英商怡和洋行發起搭客載貨，生意原本不錯，但還是有人認為是「妖」。不久，發生火車撞死行人的事件，輿論譁然，最後，鐵軌全被拆毀。這些拆下來的鐵軌大部分運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到臺灣</a:t>
            </a:r>
            <a:r>
              <a:rPr lang="zh-TW" altLang="en-US" sz="2800" b="1" dirty="0">
                <a:ea typeface="標楷體" panose="03000509000000000000" pitchFamily="65" charset="-120"/>
              </a:rPr>
              <a:t>，被劉銘傳用來舖設基隆到新竹的鐵道！（騰雲號通車當天，民眾也稱之為「黑色妖馬</a:t>
            </a:r>
            <a:r>
              <a:rPr lang="zh-TW" altLang="en-US" sz="2800" b="1" dirty="0" smtClean="0">
                <a:ea typeface="標楷體" panose="03000509000000000000" pitchFamily="65" charset="-120"/>
              </a:rPr>
              <a:t>」）</a:t>
            </a:r>
            <a:endParaRPr lang="zh-TW" altLang="en-US" sz="2800" b="1" dirty="0"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</a:pPr>
            <a:r>
              <a:rPr lang="en-US" altLang="en-US" sz="2800" b="1" dirty="0">
                <a:ea typeface="標楷體" panose="03000509000000000000" pitchFamily="65" charset="-120"/>
              </a:rPr>
              <a:t>◎</a:t>
            </a:r>
            <a:r>
              <a:rPr lang="zh-TW" altLang="en-US" dirty="0">
                <a:ea typeface="標楷體" panose="03000509000000000000" pitchFamily="65" charset="-120"/>
              </a:rPr>
              <a:t> </a:t>
            </a:r>
            <a:r>
              <a:rPr lang="en-US" altLang="zh-TW" sz="2800" b="1" dirty="0">
                <a:ea typeface="標楷體" panose="03000509000000000000" pitchFamily="65" charset="-120"/>
              </a:rPr>
              <a:t>1880</a:t>
            </a:r>
            <a:r>
              <a:rPr lang="zh-TW" altLang="en-US" sz="2800" b="1" dirty="0">
                <a:ea typeface="標楷體" panose="03000509000000000000" pitchFamily="65" charset="-120"/>
              </a:rPr>
              <a:t>年第三條鐵路，全長</a:t>
            </a:r>
            <a:r>
              <a:rPr lang="en-US" altLang="zh-TW" sz="2800" b="1" dirty="0">
                <a:ea typeface="標楷體" panose="03000509000000000000" pitchFamily="65" charset="-120"/>
              </a:rPr>
              <a:t>18</a:t>
            </a:r>
            <a:r>
              <a:rPr lang="zh-TW" altLang="en-US" sz="2800" b="1" dirty="0">
                <a:ea typeface="標楷體" panose="03000509000000000000" pitchFamily="65" charset="-120"/>
              </a:rPr>
              <a:t>里，施工順利但是卻規定不准用機關車，只准用驢馬拉車，被洋人譏笑為「馬車鐵道」，當做世界交通奇觀和笑話。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138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0" y="5896340"/>
            <a:ext cx="9144000" cy="95410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馬偕所拍攝的劉銘傳時代的臺灣火車。限於經費，劉銘傳時代所建的鐵道為基隆至臺北（一共</a:t>
            </a:r>
            <a:r>
              <a:rPr lang="en-US" altLang="zh-TW" sz="2800" b="1" dirty="0" smtClean="0"/>
              <a:t>6</a:t>
            </a:r>
            <a:r>
              <a:rPr lang="zh-TW" altLang="en-US" sz="2800" b="1" dirty="0" smtClean="0"/>
              <a:t>站）</a:t>
            </a:r>
            <a:r>
              <a:rPr lang="en-US" altLang="zh-TW" sz="2800" b="1" dirty="0" smtClean="0"/>
              <a:t>-</a:t>
            </a:r>
            <a:r>
              <a:rPr lang="zh-TW" altLang="en-US" sz="2800" b="1" dirty="0" smtClean="0"/>
              <a:t>淡水教會提供</a:t>
            </a:r>
            <a:endParaRPr lang="zh-TW" altLang="en-US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1979712" y="260648"/>
            <a:ext cx="5112568" cy="1944216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牡丹社事件與</a:t>
            </a:r>
            <a:endParaRPr lang="en-US" altLang="zh-TW" sz="60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沈葆楨的</a:t>
            </a:r>
            <a:r>
              <a:rPr lang="zh-TW" altLang="en-US" sz="6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建設</a:t>
            </a:r>
          </a:p>
        </p:txBody>
      </p:sp>
      <p:pic>
        <p:nvPicPr>
          <p:cNvPr id="3" name="Picture 4" descr="沈葆楨--維基百科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2481411"/>
            <a:ext cx="3780222" cy="3971925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481411"/>
            <a:ext cx="4032448" cy="3971925"/>
          </a:xfrm>
          <a:prstGeom prst="rect">
            <a:avLst/>
          </a:prstGeom>
          <a:ln w="8890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2456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73" y="188640"/>
            <a:ext cx="8820472" cy="5027669"/>
          </a:xfrm>
          <a:prstGeom prst="rect">
            <a:avLst/>
          </a:prstGeom>
          <a:ln w="57150">
            <a:solidFill>
              <a:srgbClr val="FF6600"/>
            </a:solidFill>
          </a:ln>
        </p:spPr>
      </p:pic>
      <p:sp>
        <p:nvSpPr>
          <p:cNvPr id="3" name="圓角矩形 2"/>
          <p:cNvSpPr/>
          <p:nvPr/>
        </p:nvSpPr>
        <p:spPr>
          <a:xfrm>
            <a:off x="1784326" y="260648"/>
            <a:ext cx="5544616" cy="576064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西式教育</a:t>
            </a:r>
            <a:r>
              <a:rPr lang="en-US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西學堂、電報學堂</a:t>
            </a:r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7504" y="5229200"/>
            <a:ext cx="9021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為了辦理洋務，必須培養人材。劉銘傳於</a:t>
            </a:r>
            <a:r>
              <a:rPr lang="en-US" altLang="zh-TW" sz="2400" b="1" dirty="0" smtClean="0"/>
              <a:t>1885</a:t>
            </a:r>
            <a:r>
              <a:rPr lang="zh-TW" altLang="en-US" sz="2400" b="1" dirty="0" smtClean="0"/>
              <a:t>年在臺北大</a:t>
            </a:r>
            <a:r>
              <a:rPr lang="zh-TW" altLang="en-US" sz="2400" b="1" dirty="0"/>
              <a:t>稻埕的六館街</a:t>
            </a:r>
            <a:r>
              <a:rPr lang="en-US" altLang="zh-TW" sz="2400" b="1" dirty="0"/>
              <a:t>(</a:t>
            </a:r>
            <a:r>
              <a:rPr lang="zh-TW" altLang="en-US" sz="2400" b="1" dirty="0" smtClean="0"/>
              <a:t>今永昌街</a:t>
            </a:r>
            <a:r>
              <a:rPr lang="en-US" altLang="zh-TW" sz="2400" b="1" dirty="0"/>
              <a:t>)</a:t>
            </a:r>
            <a:r>
              <a:rPr lang="zh-TW" altLang="en-US" sz="2400" b="1" dirty="0"/>
              <a:t>開設「西學堂」，教育英語、法文、地理、</a:t>
            </a:r>
            <a:r>
              <a:rPr lang="zh-TW" altLang="en-US" sz="2400" b="1" dirty="0" smtClean="0"/>
              <a:t>歷史數學、理化、</a:t>
            </a:r>
            <a:r>
              <a:rPr lang="zh-TW" altLang="en-US" sz="2400" b="1" dirty="0"/>
              <a:t>測量</a:t>
            </a:r>
            <a:r>
              <a:rPr lang="zh-TW" altLang="en-US" sz="2400" b="1" dirty="0" smtClean="0"/>
              <a:t>繪圖等</a:t>
            </a:r>
            <a:r>
              <a:rPr lang="zh-TW" altLang="en-US" sz="2400" b="1" dirty="0"/>
              <a:t>新學問</a:t>
            </a:r>
            <a:r>
              <a:rPr lang="zh-TW" altLang="en-US" sz="2400" b="1" dirty="0" smtClean="0"/>
              <a:t>。後來為配合電報業務，又開辦電報學堂。                                                          圖</a:t>
            </a:r>
            <a:r>
              <a:rPr lang="en-US" altLang="zh-TW" sz="2400" b="1" dirty="0" smtClean="0"/>
              <a:t>-</a:t>
            </a:r>
            <a:r>
              <a:rPr lang="zh-TW" altLang="en-US" sz="2400" b="1" dirty="0" smtClean="0"/>
              <a:t>張榮發基金會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2503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516563"/>
            <a:ext cx="8229600" cy="1296987"/>
          </a:xfrm>
          <a:solidFill>
            <a:srgbClr val="CCFFCC"/>
          </a:solidFill>
        </p:spPr>
        <p:txBody>
          <a:bodyPr lIns="0" tIns="0" rIns="0" bIns="0" anchor="ctr"/>
          <a:lstStyle/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ea typeface="標楷體" panose="03000509000000000000" pitchFamily="65" charset="-120"/>
              </a:rPr>
              <a:t>大稻埕的六館街名稱是板橋林家捐建六間相連的欽差行館而來，也是劉銘傳推動現代化建設的最佳典範。街道上鋪著石板，裝設電線桿與電燈，居民都大感驚奇。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600" b="1" dirty="0" smtClean="0">
                <a:ea typeface="標楷體" panose="03000509000000000000" pitchFamily="65" charset="-120"/>
              </a:rPr>
              <a:t>您好臺灣</a:t>
            </a:r>
            <a:r>
              <a:rPr lang="zh-TW" altLang="en-US" sz="1600" b="1" dirty="0">
                <a:ea typeface="標楷體" panose="03000509000000000000" pitchFamily="65" charset="-120"/>
              </a:rPr>
              <a:t>網，網址：</a:t>
            </a:r>
            <a:r>
              <a:rPr lang="en-US" altLang="zh-TW" sz="1600" dirty="0">
                <a:hlinkClick r:id="rId2"/>
              </a:rPr>
              <a:t>http://www.hellotw.com/ztcz/jzsj/201104/t20110422_651530_4.htm</a:t>
            </a:r>
            <a:r>
              <a:rPr lang="en-US" altLang="zh-TW" sz="2000" dirty="0"/>
              <a:t> </a:t>
            </a:r>
          </a:p>
        </p:txBody>
      </p:sp>
      <p:pic>
        <p:nvPicPr>
          <p:cNvPr id="124932" name="Picture 4" descr="六館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" y="150813"/>
            <a:ext cx="7993062" cy="5275262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800660" y="260648"/>
            <a:ext cx="3528392" cy="720080"/>
          </a:xfrm>
          <a:prstGeom prst="round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臺北的現代化建設</a:t>
            </a:r>
            <a:endParaRPr lang="zh-TW" altLang="en-US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4933" name="Picture 5" descr="大稻埕電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41288"/>
            <a:ext cx="8050213" cy="5313362"/>
          </a:xfrm>
          <a:prstGeom prst="rect">
            <a:avLst/>
          </a:prstGeom>
          <a:noFill/>
          <a:ln w="635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恆春舊城 (08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814" y="238068"/>
            <a:ext cx="8568952" cy="6425806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2123728" y="1268760"/>
            <a:ext cx="4752975" cy="1439862"/>
          </a:xfrm>
        </p:spPr>
        <p:txBody>
          <a:bodyPr/>
          <a:lstStyle/>
          <a:p>
            <a:r>
              <a:rPr lang="en-US" altLang="zh-TW" sz="8800" b="1" dirty="0">
                <a:solidFill>
                  <a:schemeClr val="bg1"/>
                </a:solidFill>
                <a:ea typeface="華康POP1體W7" panose="040B0709000000000000" pitchFamily="81" charset="-120"/>
              </a:rPr>
              <a:t>The end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5549" y="5809532"/>
            <a:ext cx="8485146" cy="830997"/>
          </a:xfrm>
          <a:prstGeom prst="rect">
            <a:avLst/>
          </a:prstGeom>
          <a:solidFill>
            <a:srgbClr val="00B05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FFFFFF"/>
                </a:solidFill>
                <a:ea typeface="標楷體" panose="03000509000000000000" pitchFamily="65" charset="-120"/>
              </a:rPr>
              <a:t>備註：為方便家長與同學</a:t>
            </a:r>
            <a:r>
              <a:rPr lang="zh-TW" altLang="en-US" sz="2400" b="1" dirty="0" smtClean="0">
                <a:solidFill>
                  <a:srgbClr val="FFFFFF"/>
                </a:solidFill>
                <a:ea typeface="標楷體" panose="03000509000000000000" pitchFamily="65" charset="-120"/>
              </a:rPr>
              <a:t>謄寫筆記。</a:t>
            </a:r>
            <a:r>
              <a:rPr lang="zh-TW" altLang="en-US" sz="2400" b="1" dirty="0">
                <a:solidFill>
                  <a:srgbClr val="FFFFFF"/>
                </a:solidFill>
                <a:ea typeface="標楷體" panose="03000509000000000000" pitchFamily="65" charset="-120"/>
              </a:rPr>
              <a:t>從下一頁起，即為本單元要</a:t>
            </a:r>
            <a:r>
              <a:rPr lang="zh-TW" altLang="en-US" sz="2400" b="1" dirty="0" smtClean="0">
                <a:solidFill>
                  <a:srgbClr val="FFFFFF"/>
                </a:solidFill>
                <a:ea typeface="標楷體" panose="03000509000000000000" pitchFamily="65" charset="-120"/>
              </a:rPr>
              <a:t>抄寫</a:t>
            </a:r>
            <a:r>
              <a:rPr lang="zh-TW" altLang="en-US" sz="2400" b="1" dirty="0">
                <a:solidFill>
                  <a:srgbClr val="FFFFFF"/>
                </a:solidFill>
                <a:ea typeface="標楷體" panose="03000509000000000000" pitchFamily="65" charset="-120"/>
              </a:rPr>
              <a:t>的筆記內容唷！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349500"/>
            <a:ext cx="8280400" cy="1828800"/>
          </a:xfrm>
        </p:spPr>
        <p:txBody>
          <a:bodyPr/>
          <a:lstStyle/>
          <a:p>
            <a: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b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外力衝擊與現代化建設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792163"/>
          </a:xfrm>
          <a:noFill/>
        </p:spPr>
        <p:txBody>
          <a:bodyPr lIns="54000" tIns="0" rIns="54000" bIns="0"/>
          <a:lstStyle/>
          <a:p>
            <a:r>
              <a:rPr lang="zh-TW" altLang="en-US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</a:t>
            </a:r>
            <a:r>
              <a:rPr lang="zh-TW" altLang="en-US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末臺灣的現代化建設</a:t>
            </a:r>
          </a:p>
        </p:txBody>
      </p:sp>
      <p:graphicFrame>
        <p:nvGraphicFramePr>
          <p:cNvPr id="19641" name="Group 185"/>
          <p:cNvGraphicFramePr>
            <a:graphicFrameLocks noGrp="1"/>
          </p:cNvGraphicFramePr>
          <p:nvPr>
            <p:ph idx="1"/>
            <p:extLst/>
          </p:nvPr>
        </p:nvGraphicFramePr>
        <p:xfrm>
          <a:off x="250825" y="908050"/>
          <a:ext cx="8713788" cy="5493762"/>
        </p:xfrm>
        <a:graphic>
          <a:graphicData uri="http://schemas.openxmlformats.org/drawingml/2006/table">
            <a:tbl>
              <a:tblPr/>
              <a:tblGrid>
                <a:gridCol w="2017713"/>
                <a:gridCol w="935037"/>
                <a:gridCol w="3384550"/>
                <a:gridCol w="2376488"/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起因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負責人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政策作為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意義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</a:tr>
              <a:tr h="1724025">
                <a:tc>
                  <a:txBody>
                    <a:bodyPr/>
                    <a:lstStyle>
                      <a:lvl1pPr marL="180975" indent="-180975"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180975" marR="0" lvl="0" indent="-1809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【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牡丹社事件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】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1871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：琉球人</a:t>
                      </a:r>
                      <a:r>
                        <a:rPr kumimoji="1" lang="en-US" altLang="zh-TW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x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1874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：日攻牡丹社（屏東石門）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沈葆楨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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億載金城 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(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二鯤鯓砲臺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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渡臺禁令</a:t>
                      </a:r>
                      <a:r>
                        <a:rPr kumimoji="1" lang="en-US" altLang="zh-TW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x 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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鼓勵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開墾</a:t>
                      </a:r>
                      <a:r>
                        <a:rPr kumimoji="1" lang="zh-TW" altLang="en-US" sz="2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" panose="05000000000000000000" pitchFamily="2" charset="2"/>
                        </a:rPr>
                        <a:t></a:t>
                      </a:r>
                      <a:endParaRPr kumimoji="1" lang="zh-TW" altLang="zh-TW" sz="22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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吳光亮開「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八通關古道」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sym typeface="Wingdings 3" panose="050401020108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  （竹山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→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鹿谷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→玉里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）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行政區：恆春、臺北府 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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治臺態度轉積極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奠定臺灣建省基礎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</a:tr>
              <a:tr h="290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【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清法戰爭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】</a:t>
                      </a:r>
                      <a:r>
                        <a:rPr kumimoji="1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 1884</a:t>
                      </a: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進攻雞籠、滬尾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（基隆、淡水）</a:t>
                      </a: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劉銘傳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首任臺灣巡撫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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軍事：海門天險（基隆）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交通建設：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    鐵路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: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基隆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-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臺北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(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騰雲號</a:t>
                      </a: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    </a:t>
                      </a: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電報、郵局、輪船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教育：西學堂、電報學堂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大稻埕：電燈、自來水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F3300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40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1885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年 臺灣建省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    橋孜圖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3" panose="05040102010807070707" pitchFamily="18" charset="2"/>
                        </a:rPr>
                        <a:t>臺北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sym typeface="Wingdings 2" panose="05020102010507070707" pitchFamily="18" charset="2"/>
                        </a:rPr>
                        <a:t>為現代化奠下基礎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189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44463" y="260350"/>
            <a:ext cx="8820150" cy="6494085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600" b="1" dirty="0">
                <a:solidFill>
                  <a:srgbClr val="9900CC"/>
                </a:solidFill>
              </a:rPr>
              <a:t>牡丹社事件原因</a:t>
            </a:r>
          </a:p>
          <a:p>
            <a:r>
              <a:rPr lang="zh-TW" altLang="en-US" sz="2600" b="1" dirty="0"/>
              <a:t> </a:t>
            </a:r>
            <a:r>
              <a:rPr lang="zh-TW" altLang="en-US" sz="2600" b="1" dirty="0" smtClean="0"/>
              <a:t>      </a:t>
            </a:r>
            <a:r>
              <a:rPr lang="en-US" altLang="zh-TW" sz="2600" b="1" dirty="0" smtClean="0"/>
              <a:t>1871</a:t>
            </a:r>
            <a:r>
              <a:rPr lang="zh-TW" altLang="en-US" sz="2600" b="1" dirty="0" smtClean="0"/>
              <a:t>年底，一艘</a:t>
            </a:r>
            <a:r>
              <a:rPr lang="zh-TW" altLang="en-US" sz="2600" b="1" dirty="0"/>
              <a:t>琉球宮古島的</a:t>
            </a:r>
            <a:r>
              <a:rPr lang="zh-TW" altLang="en-US" sz="2600" b="1" dirty="0" smtClean="0"/>
              <a:t>船隻遭遇</a:t>
            </a:r>
            <a:r>
              <a:rPr lang="zh-TW" altLang="en-US" sz="2600" b="1" dirty="0"/>
              <a:t>颱風，漂流</a:t>
            </a:r>
            <a:r>
              <a:rPr lang="zh-TW" altLang="en-US" sz="2600" b="1" dirty="0" smtClean="0"/>
              <a:t>至臺灣</a:t>
            </a:r>
            <a:r>
              <a:rPr lang="zh-TW" altLang="en-US" sz="2600" b="1" dirty="0"/>
              <a:t>東南部八瑤灣（</a:t>
            </a:r>
            <a:r>
              <a:rPr lang="zh-TW" altLang="en-US" sz="2600" b="1" dirty="0" smtClean="0"/>
              <a:t>屏東九棚灣附近</a:t>
            </a:r>
            <a:r>
              <a:rPr lang="zh-TW" altLang="en-US" sz="2600" b="1" dirty="0"/>
              <a:t>），船上</a:t>
            </a:r>
            <a:r>
              <a:rPr lang="en-US" altLang="zh-TW" sz="2600" b="1" dirty="0"/>
              <a:t>69</a:t>
            </a:r>
            <a:r>
              <a:rPr lang="zh-TW" altLang="en-US" sz="2600" b="1" dirty="0"/>
              <a:t>名乘客溺死</a:t>
            </a:r>
            <a:r>
              <a:rPr lang="en-US" altLang="zh-TW" sz="2600" b="1" dirty="0"/>
              <a:t>3</a:t>
            </a:r>
            <a:r>
              <a:rPr lang="zh-TW" altLang="en-US" sz="2600" b="1" dirty="0"/>
              <a:t>人，有</a:t>
            </a:r>
            <a:r>
              <a:rPr lang="en-US" altLang="zh-TW" sz="2600" b="1" dirty="0"/>
              <a:t>66</a:t>
            </a:r>
            <a:r>
              <a:rPr lang="zh-TW" altLang="en-US" sz="2600" b="1" dirty="0"/>
              <a:t>人登陸，闖入</a:t>
            </a:r>
            <a:r>
              <a:rPr lang="zh-TW" altLang="en-US" sz="2600" b="1" u="sng" dirty="0">
                <a:solidFill>
                  <a:srgbClr val="FF0000"/>
                </a:solidFill>
              </a:rPr>
              <a:t>高士佛</a:t>
            </a:r>
            <a:r>
              <a:rPr lang="zh-TW" altLang="en-US" sz="2600" b="1" u="sng" dirty="0" smtClean="0">
                <a:solidFill>
                  <a:srgbClr val="FF0000"/>
                </a:solidFill>
              </a:rPr>
              <a:t>社</a:t>
            </a:r>
            <a:r>
              <a:rPr lang="zh-TW" altLang="en-US" sz="2600" b="1" dirty="0" smtClean="0"/>
              <a:t>，</a:t>
            </a:r>
            <a:r>
              <a:rPr lang="zh-TW" altLang="en-US" sz="2600" b="1" dirty="0"/>
              <a:t>因文化認知</a:t>
            </a:r>
            <a:r>
              <a:rPr lang="zh-TW" altLang="en-US" sz="2600" b="1" dirty="0" smtClean="0"/>
              <a:t>不同</a:t>
            </a:r>
            <a:r>
              <a:rPr lang="en-US" altLang="zh-TW" sz="2600" b="1" dirty="0" smtClean="0"/>
              <a:t>54</a:t>
            </a:r>
            <a:r>
              <a:rPr lang="zh-TW" altLang="en-US" sz="2600" b="1" dirty="0"/>
              <a:t>人遭殺，逃過一劫的其餘</a:t>
            </a:r>
            <a:r>
              <a:rPr lang="en-US" altLang="zh-TW" sz="2600" b="1" dirty="0"/>
              <a:t>12</a:t>
            </a:r>
            <a:r>
              <a:rPr lang="zh-TW" altLang="en-US" sz="2600" b="1" dirty="0" smtClean="0"/>
              <a:t>人在</a:t>
            </a:r>
            <a:r>
              <a:rPr lang="zh-TW" altLang="en-US" sz="2600" b="1" dirty="0"/>
              <a:t>當地漢人營救下，由</a:t>
            </a:r>
            <a:r>
              <a:rPr lang="zh-TW" altLang="en-US" sz="2600" b="1" dirty="0" smtClean="0"/>
              <a:t>清朝官員安排，於隔年乘船</a:t>
            </a:r>
            <a:r>
              <a:rPr lang="zh-TW" altLang="en-US" sz="2600" b="1" dirty="0"/>
              <a:t>歸國</a:t>
            </a:r>
            <a:r>
              <a:rPr lang="zh-TW" altLang="en-US" sz="2600" b="1" dirty="0" smtClean="0"/>
              <a:t>。</a:t>
            </a:r>
            <a:r>
              <a:rPr lang="en-US" altLang="zh-TW" sz="2600" b="1" dirty="0" smtClean="0"/>
              <a:t>1872</a:t>
            </a:r>
            <a:r>
              <a:rPr lang="zh-TW" altLang="en-US" sz="2600" b="1" dirty="0" smtClean="0"/>
              <a:t>年又</a:t>
            </a:r>
            <a:r>
              <a:rPr lang="en-US" altLang="zh-TW" sz="2600" b="1" dirty="0" smtClean="0"/>
              <a:t>4</a:t>
            </a:r>
            <a:r>
              <a:rPr lang="zh-TW" altLang="en-US" sz="2600" b="1" dirty="0" smtClean="0"/>
              <a:t>名小田縣民在南臺灣遇害。   </a:t>
            </a:r>
            <a:endParaRPr lang="en-US" altLang="zh-TW" sz="2600" b="1" dirty="0" smtClean="0"/>
          </a:p>
          <a:p>
            <a:r>
              <a:rPr lang="en-US" altLang="zh-TW" sz="2600" b="1" dirty="0"/>
              <a:t> </a:t>
            </a:r>
            <a:r>
              <a:rPr lang="en-US" altLang="zh-TW" sz="2600" b="1" dirty="0" smtClean="0"/>
              <a:t>      1873</a:t>
            </a:r>
            <a:r>
              <a:rPr lang="zh-TW" altLang="en-US" sz="2600" b="1" dirty="0"/>
              <a:t>年日本提出質疑時，大臣毛昶熙答覆：「</a:t>
            </a:r>
            <a:r>
              <a:rPr lang="zh-TW" altLang="en-US" sz="2600" b="1" dirty="0">
                <a:solidFill>
                  <a:srgbClr val="3333FF"/>
                </a:solidFill>
              </a:rPr>
              <a:t>二島（琉球</a:t>
            </a:r>
            <a:r>
              <a:rPr lang="zh-TW" altLang="en-US" sz="2600" b="1" dirty="0" smtClean="0">
                <a:solidFill>
                  <a:srgbClr val="3333FF"/>
                </a:solidFill>
              </a:rPr>
              <a:t>與臺灣</a:t>
            </a:r>
            <a:r>
              <a:rPr lang="zh-TW" altLang="en-US" sz="2600" b="1" dirty="0">
                <a:solidFill>
                  <a:srgbClr val="3333FF"/>
                </a:solidFill>
              </a:rPr>
              <a:t>）俱我屬土，屬土之人相殺，裁次固在於我，我恤琉人，自有措置，何預貴國事，而煩為過問？</a:t>
            </a:r>
            <a:r>
              <a:rPr lang="zh-TW" altLang="en-US" sz="2600" b="1" dirty="0"/>
              <a:t>」</a:t>
            </a:r>
          </a:p>
          <a:p>
            <a:r>
              <a:rPr lang="zh-TW" altLang="en-US" sz="2600" b="1" dirty="0"/>
              <a:t>        日本拿出被害者中有四位小田縣漁民的證據，又追問：「</a:t>
            </a:r>
            <a:r>
              <a:rPr lang="zh-TW" altLang="en-US" sz="2600" b="1" dirty="0">
                <a:solidFill>
                  <a:srgbClr val="FF3300"/>
                </a:solidFill>
              </a:rPr>
              <a:t>貴國既然已知撫卹琉球民，為何不</a:t>
            </a:r>
            <a:r>
              <a:rPr lang="zh-TW" altLang="en-US" sz="2600" b="1" dirty="0" smtClean="0">
                <a:solidFill>
                  <a:srgbClr val="FF3300"/>
                </a:solidFill>
              </a:rPr>
              <a:t>懲辦臺番</a:t>
            </a:r>
            <a:r>
              <a:rPr lang="zh-TW" altLang="en-US" sz="2600" b="1" dirty="0">
                <a:solidFill>
                  <a:srgbClr val="FF3300"/>
                </a:solidFill>
              </a:rPr>
              <a:t>？</a:t>
            </a:r>
            <a:r>
              <a:rPr lang="zh-TW" altLang="en-US" sz="2600" b="1" dirty="0"/>
              <a:t>」</a:t>
            </a:r>
          </a:p>
          <a:p>
            <a:r>
              <a:rPr lang="zh-TW" altLang="en-US" sz="2600" b="1" dirty="0"/>
              <a:t>        毛以殺人者</a:t>
            </a:r>
            <a:r>
              <a:rPr lang="zh-TW" altLang="en-US" sz="2600" b="1" dirty="0" smtClean="0"/>
              <a:t>為化外生</a:t>
            </a:r>
            <a:r>
              <a:rPr lang="zh-TW" altLang="en-US" sz="2600" b="1" dirty="0"/>
              <a:t>番來搪塞</a:t>
            </a:r>
            <a:r>
              <a:rPr lang="zh-TW" altLang="en-US" sz="2600" b="1" dirty="0" smtClean="0"/>
              <a:t>，日本外務卿副島種臣便</a:t>
            </a:r>
            <a:r>
              <a:rPr lang="zh-TW" altLang="en-US" sz="2600" b="1" dirty="0"/>
              <a:t>言：「</a:t>
            </a:r>
            <a:r>
              <a:rPr lang="zh-TW" altLang="en-US" sz="2600" b="1" dirty="0">
                <a:solidFill>
                  <a:srgbClr val="FF3300"/>
                </a:solidFill>
              </a:rPr>
              <a:t>生番害人，貴國置之不理，我國有必要問罪島人，因與貴國盟好，特先來奉告</a:t>
            </a:r>
            <a:r>
              <a:rPr lang="zh-TW" altLang="en-US" sz="2600" b="1" dirty="0"/>
              <a:t>」，毛昶熙不察日使意圖，隨口回答</a:t>
            </a:r>
            <a:r>
              <a:rPr lang="zh-TW" altLang="en-US" sz="2600" b="1" dirty="0">
                <a:solidFill>
                  <a:srgbClr val="3333FF"/>
                </a:solidFill>
              </a:rPr>
              <a:t>：「</a:t>
            </a:r>
            <a:r>
              <a:rPr lang="en-US" altLang="zh-TW" sz="2600" b="1" dirty="0" smtClean="0">
                <a:solidFill>
                  <a:srgbClr val="3333FF"/>
                </a:solidFill>
              </a:rPr>
              <a:t>(</a:t>
            </a:r>
            <a:r>
              <a:rPr lang="zh-TW" altLang="en-US" sz="2600" b="1" dirty="0" smtClean="0">
                <a:solidFill>
                  <a:srgbClr val="3333FF"/>
                </a:solidFill>
              </a:rPr>
              <a:t>臺灣</a:t>
            </a:r>
            <a:r>
              <a:rPr lang="en-US" altLang="zh-TW" sz="2600" b="1" dirty="0">
                <a:solidFill>
                  <a:srgbClr val="3333FF"/>
                </a:solidFill>
              </a:rPr>
              <a:t>)</a:t>
            </a:r>
            <a:r>
              <a:rPr lang="zh-TW" altLang="en-US" sz="2600" b="1" dirty="0">
                <a:solidFill>
                  <a:srgbClr val="3333FF"/>
                </a:solidFill>
              </a:rPr>
              <a:t>生番係我化外之民，問罪與否，聽憑貴國辦理</a:t>
            </a:r>
            <a:r>
              <a:rPr lang="zh-TW" altLang="en-US" sz="2600" b="1" dirty="0"/>
              <a:t>。」日本遂抓住這句話柄，向「無主番界」出兵。</a:t>
            </a:r>
          </a:p>
        </p:txBody>
      </p:sp>
      <p:pic>
        <p:nvPicPr>
          <p:cNvPr id="113668" name="Picture 4" descr="宮古島-維基百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87" y="1196752"/>
            <a:ext cx="8775005" cy="50008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79388" y="2060575"/>
            <a:ext cx="280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/>
              <a:t>圖片來源：維基百科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/>
      <p:bldP spid="1136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r>
              <a:rPr lang="zh-TW" altLang="en-US" sz="2400" b="1" dirty="0">
                <a:ea typeface="標楷體" panose="03000509000000000000" pitchFamily="65" charset="-120"/>
              </a:rPr>
              <a:t>由</a:t>
            </a:r>
            <a:r>
              <a:rPr lang="en-US" altLang="zh-TW" sz="2400" b="1" dirty="0" smtClean="0">
                <a:latin typeface="新細明體" panose="02020500000000000000" pitchFamily="18" charset="-120"/>
                <a:ea typeface="標楷體" panose="03000509000000000000" pitchFamily="65" charset="-120"/>
              </a:rPr>
              <a:t>《</a:t>
            </a:r>
            <a:r>
              <a:rPr lang="zh-TW" altLang="en-US" sz="2400" b="1" dirty="0" smtClean="0">
                <a:latin typeface="新細明體" panose="02020500000000000000" pitchFamily="18" charset="-120"/>
                <a:ea typeface="標楷體" panose="03000509000000000000" pitchFamily="65" charset="-120"/>
              </a:rPr>
              <a:t>臺灣</a:t>
            </a:r>
            <a:r>
              <a:rPr lang="zh-TW" altLang="en-US" sz="2400" b="1" dirty="0">
                <a:latin typeface="新細明體" panose="02020500000000000000" pitchFamily="18" charset="-120"/>
                <a:ea typeface="標楷體" panose="03000509000000000000" pitchFamily="65" charset="-120"/>
              </a:rPr>
              <a:t>民番界址圖</a:t>
            </a:r>
            <a:r>
              <a:rPr lang="en-US" altLang="zh-TW" sz="2400" b="1" dirty="0">
                <a:latin typeface="新細明體" panose="02020500000000000000" pitchFamily="18" charset="-120"/>
                <a:ea typeface="標楷體" panose="03000509000000000000" pitchFamily="65" charset="-120"/>
              </a:rPr>
              <a:t>》</a:t>
            </a:r>
            <a:r>
              <a:rPr lang="zh-TW" altLang="en-US" sz="2400" b="1" dirty="0">
                <a:latin typeface="新細明體" panose="02020500000000000000" pitchFamily="18" charset="-120"/>
                <a:ea typeface="標楷體" panose="03000509000000000000" pitchFamily="65" charset="-120"/>
              </a:rPr>
              <a:t>可看出牡丹社位在「界外」（下苦溪以南，此溪後稱率芒溪，今士文溪），確實是政府政令不及之</a:t>
            </a:r>
            <a:r>
              <a:rPr lang="zh-TW" altLang="en-US" sz="2400" b="1" dirty="0" smtClean="0">
                <a:latin typeface="新細明體" panose="02020500000000000000" pitchFamily="18" charset="-120"/>
                <a:ea typeface="標楷體" panose="03000509000000000000" pitchFamily="65" charset="-120"/>
              </a:rPr>
              <a:t>處</a:t>
            </a:r>
            <a:r>
              <a:rPr lang="zh-TW" altLang="en-US" sz="1400" b="1" dirty="0">
                <a:latin typeface="新細明體" panose="02020500000000000000" pitchFamily="18" charset="-120"/>
                <a:ea typeface="標楷體" panose="03000509000000000000" pitchFamily="65" charset="-120"/>
              </a:rPr>
              <a:t> </a:t>
            </a:r>
            <a:r>
              <a:rPr lang="zh-TW" altLang="en-US" sz="1400" b="1" dirty="0" smtClean="0">
                <a:latin typeface="新細明體" panose="02020500000000000000" pitchFamily="18" charset="-120"/>
                <a:ea typeface="標楷體" panose="03000509000000000000" pitchFamily="65" charset="-120"/>
              </a:rPr>
              <a:t>  圖</a:t>
            </a:r>
            <a:r>
              <a:rPr lang="zh-TW" altLang="en-US" sz="1400" b="1" dirty="0">
                <a:latin typeface="新細明體" panose="02020500000000000000" pitchFamily="18" charset="-120"/>
                <a:ea typeface="標楷體" panose="03000509000000000000" pitchFamily="65" charset="-120"/>
              </a:rPr>
              <a:t>：中研院藏</a:t>
            </a:r>
            <a:endParaRPr lang="zh-TW" altLang="en-US" sz="2400" b="1" dirty="0">
              <a:latin typeface="新細明體" panose="02020500000000000000" pitchFamily="18" charset="-120"/>
              <a:ea typeface="標楷體" panose="03000509000000000000" pitchFamily="65" charset="-120"/>
            </a:endParaRPr>
          </a:p>
        </p:txBody>
      </p:sp>
      <p:pic>
        <p:nvPicPr>
          <p:cNvPr id="114693" name="Picture 5" descr="台灣民番界址圖 (14)"/>
          <p:cNvPicPr>
            <a:picLocks noChangeAspect="1" noChangeArrowheads="1"/>
          </p:cNvPicPr>
          <p:nvPr/>
        </p:nvPicPr>
        <p:blipFill>
          <a:blip r:embed="rId2" cstate="email">
            <a:lum contras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0275"/>
            <a:ext cx="9144000" cy="59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179388" y="5300663"/>
            <a:ext cx="3816350" cy="935037"/>
          </a:xfrm>
          <a:prstGeom prst="wedgeRectCallout">
            <a:avLst>
              <a:gd name="adj1" fmla="val -6157"/>
              <a:gd name="adj2" fmla="val -206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800" b="1" dirty="0"/>
              <a:t>紅色線</a:t>
            </a:r>
            <a:r>
              <a:rPr lang="zh-TW" altLang="en-US" sz="2800" b="1" dirty="0" smtClean="0"/>
              <a:t>是民</a:t>
            </a:r>
            <a:r>
              <a:rPr lang="zh-TW" altLang="en-US" sz="2800" b="1" dirty="0"/>
              <a:t>番界線，牡丹社屬於界外之地。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0" name="Picture 10" descr="樺山資紀-維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235934"/>
            <a:ext cx="5103891" cy="6409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5399025" y="261360"/>
            <a:ext cx="3528392" cy="6370975"/>
          </a:xfrm>
          <a:prstGeom prst="rect">
            <a:avLst/>
          </a:prstGeom>
          <a:solidFill>
            <a:srgbClr val="FFCC99"/>
          </a:solidFill>
          <a:ln w="63500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 dirty="0" smtClean="0"/>
              <a:t>在琉球人船難事件</a:t>
            </a:r>
            <a:r>
              <a:rPr lang="zh-TW" altLang="en-US" sz="3200" b="1" dirty="0"/>
              <a:t>後，</a:t>
            </a:r>
            <a:r>
              <a:rPr lang="zh-TW" altLang="en-US" sz="3200" b="1" dirty="0" smtClean="0"/>
              <a:t>日本一方面與清廷談判，同時派遣樺</a:t>
            </a:r>
            <a:r>
              <a:rPr lang="zh-TW" altLang="en-US" sz="3200" b="1" dirty="0"/>
              <a:t>山資紀（時陸軍少佐</a:t>
            </a:r>
            <a:r>
              <a:rPr lang="zh-TW" altLang="en-US" sz="3200" b="1" dirty="0" smtClean="0"/>
              <a:t>）、水野遵等人，先後潛入臺灣</a:t>
            </a:r>
            <a:r>
              <a:rPr lang="zh-TW" altLang="en-US" sz="3200" b="1" dirty="0"/>
              <a:t>，密訪</a:t>
            </a:r>
            <a:r>
              <a:rPr lang="zh-TW" altLang="en-US" sz="3200" b="1" dirty="0" smtClean="0"/>
              <a:t>探測臺灣民情、繪製地圖，</a:t>
            </a:r>
            <a:r>
              <a:rPr lang="zh-TW" altLang="en-US" sz="3200" b="1" dirty="0"/>
              <a:t>做成完整報告，為戰爭準備</a:t>
            </a:r>
            <a:r>
              <a:rPr lang="zh-TW" altLang="en-US" sz="3200" b="1" dirty="0" smtClean="0"/>
              <a:t>！只可惜在臺官員完全搞不清楚狀況。</a:t>
            </a:r>
            <a:endParaRPr lang="en-US" altLang="zh-TW" sz="3200" b="1" dirty="0" smtClean="0"/>
          </a:p>
          <a:p>
            <a:pPr>
              <a:spcBef>
                <a:spcPts val="0"/>
              </a:spcBef>
            </a:pPr>
            <a:r>
              <a:rPr lang="zh-TW" altLang="en-US" sz="2400" b="1" dirty="0" smtClean="0"/>
              <a:t>左圖（華山資紀）</a:t>
            </a:r>
            <a:r>
              <a:rPr lang="en-US" altLang="zh-TW" sz="2400" b="1" dirty="0" smtClean="0"/>
              <a:t>-</a:t>
            </a:r>
            <a:r>
              <a:rPr lang="zh-TW" altLang="en-US" sz="2400" b="1" dirty="0"/>
              <a:t>維基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6632"/>
            <a:ext cx="8668284" cy="5191064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51520" y="5307696"/>
            <a:ext cx="8668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1874</a:t>
            </a:r>
            <a:r>
              <a:rPr lang="zh-TW" altLang="en-US" sz="2400" b="1" dirty="0" smtClean="0"/>
              <a:t>年</a:t>
            </a:r>
            <a:r>
              <a:rPr lang="en-US" altLang="zh-TW" sz="2400" b="1" dirty="0" smtClean="0"/>
              <a:t>5</a:t>
            </a:r>
            <a:r>
              <a:rPr lang="zh-TW" altLang="en-US" sz="2400" b="1" dirty="0" smtClean="0"/>
              <a:t>月，由西鄉從道統率的</a:t>
            </a:r>
            <a:r>
              <a:rPr lang="en-US" altLang="zh-TW" sz="2400" b="1" dirty="0" smtClean="0"/>
              <a:t>3600</a:t>
            </a:r>
            <a:r>
              <a:rPr lang="zh-TW" altLang="en-US" sz="2400" b="1" dirty="0" smtClean="0"/>
              <a:t>名日軍在社寮登陸。</a:t>
            </a:r>
            <a:r>
              <a:rPr lang="en-US" altLang="zh-TW" sz="2400" b="1" dirty="0" smtClean="0"/>
              <a:t>22</a:t>
            </a:r>
            <a:r>
              <a:rPr lang="zh-TW" altLang="en-US" sz="2400" b="1" dirty="0"/>
              <a:t>日，日本軍隊在恆春半島的四重溪與牡丹社人展開激戰。不到幾天內，通往牡丹社和高士佛社的最後天然隘口「石門」被日軍攻破，迫使兩社投降</a:t>
            </a:r>
            <a:r>
              <a:rPr lang="zh-TW" altLang="en-US" sz="2400" b="1" dirty="0" smtClean="0"/>
              <a:t>。          圖、文：中研院</a:t>
            </a:r>
            <a:endParaRPr lang="zh-TW" altLang="en-US" sz="2400" b="1" dirty="0"/>
          </a:p>
        </p:txBody>
      </p:sp>
      <p:sp>
        <p:nvSpPr>
          <p:cNvPr id="4" name="圓角矩形 3"/>
          <p:cNvSpPr/>
          <p:nvPr/>
        </p:nvSpPr>
        <p:spPr>
          <a:xfrm>
            <a:off x="3419872" y="404664"/>
            <a:ext cx="2088232" cy="432048"/>
          </a:xfrm>
          <a:prstGeom prst="roundRect">
            <a:avLst/>
          </a:prstGeom>
          <a:solidFill>
            <a:srgbClr val="CC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石門古戰場</a:t>
            </a:r>
            <a:endParaRPr lang="zh-TW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610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16632"/>
            <a:ext cx="7915998" cy="4824536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75347" y="4946392"/>
            <a:ext cx="8532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當時恆春半島有</a:t>
            </a:r>
            <a:r>
              <a:rPr lang="en-US" altLang="zh-TW" sz="2400" b="1" dirty="0" smtClean="0"/>
              <a:t>18</a:t>
            </a:r>
            <a:r>
              <a:rPr lang="zh-TW" altLang="en-US" sz="2400" b="1" dirty="0" smtClean="0"/>
              <a:t>個番社，日軍攻擊目標為牡丹社（勢力最強大）與高士佛社（事件主角）。日軍送給其他結盟的番社「歸順</a:t>
            </a:r>
            <a:r>
              <a:rPr lang="zh-TW" altLang="en-US" sz="2400" b="1" dirty="0"/>
              <a:t>保</a:t>
            </a:r>
            <a:r>
              <a:rPr lang="zh-TW" altLang="en-US" sz="2400" b="1" dirty="0" smtClean="0"/>
              <a:t>護旗」。本文物為編號</a:t>
            </a:r>
            <a:r>
              <a:rPr lang="en-US" altLang="zh-TW" sz="2400" b="1" dirty="0"/>
              <a:t>53</a:t>
            </a:r>
            <a:r>
              <a:rPr lang="zh-TW" altLang="en-US" sz="2400" b="1" dirty="0"/>
              <a:t>號之歸順旗。日治時期入藏臺灣總督府博物館，民國</a:t>
            </a:r>
            <a:r>
              <a:rPr lang="en-US" altLang="zh-TW" sz="2400" b="1" dirty="0"/>
              <a:t>34</a:t>
            </a:r>
            <a:r>
              <a:rPr lang="zh-TW" altLang="en-US" sz="2400" b="1" dirty="0"/>
              <a:t>年由臺灣省立博物館接收，一直典藏</a:t>
            </a:r>
            <a:r>
              <a:rPr lang="zh-TW" altLang="en-US" sz="2400" b="1" dirty="0" smtClean="0"/>
              <a:t>至今。    底圖：文化資產局、上圖</a:t>
            </a:r>
            <a:r>
              <a:rPr lang="en-US" altLang="zh-TW" sz="2400" b="1" dirty="0" smtClean="0"/>
              <a:t>-</a:t>
            </a:r>
            <a:r>
              <a:rPr lang="zh-TW" altLang="en-US" sz="2400" b="1" dirty="0" smtClean="0"/>
              <a:t>中研院臺史所</a:t>
            </a:r>
            <a:endParaRPr lang="zh-TW" altLang="en-US" sz="24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6632"/>
            <a:ext cx="7531465" cy="48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2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5076056" y="189360"/>
            <a:ext cx="3888432" cy="6480000"/>
          </a:xfrm>
          <a:prstGeom prst="rect">
            <a:avLst/>
          </a:prstGeom>
          <a:solidFill>
            <a:srgbClr val="FFFF99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600" b="1" dirty="0" smtClean="0"/>
              <a:t>       1874</a:t>
            </a:r>
            <a:r>
              <a:rPr lang="zh-TW" altLang="en-US" sz="2600" b="1" dirty="0" smtClean="0"/>
              <a:t>年</a:t>
            </a:r>
            <a:r>
              <a:rPr lang="en-US" altLang="zh-TW" sz="2600" b="1" dirty="0" smtClean="0"/>
              <a:t>6</a:t>
            </a:r>
            <a:r>
              <a:rPr lang="zh-TW" altLang="en-US" sz="2600" b="1" dirty="0" smtClean="0"/>
              <a:t>月，日本兵分三路進攻。總計日軍在</a:t>
            </a:r>
            <a:r>
              <a:rPr lang="en-US" altLang="zh-TW" sz="2600" b="1" dirty="0" smtClean="0"/>
              <a:t>20</a:t>
            </a:r>
            <a:r>
              <a:rPr lang="zh-TW" altLang="en-US" sz="2600" b="1" dirty="0"/>
              <a:t>天內就讓原住民迫降，雙方戰死人數不到</a:t>
            </a:r>
            <a:r>
              <a:rPr lang="en-US" altLang="zh-TW" sz="2600" b="1" dirty="0"/>
              <a:t>20</a:t>
            </a:r>
            <a:r>
              <a:rPr lang="zh-TW" altLang="en-US" sz="2600" b="1" dirty="0"/>
              <a:t>人。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600" b="1" dirty="0" smtClean="0"/>
              <a:t>      軍事方面的順利，日軍</a:t>
            </a:r>
            <a:r>
              <a:rPr lang="zh-TW" altLang="en-US" sz="2600" b="1" dirty="0"/>
              <a:t>決定</a:t>
            </a:r>
            <a:r>
              <a:rPr lang="zh-TW" altLang="en-US" sz="2600" b="1" dirty="0" smtClean="0"/>
              <a:t>屯兵久駐。但之後</a:t>
            </a:r>
            <a:r>
              <a:rPr lang="zh-TW" altLang="en-US" sz="2600" b="1" dirty="0"/>
              <a:t>因瘧疾等傳染病，居然病死達</a:t>
            </a:r>
            <a:r>
              <a:rPr lang="en-US" altLang="zh-TW" sz="2600" b="1" dirty="0"/>
              <a:t>531</a:t>
            </a:r>
            <a:r>
              <a:rPr lang="zh-TW" altLang="en-US" sz="2600" b="1" dirty="0"/>
              <a:t>人</a:t>
            </a:r>
            <a:r>
              <a:rPr lang="zh-TW" altLang="en-US" sz="2600" b="1" dirty="0" smtClean="0"/>
              <a:t>，讓日</a:t>
            </a:r>
            <a:r>
              <a:rPr lang="zh-TW" altLang="en-US" sz="2600" b="1" dirty="0"/>
              <a:t>人見識到了熱帶疾病的可怕，決定接受清廷求和</a:t>
            </a:r>
            <a:r>
              <a:rPr lang="zh-TW" altLang="en-US" sz="2600" b="1" dirty="0" smtClean="0"/>
              <a:t>。</a:t>
            </a:r>
            <a:endParaRPr lang="en-US" altLang="zh-TW" sz="26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sz="2600" b="1" dirty="0"/>
              <a:t> </a:t>
            </a:r>
            <a:r>
              <a:rPr lang="en-US" altLang="zh-TW" sz="2600" b="1" dirty="0" smtClean="0"/>
              <a:t>     </a:t>
            </a:r>
            <a:r>
              <a:rPr lang="zh-TW" altLang="en-US" sz="2600" b="1" dirty="0" smtClean="0"/>
              <a:t>清朝</a:t>
            </a:r>
            <a:r>
              <a:rPr lang="zh-TW" altLang="en-US" sz="2600" b="1" dirty="0"/>
              <a:t>賠款</a:t>
            </a:r>
            <a:r>
              <a:rPr lang="en-US" altLang="zh-TW" sz="2600" b="1" dirty="0"/>
              <a:t>50</a:t>
            </a:r>
            <a:r>
              <a:rPr lang="zh-TW" altLang="en-US" sz="2600" b="1" dirty="0"/>
              <a:t>萬兩、承認日本出兵</a:t>
            </a:r>
            <a:r>
              <a:rPr lang="zh-TW" altLang="en-US" sz="2600" b="1" dirty="0" smtClean="0"/>
              <a:t>是</a:t>
            </a:r>
            <a:r>
              <a:rPr lang="zh-TW" altLang="en-US" sz="2600" b="1" u="sng" dirty="0" smtClean="0">
                <a:solidFill>
                  <a:srgbClr val="FF0000"/>
                </a:solidFill>
              </a:rPr>
              <a:t>保</a:t>
            </a:r>
            <a:r>
              <a:rPr lang="zh-TW" altLang="en-US" sz="2600" b="1" u="sng" dirty="0">
                <a:solidFill>
                  <a:srgbClr val="FF0000"/>
                </a:solidFill>
              </a:rPr>
              <a:t>民</a:t>
            </a:r>
            <a:r>
              <a:rPr lang="zh-TW" altLang="en-US" sz="2600" b="1" u="sng" dirty="0" smtClean="0">
                <a:solidFill>
                  <a:srgbClr val="FF0000"/>
                </a:solidFill>
              </a:rPr>
              <a:t>義舉</a:t>
            </a:r>
            <a:r>
              <a:rPr lang="zh-TW" altLang="en-US" sz="2600" b="1" dirty="0" smtClean="0"/>
              <a:t>。</a:t>
            </a:r>
            <a:endParaRPr lang="zh-TW" altLang="en-US" sz="26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600" b="1" dirty="0">
                <a:sym typeface="Wingdings" panose="05000000000000000000" pitchFamily="2" charset="2"/>
              </a:rPr>
              <a:t>影響</a:t>
            </a:r>
            <a:r>
              <a:rPr lang="zh-TW" altLang="en-US" sz="2600" b="1" dirty="0" smtClean="0">
                <a:sym typeface="Wingdings" panose="05000000000000000000" pitchFamily="2" charset="2"/>
              </a:rPr>
              <a:t>：</a:t>
            </a:r>
            <a:endParaRPr lang="en-US" altLang="zh-TW" sz="2600" b="1" dirty="0" smtClean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600" b="1" dirty="0" smtClean="0">
                <a:sym typeface="Wingdings 2" panose="05020102010507070707" pitchFamily="18" charset="2"/>
              </a:rPr>
              <a:t>蕞</a:t>
            </a:r>
            <a:r>
              <a:rPr lang="zh-TW" altLang="en-US" sz="2600" b="1" dirty="0">
                <a:sym typeface="Wingdings 2" panose="05020102010507070707" pitchFamily="18" charset="2"/>
              </a:rPr>
              <a:t>爾日本亦敢睥睨上國 </a:t>
            </a:r>
            <a:r>
              <a:rPr lang="zh-TW" altLang="en-US" sz="2600" b="1" dirty="0" smtClean="0"/>
              <a:t>體認臺灣</a:t>
            </a:r>
            <a:r>
              <a:rPr lang="zh-TW" altLang="en-US" sz="2600" b="1" dirty="0"/>
              <a:t>的</a:t>
            </a:r>
            <a:r>
              <a:rPr lang="zh-TW" altLang="en-US" sz="2600" b="1" dirty="0" smtClean="0"/>
              <a:t>重要</a:t>
            </a:r>
            <a:endParaRPr lang="en-US" altLang="zh-TW" sz="26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600" b="1" dirty="0" smtClean="0">
                <a:sym typeface="Wingdings 2" panose="05020102010507070707" pitchFamily="18" charset="2"/>
              </a:rPr>
              <a:t>失去琉球的宗主權</a:t>
            </a:r>
            <a:endParaRPr lang="en-US" altLang="zh-TW" sz="2600" b="1" dirty="0" smtClean="0">
              <a:sym typeface="Wingdings 2" panose="05020102010507070707" pitchFamily="18" charset="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2" y="10881"/>
            <a:ext cx="4950724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9588"/>
            <a:ext cx="4320480" cy="6566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0935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果實設計簡報範本">
  <a:themeElements>
    <a:clrScheme name="果實設計簡報範本 16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果實設計簡報範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果實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果實設計簡報範本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14">
        <a:dk1>
          <a:srgbClr val="000000"/>
        </a:dk1>
        <a:lt1>
          <a:srgbClr val="FFFFFF"/>
        </a:lt1>
        <a:dk2>
          <a:srgbClr val="CC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15">
        <a:dk1>
          <a:srgbClr val="000000"/>
        </a:dk1>
        <a:lt1>
          <a:srgbClr val="FFFFFF"/>
        </a:lt1>
        <a:dk2>
          <a:srgbClr val="0099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果實設計簡報範本 16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果實設計簡報範本</Template>
  <TotalTime>2532</TotalTime>
  <Words>2935</Words>
  <Application>Microsoft Office PowerPoint</Application>
  <PresentationFormat>如螢幕大小 (4:3)</PresentationFormat>
  <Paragraphs>156</Paragraphs>
  <Slides>34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6" baseType="lpstr">
      <vt:lpstr>Arial Unicode MS</vt:lpstr>
      <vt:lpstr>華康POP1體W7</vt:lpstr>
      <vt:lpstr>新細明體</vt:lpstr>
      <vt:lpstr>標楷體</vt:lpstr>
      <vt:lpstr>Arial</vt:lpstr>
      <vt:lpstr>Calibri</vt:lpstr>
      <vt:lpstr>Tahoma</vt:lpstr>
      <vt:lpstr>Verdana</vt:lpstr>
      <vt:lpstr>Wingdings</vt:lpstr>
      <vt:lpstr>Wingdings 2</vt:lpstr>
      <vt:lpstr>Wingdings 3</vt:lpstr>
      <vt:lpstr>果實設計簡報範本</vt:lpstr>
      <vt:lpstr>     1-2 外力衝擊與現代化建設</vt:lpstr>
      <vt:lpstr>☆清末臺灣的現代化建設</vt:lpstr>
      <vt:lpstr>PowerPoint 簡報</vt:lpstr>
      <vt:lpstr>PowerPoint 簡報</vt:lpstr>
      <vt:lpstr>由《臺灣民番界址圖》可看出牡丹社位在「界外」（下苦溪以南，此溪後稱率芒溪，今士文溪），確實是政府政令不及之處   圖：中研院藏</vt:lpstr>
      <vt:lpstr>PowerPoint 簡報</vt:lpstr>
      <vt:lpstr>PowerPoint 簡報</vt:lpstr>
      <vt:lpstr>PowerPoint 簡報</vt:lpstr>
      <vt:lpstr>PowerPoint 簡報</vt:lpstr>
      <vt:lpstr>因為沈葆楨是福建人，對臺灣情勢熟悉，且曾參與平定太平天國的戰爭，對外洋時務熟悉因此，1874年奉命來臺處理善後。左圖-維基 右圖-作者攝</vt:lpstr>
      <vt:lpstr>沈葆楨聘請法國工程師在安平建造西洋巨砲堡壘，並親自題字「億載金城」。金城—就是銅牆鐵壁，固若金湯的城堡。這是臺灣第一座現代化砲臺。圖-作者攝</vt:lpstr>
      <vt:lpstr>PowerPoint 簡報</vt:lpstr>
      <vt:lpstr>總兵吳光亮奉命開鑿八通關古道（第一級古蹟）為臺灣第一條東西橫向公路。由南投竹山經鹿谷至花蓮玉里，全長152公里。                  圖：翰林出版社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1884.7.16，劉銘傳抵達基隆。8月5日法軍艦隊司令官孤拔中將下令炮擊，雙方在基隆展開激烈砲戰。清軍先是擊中法軍旗艦，法軍登陸後又中埋伏，最後只能退兵。圖為基隆的海門天險，即二沙灣砲臺。 圖-翰林出版社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1887年劉銘傳向德國購入兩部蒸汽機車，劉銘傳分別命名為「騰雲一號」及「御風二號」，意思為「極快速」。同年8月5日，最高速限35公里的騰雲號，開始試運轉於錫口至大稻埕間（以載貨運為主）。目前陳列於二二八和平紀念公園內。     圖：翰林出版社</vt:lpstr>
      <vt:lpstr>PowerPoint 簡報</vt:lpstr>
      <vt:lpstr>PowerPoint 簡報</vt:lpstr>
      <vt:lpstr>The end</vt:lpstr>
      <vt:lpstr>1～2 外力衝擊與現代化建設</vt:lpstr>
      <vt:lpstr>清末臺灣的現代化建設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深度訪談法</dc:title>
  <dc:subject/>
  <dc:creator>panda</dc:creator>
  <cp:keywords/>
  <dc:description/>
  <cp:lastModifiedBy>panda</cp:lastModifiedBy>
  <cp:revision>183</cp:revision>
  <dcterms:created xsi:type="dcterms:W3CDTF">2008-07-08T14:55:10Z</dcterms:created>
  <dcterms:modified xsi:type="dcterms:W3CDTF">2016-07-12T06:47:30Z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TC011271051028</vt:lpwstr>
  </property>
</Properties>
</file>