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0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1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7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3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8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1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3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6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82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4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8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1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79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245DB0-909C-4670-BC9F-082BD306457E}" type="datetimeFigureOut">
              <a:rPr lang="zh-TW" altLang="en-US" smtClean="0"/>
              <a:t>2021/9/12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CB6C8D-9BB5-4A05-A9D1-B05DB94412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1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73E1B7-9860-4E9E-9055-6DC4E7B2A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110</a:t>
            </a:r>
            <a:r>
              <a:rPr lang="zh-TW" altLang="en-US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學年度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D79F4F5-05CA-47AC-9BAE-EF777C49F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750903"/>
            <a:ext cx="6815669" cy="1320802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latin typeface="華康蚪風體W4" panose="03000409000000000000" pitchFamily="65" charset="-120"/>
                <a:ea typeface="華康蚪風體W4" panose="03000409000000000000" pitchFamily="65" charset="-120"/>
              </a:rPr>
              <a:t>205</a:t>
            </a:r>
            <a:r>
              <a:rPr lang="zh-TW" altLang="en-US" sz="7200" dirty="0">
                <a:latin typeface="華康蚪風體W4" panose="03000409000000000000" pitchFamily="65" charset="-120"/>
                <a:ea typeface="華康蚪風體W4" panose="03000409000000000000" pitchFamily="65" charset="-120"/>
              </a:rPr>
              <a:t> 家長日</a:t>
            </a:r>
          </a:p>
        </p:txBody>
      </p:sp>
    </p:spTree>
    <p:extLst>
      <p:ext uri="{BB962C8B-B14F-4D97-AF65-F5344CB8AC3E}">
        <p14:creationId xmlns:p14="http://schemas.microsoft.com/office/powerpoint/2010/main" val="221542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71A8C-4803-41C3-B284-67E6821A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問題錦集</a:t>
            </a:r>
            <a:r>
              <a:rPr lang="en-US" altLang="zh-TW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~</a:t>
            </a:r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解惑區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E7646-95E5-428D-B1F4-71EACA49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早自修孩子到校後要做什麼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?</a:t>
            </a: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能不能開冷氣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?</a:t>
            </a: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校外教學退費問題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線上課程的規劃與運行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其他</a:t>
            </a:r>
          </a:p>
        </p:txBody>
      </p:sp>
    </p:spTree>
    <p:extLst>
      <p:ext uri="{BB962C8B-B14F-4D97-AF65-F5344CB8AC3E}">
        <p14:creationId xmlns:p14="http://schemas.microsoft.com/office/powerpoint/2010/main" val="142246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A6E6C6-E91C-4C25-9EFF-E3976FB8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早自修孩子到校後要做什麼</a:t>
            </a:r>
            <a:r>
              <a:rPr lang="en-US" altLang="zh-TW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?</a:t>
            </a:r>
            <a:endParaRPr lang="zh-TW" altLang="en-US" dirty="0"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A38490-E496-4E56-A2FF-2D572BA8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57458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每日早晨，孩子到校後都需完成以下任務，</a:t>
            </a:r>
            <a:endParaRPr lang="en-US" altLang="zh-TW" sz="28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才能參加晨間社團活動或是自由下課喔</a:t>
            </a:r>
            <a:r>
              <a:rPr lang="en-US" altLang="zh-TW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!</a:t>
            </a: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抄聯絡簿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繳交作業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/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補寫作業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完成老師指定的早自修任務 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任務會視孩子的狀況作調整，有可能是訂正簿本、晨讀或是其他。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20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06BD6-344A-4FBA-A79A-27CD64DC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能不能開冷氣</a:t>
            </a:r>
            <a:r>
              <a:rPr lang="en-US" altLang="zh-TW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?</a:t>
            </a:r>
            <a:endParaRPr lang="zh-TW" altLang="en-US" dirty="0"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E8E7CF-A371-46FC-8437-DBCEF9BB5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這學期由於電路尚未整修完成，所以</a:t>
            </a:r>
            <a:r>
              <a:rPr lang="zh-TW" altLang="en-US" sz="2800" dirty="0">
                <a:solidFill>
                  <a:srgbClr val="FF0000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無法使用冷氣</a:t>
            </a:r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喔</a:t>
            </a:r>
            <a:r>
              <a:rPr lang="en-US" altLang="zh-TW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!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由於政府有推行全國校園電力改善計畫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(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即「協助各級學校裝設冷氣，供班級使用」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)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，依照計畫，冷氣電路將由高年級的教室開始逐間教室裝設。因此低年級的冷氣電路預計要待明年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3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月才會完工喔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423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6BFC2-0C81-430F-AA2A-50DCA71D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校外教學退費問題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3AD99-E185-4A19-A8C5-BCD3B5E4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目前校外教學預計延期至</a:t>
            </a:r>
            <a:r>
              <a:rPr lang="en-US" altLang="zh-TW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12</a:t>
            </a:r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月辦理，因此</a:t>
            </a:r>
            <a:r>
              <a:rPr lang="zh-TW" altLang="en-US" sz="2800" dirty="0">
                <a:solidFill>
                  <a:srgbClr val="FF0000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暫不退費</a:t>
            </a:r>
            <a:r>
              <a:rPr lang="zh-TW" altLang="en-US" sz="28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。</a:t>
            </a:r>
            <a:endParaRPr lang="en-US" altLang="zh-TW" sz="28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由於疫情持續延燒，因此一年級的校外教學原訂於本學期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9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月份辦理，但後因疫情狀況又再次惡化，所以考量到群聚風險，校方擬延期至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12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月份辦理，屆時會再發通知告知各位家長。</a:t>
            </a:r>
          </a:p>
        </p:txBody>
      </p:sp>
    </p:spTree>
    <p:extLst>
      <p:ext uri="{BB962C8B-B14F-4D97-AF65-F5344CB8AC3E}">
        <p14:creationId xmlns:p14="http://schemas.microsoft.com/office/powerpoint/2010/main" val="74026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9602C6-3F38-4C42-8A8A-3CC4CCCA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未來線上課程的規劃與運行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405A8-19A4-465D-86A0-646101E7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61205"/>
            <a:ext cx="9601196" cy="3318936"/>
          </a:xfrm>
        </p:spPr>
        <p:txBody>
          <a:bodyPr/>
          <a:lstStyle/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目前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已將所有的孩子加入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205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線上教室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，所以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只要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用孩子的校務行政帳號、密碼登入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的介面後就可以看到囉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  <a:p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如未來再次因疫情停課，可馬上啟用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，再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透過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進入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205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專屬的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google meet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，也可藉由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平台留言與老師們互動及繳交作業。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進行線上課程後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，除老師有特別延長作業繳交期限，否則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作業繳交截止時間以隔日早上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8:00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作為分界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。若超過隔日早上</a:t>
            </a:r>
            <a:r>
              <a:rPr lang="en-US" altLang="zh-TW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8:00</a:t>
            </a: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才上傳作業，將視為遲交，此將會影響孩子的課業分數。</a:t>
            </a:r>
            <a:endParaRPr lang="en-US" altLang="zh-TW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60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25E96-FD6D-438F-A847-DE2A3BFC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我該如何進入</a:t>
            </a:r>
            <a:r>
              <a:rPr lang="en-US" altLang="zh-TW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classroom</a:t>
            </a:r>
            <a:r>
              <a:rPr lang="en-US" altLang="zh-TW" sz="1100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 </a:t>
            </a:r>
            <a:r>
              <a:rPr lang="en-US" altLang="zh-TW" sz="5400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?</a:t>
            </a:r>
            <a:endParaRPr lang="zh-TW" altLang="en-US" sz="5400" dirty="0"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54F79-64EE-4A01-8FC5-4BFCDA04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25375"/>
            <a:ext cx="9601196" cy="331893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「進入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」的方式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「如何透過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classroom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進入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205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的專屬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google meet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」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的方法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已作成一份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pdf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檔放在班網「檔案專區」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，供各位家長下載。</a:t>
            </a:r>
            <a:endParaRPr lang="en-US" altLang="zh-TW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由於各電子產品的操作介面多少有些不同，因此若在嘗試後有遇到問題，也可用</a:t>
            </a:r>
            <a:r>
              <a:rPr lang="en-US" altLang="zh-TW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line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與我聯繫討論。</a:t>
            </a:r>
            <a:endParaRPr lang="en-US" altLang="zh-TW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未來如因疫情而開始進行線上課程，會再更進一步說明線上課程的規劃及作業繳交方式，敬請放心。屆時，也請各位家長多多協助了</a:t>
            </a:r>
            <a:r>
              <a:rPr lang="en-US" altLang="zh-TW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  <a:p>
            <a:endParaRPr lang="zh-TW" altLang="en-US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982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F4EE41-BC4F-4B54-B587-A62B2921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結尾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B677E0-E5DB-4337-8545-7E88B291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以上是本次家長會的傳達事項及討論內容，如各位家長在閱覽後有什麼好的想法、建議或是疑問，都可以提出與我討論。</a:t>
            </a:r>
            <a:endParaRPr lang="en-US" altLang="zh-TW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感謝各位家長的參與，未來一年也請大家多多指教，期待與您一起攜手見證孩子們的成長</a:t>
            </a:r>
            <a:r>
              <a:rPr lang="en-US" altLang="zh-TW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備註：現</a:t>
            </a: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已將班費的收支狀況及學校重要日程的行事曆更新於班網</a:t>
            </a: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，</a:t>
            </a:r>
            <a:endParaRPr lang="en-US" altLang="zh-TW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      歡迎前往點閱、查看</a:t>
            </a:r>
            <a:r>
              <a:rPr lang="en-US" altLang="zh-TW" dirty="0">
                <a:solidFill>
                  <a:schemeClr val="tx1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  <a:endParaRPr lang="zh-TW" altLang="en-US" dirty="0">
              <a:solidFill>
                <a:schemeClr val="tx1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40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EDBD0E-9EC8-4C96-942E-D326AD70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班級規範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D38983-868F-42DB-B1AA-5A10EBD9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99528"/>
            <a:ext cx="9601196" cy="331893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座位要乾淨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說話要舉手。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聽別人分享時，張耳朵、閉嘴巴。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每日跑操場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2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圈。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(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遇雨可改跳跳繩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)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F2C1C5E-B6A6-40D7-8206-45306F638F0D}"/>
              </a:ext>
            </a:extLst>
          </p:cNvPr>
          <p:cNvGrpSpPr/>
          <p:nvPr/>
        </p:nvGrpSpPr>
        <p:grpSpPr>
          <a:xfrm>
            <a:off x="4521260" y="2799528"/>
            <a:ext cx="2858475" cy="584775"/>
            <a:chOff x="4404049" y="3163078"/>
            <a:chExt cx="2858475" cy="58477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60CF5EC-8453-4FD9-B2E1-2EBA0A4906F3}"/>
                </a:ext>
              </a:extLst>
            </p:cNvPr>
            <p:cNvSpPr txBox="1"/>
            <p:nvPr/>
          </p:nvSpPr>
          <p:spPr>
            <a:xfrm>
              <a:off x="4404049" y="3163078"/>
              <a:ext cx="2858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latin typeface="文鼎ＰＯＰ－４" panose="020B0609010101010101" pitchFamily="49" charset="-120"/>
                  <a:ea typeface="文鼎ＰＯＰ－４" panose="020B0609010101010101" pitchFamily="49" charset="-120"/>
                  <a:cs typeface="文鼎ＰＯＰ－４" panose="020B0609010101010101" pitchFamily="49" charset="-12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三     制度    </a:t>
              </a:r>
              <a:endPara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68EFAC3-FBA3-4E87-B6DB-7434C3CD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79" b="95406" l="6154" r="95000">
                          <a14:foregroundMark x1="26635" y1="14957" x2="26635" y2="14957"/>
                          <a14:foregroundMark x1="64615" y1="7692" x2="64615" y2="7692"/>
                          <a14:foregroundMark x1="95288" y1="56197" x2="95288" y2="56197"/>
                          <a14:foregroundMark x1="80385" y1="92308" x2="80385" y2="92308"/>
                          <a14:foregroundMark x1="80385" y1="87073" x2="80385" y2="87073"/>
                          <a14:foregroundMark x1="76731" y1="91239" x2="76731" y2="91239"/>
                          <a14:foregroundMark x1="76731" y1="91239" x2="76731" y2="91239"/>
                          <a14:foregroundMark x1="66538" y1="95406" x2="66538" y2="95406"/>
                          <a14:foregroundMark x1="6154" y1="55128" x2="6154" y2="55128"/>
                          <a14:foregroundMark x1="71154" y1="34509" x2="33077" y2="675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0819" y="3163078"/>
              <a:ext cx="649750" cy="584775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2E4F5DC-085F-497D-9B33-EA96798A18FC}"/>
              </a:ext>
            </a:extLst>
          </p:cNvPr>
          <p:cNvGrpSpPr/>
          <p:nvPr/>
        </p:nvGrpSpPr>
        <p:grpSpPr>
          <a:xfrm>
            <a:off x="1582500" y="2799528"/>
            <a:ext cx="2867143" cy="587484"/>
            <a:chOff x="1660849" y="2556932"/>
            <a:chExt cx="2867143" cy="58748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BB45A29-0457-4776-A887-CD0BC4267DDB}"/>
                </a:ext>
              </a:extLst>
            </p:cNvPr>
            <p:cNvSpPr/>
            <p:nvPr/>
          </p:nvSpPr>
          <p:spPr>
            <a:xfrm>
              <a:off x="1660849" y="2556932"/>
              <a:ext cx="2280373" cy="58748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箭號: 向右 7">
              <a:extLst>
                <a:ext uri="{FF2B5EF4-FFF2-40B4-BE49-F238E27FC236}">
                  <a16:creationId xmlns:a16="http://schemas.microsoft.com/office/drawing/2014/main" id="{2EB54DAF-8A39-4BA0-9DF1-BC1F0D96778C}"/>
                </a:ext>
              </a:extLst>
            </p:cNvPr>
            <p:cNvSpPr/>
            <p:nvPr/>
          </p:nvSpPr>
          <p:spPr>
            <a:xfrm>
              <a:off x="4061459" y="2720809"/>
              <a:ext cx="466533" cy="25973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8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C10A7-D4E7-405B-A743-D8061F53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   制度</a:t>
            </a:r>
            <a:endParaRPr lang="zh-TW" altLang="en-US" dirty="0">
              <a:solidFill>
                <a:schemeClr val="tx1"/>
              </a:solidFill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691657-97BA-440C-8378-DC7E864B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每天由老師檢查抽屜及學生的個人櫃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如當天孩子未將物品整理整齊，記 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1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個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累積滿 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3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個    ，需下課留在教室，由教師指導，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學習自行整理個人物品。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0E43D3-CCDA-4CF1-B2CC-CDE2B28C4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9" b="95406" l="6154" r="95000">
                        <a14:foregroundMark x1="26635" y1="14957" x2="26635" y2="14957"/>
                        <a14:foregroundMark x1="64615" y1="7692" x2="64615" y2="7692"/>
                        <a14:foregroundMark x1="95288" y1="56197" x2="95288" y2="56197"/>
                        <a14:foregroundMark x1="80385" y1="92308" x2="80385" y2="92308"/>
                        <a14:foregroundMark x1="80385" y1="87073" x2="80385" y2="87073"/>
                        <a14:foregroundMark x1="76731" y1="91239" x2="76731" y2="91239"/>
                        <a14:foregroundMark x1="76731" y1="91239" x2="76731" y2="91239"/>
                        <a14:foregroundMark x1="66538" y1="95406" x2="66538" y2="95406"/>
                        <a14:foregroundMark x1="6154" y1="55128" x2="6154" y2="55128"/>
                        <a14:foregroundMark x1="71154" y1="34509" x2="33077" y2="67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399" y="1346589"/>
            <a:ext cx="740910" cy="6668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E9A60A5-5C4F-44E0-B2C1-7B85EA3F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9" b="95406" l="6154" r="95000">
                        <a14:foregroundMark x1="26635" y1="14957" x2="26635" y2="14957"/>
                        <a14:foregroundMark x1="64615" y1="7692" x2="64615" y2="7692"/>
                        <a14:foregroundMark x1="95288" y1="56197" x2="95288" y2="56197"/>
                        <a14:foregroundMark x1="80385" y1="92308" x2="80385" y2="92308"/>
                        <a14:foregroundMark x1="80385" y1="87073" x2="80385" y2="87073"/>
                        <a14:foregroundMark x1="76731" y1="91239" x2="76731" y2="91239"/>
                        <a14:foregroundMark x1="76731" y1="91239" x2="76731" y2="91239"/>
                        <a14:foregroundMark x1="66538" y1="95406" x2="66538" y2="95406"/>
                        <a14:foregroundMark x1="6154" y1="55128" x2="6154" y2="55128"/>
                        <a14:foregroundMark x1="71154" y1="34509" x2="33077" y2="67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308" y="3247396"/>
            <a:ext cx="649750" cy="5847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66839CE-BF5C-4FEF-BD07-E710529BD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9" b="95406" l="6154" r="95000">
                        <a14:foregroundMark x1="26635" y1="14957" x2="26635" y2="14957"/>
                        <a14:foregroundMark x1="64615" y1="7692" x2="64615" y2="7692"/>
                        <a14:foregroundMark x1="95288" y1="56197" x2="95288" y2="56197"/>
                        <a14:foregroundMark x1="80385" y1="92308" x2="80385" y2="92308"/>
                        <a14:foregroundMark x1="80385" y1="87073" x2="80385" y2="87073"/>
                        <a14:foregroundMark x1="76731" y1="91239" x2="76731" y2="91239"/>
                        <a14:foregroundMark x1="76731" y1="91239" x2="76731" y2="91239"/>
                        <a14:foregroundMark x1="66538" y1="95406" x2="66538" y2="95406"/>
                        <a14:foregroundMark x1="6154" y1="55128" x2="6154" y2="55128"/>
                        <a14:foregroundMark x1="71154" y1="34509" x2="33077" y2="67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689" y="3841502"/>
            <a:ext cx="64975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0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7BFC4-2D35-4964-88CC-28E33592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簿本相關規定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77A2BE-9DA1-4AC3-9FDA-BBBEBB8D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字跡工整、注音符號標示清楚。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不會的題目可以問師長、問同學、，但是不可以直接說出答案。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國語簿本：甲本、乙本、國習、國練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數學簿本：數課、數習、數練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53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A73EE-004E-4EF4-9089-52CE3385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國語作業簿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E6F00-CFCE-44AB-91D7-6E06BF12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國語作業簿總共分為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3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種：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3200" dirty="0">
                <a:solidFill>
                  <a:schemeClr val="tx1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一、生字本</a:t>
            </a:r>
            <a:endParaRPr lang="en-US" altLang="zh-TW" sz="3200" dirty="0">
              <a:solidFill>
                <a:schemeClr val="tx1"/>
              </a:solidFill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3200" dirty="0">
                <a:solidFill>
                  <a:schemeClr val="tx1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二、考試本</a:t>
            </a:r>
            <a:endParaRPr lang="en-US" altLang="zh-TW" sz="3200" dirty="0">
              <a:solidFill>
                <a:schemeClr val="tx1"/>
              </a:solidFill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3200" dirty="0">
                <a:solidFill>
                  <a:schemeClr val="tx1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三、造句本</a:t>
            </a:r>
            <a:endParaRPr lang="zh-TW" altLang="en-US" sz="3200" dirty="0">
              <a:solidFill>
                <a:schemeClr val="tx1"/>
              </a:solidFill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35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40048D-8828-4ABB-BAFE-2CEBB9AB5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37481"/>
            <a:ext cx="6241507" cy="33189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錯誤的生字從那裡來呢</a:t>
            </a:r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從這學期起，國語習作第一大題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就是每一課的生字考題。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考完後，除了要訂正習作的錯字，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還要</a:t>
            </a:r>
            <a:r>
              <a:rPr lang="zh-TW" altLang="en-US" sz="3200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在生字本標明課數、題號後，</a:t>
            </a:r>
            <a:endParaRPr lang="en-US" altLang="zh-TW" sz="3200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將寫錯的生字及注音寫</a:t>
            </a:r>
            <a:r>
              <a:rPr lang="en-US" altLang="zh-TW" sz="3200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3</a:t>
            </a:r>
            <a:r>
              <a:rPr lang="zh-TW" altLang="en-US" sz="3200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次</a:t>
            </a:r>
            <a:r>
              <a:rPr lang="en-US" altLang="zh-TW" sz="3200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  <a:endParaRPr lang="zh-TW" altLang="en-US" sz="3200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3C1FA8D-E7BA-4523-BACB-818A8AB2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00214"/>
            <a:ext cx="9601196" cy="1303867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生字本</a:t>
            </a:r>
            <a:endParaRPr lang="zh-TW" altLang="en-US" dirty="0">
              <a:solidFill>
                <a:schemeClr val="tx1"/>
              </a:solidFill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18CB9DBA-029D-4539-A79B-82E2D0F736C8}"/>
              </a:ext>
            </a:extLst>
          </p:cNvPr>
          <p:cNvSpPr/>
          <p:nvPr/>
        </p:nvSpPr>
        <p:spPr>
          <a:xfrm rot="404578">
            <a:off x="7419091" y="2049425"/>
            <a:ext cx="500105" cy="1888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50F828E-5A1F-427F-B093-4970A00C0E07}"/>
              </a:ext>
            </a:extLst>
          </p:cNvPr>
          <p:cNvGrpSpPr/>
          <p:nvPr/>
        </p:nvGrpSpPr>
        <p:grpSpPr>
          <a:xfrm>
            <a:off x="3695141" y="1374621"/>
            <a:ext cx="7526674" cy="4995922"/>
            <a:chOff x="3695141" y="1374621"/>
            <a:chExt cx="7526674" cy="4995922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A7067AC5-DA7F-446B-8B2E-9AC5958AD4F4}"/>
                </a:ext>
              </a:extLst>
            </p:cNvPr>
            <p:cNvGrpSpPr/>
            <p:nvPr/>
          </p:nvGrpSpPr>
          <p:grpSpPr>
            <a:xfrm>
              <a:off x="3695141" y="1374621"/>
              <a:ext cx="7526674" cy="4995922"/>
              <a:chOff x="3695141" y="1374621"/>
              <a:chExt cx="7526674" cy="4995922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2650CF54-A0E2-4468-9EA4-2C75D05ACB70}"/>
                  </a:ext>
                </a:extLst>
              </p:cNvPr>
              <p:cNvGrpSpPr/>
              <p:nvPr/>
            </p:nvGrpSpPr>
            <p:grpSpPr>
              <a:xfrm>
                <a:off x="7929940" y="1374621"/>
                <a:ext cx="3291875" cy="4995922"/>
                <a:chOff x="7929940" y="1374621"/>
                <a:chExt cx="3291875" cy="4995922"/>
              </a:xfrm>
            </p:grpSpPr>
            <p:grpSp>
              <p:nvGrpSpPr>
                <p:cNvPr id="16" name="群組 15">
                  <a:extLst>
                    <a:ext uri="{FF2B5EF4-FFF2-40B4-BE49-F238E27FC236}">
                      <a16:creationId xmlns:a16="http://schemas.microsoft.com/office/drawing/2014/main" id="{602B4CA3-C73E-4607-A32A-23A508527003}"/>
                    </a:ext>
                  </a:extLst>
                </p:cNvPr>
                <p:cNvGrpSpPr/>
                <p:nvPr/>
              </p:nvGrpSpPr>
              <p:grpSpPr>
                <a:xfrm>
                  <a:off x="7929940" y="1374621"/>
                  <a:ext cx="3291875" cy="4995922"/>
                  <a:chOff x="7937961" y="1422747"/>
                  <a:chExt cx="3291875" cy="4995922"/>
                </a:xfrm>
              </p:grpSpPr>
              <p:grpSp>
                <p:nvGrpSpPr>
                  <p:cNvPr id="10" name="群組 9">
                    <a:extLst>
                      <a:ext uri="{FF2B5EF4-FFF2-40B4-BE49-F238E27FC236}">
                        <a16:creationId xmlns:a16="http://schemas.microsoft.com/office/drawing/2014/main" id="{08E9C287-1EFF-463A-8AF9-6535EF5503B8}"/>
                      </a:ext>
                    </a:extLst>
                  </p:cNvPr>
                  <p:cNvGrpSpPr/>
                  <p:nvPr/>
                </p:nvGrpSpPr>
                <p:grpSpPr>
                  <a:xfrm>
                    <a:off x="7937961" y="1422747"/>
                    <a:ext cx="3291875" cy="4995922"/>
                    <a:chOff x="7937961" y="1422747"/>
                    <a:chExt cx="3291875" cy="4995922"/>
                  </a:xfrm>
                </p:grpSpPr>
                <p:pic>
                  <p:nvPicPr>
                    <p:cNvPr id="6" name="圖片 5">
                      <a:extLst>
                        <a:ext uri="{FF2B5EF4-FFF2-40B4-BE49-F238E27FC236}">
                          <a16:creationId xmlns:a16="http://schemas.microsoft.com/office/drawing/2014/main" id="{086F8E1E-7D23-48C7-8476-4A70D8C1D0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7937961" y="1882606"/>
                      <a:ext cx="3179218" cy="453606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箭號: 向下 4">
                      <a:extLst>
                        <a:ext uri="{FF2B5EF4-FFF2-40B4-BE49-F238E27FC236}">
                          <a16:creationId xmlns:a16="http://schemas.microsoft.com/office/drawing/2014/main" id="{4AA10A37-AD67-45B6-A739-E7A8B6330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3617" y="2161411"/>
                      <a:ext cx="114554" cy="395521"/>
                    </a:xfrm>
                    <a:prstGeom prst="down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  <p:sp>
                  <p:nvSpPr>
                    <p:cNvPr id="7" name="文字方塊 6">
                      <a:extLst>
                        <a:ext uri="{FF2B5EF4-FFF2-40B4-BE49-F238E27FC236}">
                          <a16:creationId xmlns:a16="http://schemas.microsoft.com/office/drawing/2014/main" id="{571844C2-9642-45E4-9046-CF2F6A2124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75866" y="1422747"/>
                      <a:ext cx="453970" cy="1708160"/>
                    </a:xfrm>
                    <a:prstGeom prst="rect">
                      <a:avLst/>
                    </a:prstGeom>
                    <a:noFill/>
                  </p:spPr>
                  <p:txBody>
                    <a:bodyPr vert="wordArtVertRtl" wrap="none" rtlCol="0">
                      <a:spAutoFit/>
                    </a:bodyPr>
                    <a:lstStyle/>
                    <a:p>
                      <a:r>
                        <a:rPr lang="en-US" altLang="zh-TW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華康行楷體W5(P)" panose="03000500000000000000" pitchFamily="66" charset="-120"/>
                          <a:ea typeface="華康行楷體W5(P)" panose="03000500000000000000" pitchFamily="66" charset="-120"/>
                        </a:rPr>
                        <a:t>1</a:t>
                      </a:r>
                      <a:r>
                        <a:rPr lang="zh-TW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華康行楷體W5(P)" panose="03000500000000000000" pitchFamily="66" charset="-120"/>
                          <a:ea typeface="華康行楷體W5(P)" panose="03000500000000000000" pitchFamily="66" charset="-120"/>
                        </a:rPr>
                        <a:t>標明第幾課</a:t>
                      </a:r>
                    </a:p>
                  </p:txBody>
                </p:sp>
                <p:sp>
                  <p:nvSpPr>
                    <p:cNvPr id="2" name="矩形 1">
                      <a:extLst>
                        <a:ext uri="{FF2B5EF4-FFF2-40B4-BE49-F238E27FC236}">
                          <a16:creationId xmlns:a16="http://schemas.microsoft.com/office/drawing/2014/main" id="{E82CA8D4-4D61-4F02-8BA3-466A050E1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0670" y="2351149"/>
                      <a:ext cx="244549" cy="19776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" name="矩形 7">
                      <a:extLst>
                        <a:ext uri="{FF2B5EF4-FFF2-40B4-BE49-F238E27FC236}">
                          <a16:creationId xmlns:a16="http://schemas.microsoft.com/office/drawing/2014/main" id="{FAFECE73-E86D-4A23-A931-76B82A583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59250" y="2359170"/>
                      <a:ext cx="244549" cy="19776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4B0DDD59-7DF5-4D8D-A99C-F1F67D3C7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9177" y="2381390"/>
                      <a:ext cx="244549" cy="19776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B38B1B13-7651-4466-BC19-E3942191220E}"/>
                      </a:ext>
                    </a:extLst>
                  </p:cNvPr>
                  <p:cNvSpPr/>
                  <p:nvPr/>
                </p:nvSpPr>
                <p:spPr>
                  <a:xfrm>
                    <a:off x="10531342" y="4445075"/>
                    <a:ext cx="244549" cy="197761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B3CB289C-D331-4527-AE6C-D4C1F40DBF6D}"/>
                      </a:ext>
                    </a:extLst>
                  </p:cNvPr>
                  <p:cNvSpPr/>
                  <p:nvPr/>
                </p:nvSpPr>
                <p:spPr>
                  <a:xfrm>
                    <a:off x="10024055" y="4412983"/>
                    <a:ext cx="244549" cy="197761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C7A66CC1-55CF-46AB-A8EE-11A9ECE8C37C}"/>
                      </a:ext>
                    </a:extLst>
                  </p:cNvPr>
                  <p:cNvSpPr/>
                  <p:nvPr/>
                </p:nvSpPr>
                <p:spPr>
                  <a:xfrm>
                    <a:off x="9529021" y="4412982"/>
                    <a:ext cx="244549" cy="197761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093E03F2-3256-4CCA-BD5B-E62B04F6CA7D}"/>
                    </a:ext>
                  </a:extLst>
                </p:cNvPr>
                <p:cNvSpPr/>
                <p:nvPr/>
              </p:nvSpPr>
              <p:spPr>
                <a:xfrm>
                  <a:off x="8577478" y="2359062"/>
                  <a:ext cx="244549" cy="197761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0E744EF7-B41A-478C-9E28-9B38AB48F4DA}"/>
                    </a:ext>
                  </a:extLst>
                </p:cNvPr>
                <p:cNvSpPr/>
                <p:nvPr/>
              </p:nvSpPr>
              <p:spPr>
                <a:xfrm>
                  <a:off x="8135445" y="2409846"/>
                  <a:ext cx="244549" cy="197761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AB815A1-5368-497E-A44F-407020AE6A27}"/>
                  </a:ext>
                </a:extLst>
              </p:cNvPr>
              <p:cNvSpPr/>
              <p:nvPr/>
            </p:nvSpPr>
            <p:spPr>
              <a:xfrm>
                <a:off x="7969222" y="1957137"/>
                <a:ext cx="512443" cy="45270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F18AFD5-C03B-4C9F-AAF3-483C5ECFBED8}"/>
                  </a:ext>
                </a:extLst>
              </p:cNvPr>
              <p:cNvSpPr txBox="1"/>
              <p:nvPr/>
            </p:nvSpPr>
            <p:spPr>
              <a:xfrm>
                <a:off x="3695141" y="1686933"/>
                <a:ext cx="3659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學生完成訂正後，</a:t>
                </a:r>
                <a:endParaRPr lang="en-US" altLang="zh-TW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endParaRPr>
              </a:p>
              <a:p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老師會在「教師評分欄」寫「</a:t>
                </a:r>
                <a:r>
                  <a:rPr lang="en-US" altLang="zh-TW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ok</a:t>
                </a:r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」</a:t>
                </a:r>
                <a:r>
                  <a:rPr lang="en-US" altLang="zh-TW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!</a:t>
                </a:r>
                <a:endParaRPr lang="zh-TW" altLang="en-US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endParaRPr>
              </a:p>
            </p:txBody>
          </p:sp>
        </p:grp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9E6763C-6D80-4D62-B191-30FD6C86C230}"/>
                </a:ext>
              </a:extLst>
            </p:cNvPr>
            <p:cNvSpPr txBox="1"/>
            <p:nvPr/>
          </p:nvSpPr>
          <p:spPr>
            <a:xfrm>
              <a:off x="10210368" y="1374621"/>
              <a:ext cx="453970" cy="4401205"/>
            </a:xfrm>
            <a:prstGeom prst="rect">
              <a:avLst/>
            </a:prstGeom>
            <a:noFill/>
          </p:spPr>
          <p:txBody>
            <a:bodyPr vert="wordArtVertRtl" wrap="none" rtlCol="0">
              <a:spAutoFit/>
            </a:bodyPr>
            <a:lstStyle/>
            <a:p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2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標明題號，書寫錯誤的國字</a:t>
              </a:r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+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注音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5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EE46A2-E7DA-4D25-B917-7092B12C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45" y="2655940"/>
            <a:ext cx="4150894" cy="331893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zh-TW" altLang="en-US" sz="30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錯誤的詞語從那裡來呢</a:t>
            </a:r>
            <a:r>
              <a:rPr lang="en-US" altLang="zh-TW" sz="30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4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從這學期起，每一課都會有</a:t>
            </a:r>
            <a:endParaRPr lang="en-US" altLang="zh-TW" sz="24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24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圈詞，圈詞就是考試範圍。</a:t>
            </a:r>
            <a:endParaRPr lang="en-US" altLang="zh-TW" sz="24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考完後，</a:t>
            </a:r>
            <a:r>
              <a:rPr lang="zh-TW" altLang="en-US" sz="24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一旦詞語有錯國字</a:t>
            </a:r>
            <a:endParaRPr lang="en-US" altLang="zh-TW" sz="2400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24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或注音，該詞語就必須</a:t>
            </a:r>
            <a:r>
              <a:rPr lang="zh-TW" altLang="en-US" sz="3000" b="1" u="sng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連同</a:t>
            </a:r>
            <a:endParaRPr lang="en-US" altLang="zh-TW" sz="3000" b="1" u="sng" dirty="0">
              <a:solidFill>
                <a:srgbClr val="FFC000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3000" b="1" u="sng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國字和注音寫</a:t>
            </a:r>
            <a:r>
              <a:rPr lang="en-US" altLang="zh-TW" sz="3000" b="1" u="sng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3</a:t>
            </a:r>
            <a:r>
              <a:rPr lang="zh-TW" altLang="en-US" sz="3000" b="1" u="sng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遍</a:t>
            </a:r>
            <a:r>
              <a:rPr lang="en-US" altLang="zh-TW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C967ED2-4B8E-4E8B-B05B-6B8F9CEC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57" y="523970"/>
            <a:ext cx="9601196" cy="1303867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考試本</a:t>
            </a:r>
            <a:endParaRPr lang="zh-TW" altLang="en-US" dirty="0">
              <a:solidFill>
                <a:schemeClr val="tx1"/>
              </a:solidFill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67A0F48-10B5-4541-83E8-13687C5F1624}"/>
              </a:ext>
            </a:extLst>
          </p:cNvPr>
          <p:cNvGrpSpPr/>
          <p:nvPr/>
        </p:nvGrpSpPr>
        <p:grpSpPr>
          <a:xfrm>
            <a:off x="1279819" y="1175903"/>
            <a:ext cx="10154136" cy="5263587"/>
            <a:chOff x="1295402" y="1228397"/>
            <a:chExt cx="10154136" cy="52635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D5B329E-E2C6-4095-952D-D4B499A3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070" y="2276670"/>
              <a:ext cx="3158884" cy="4215314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9F5CA64-700C-4CC2-9B30-0080DC10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637" y="2312931"/>
              <a:ext cx="3068735" cy="414279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647E4A-FCDB-4A6B-AAC9-11A4E434388B}"/>
                </a:ext>
              </a:extLst>
            </p:cNvPr>
            <p:cNvSpPr/>
            <p:nvPr/>
          </p:nvSpPr>
          <p:spPr>
            <a:xfrm>
              <a:off x="5183580" y="2407298"/>
              <a:ext cx="492386" cy="4916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F216C453-657F-4EE8-BDF6-AB27F533EE6B}"/>
                </a:ext>
              </a:extLst>
            </p:cNvPr>
            <p:cNvSpPr/>
            <p:nvPr/>
          </p:nvSpPr>
          <p:spPr>
            <a:xfrm rot="1179709">
              <a:off x="4708193" y="2357854"/>
              <a:ext cx="458388" cy="18047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2CB4660-BAB6-4968-AC93-26E2B913F3AD}"/>
                </a:ext>
              </a:extLst>
            </p:cNvPr>
            <p:cNvSpPr txBox="1"/>
            <p:nvPr/>
          </p:nvSpPr>
          <p:spPr>
            <a:xfrm>
              <a:off x="1295402" y="1657269"/>
              <a:ext cx="3725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rPr>
                <a:t>學生完成訂正後，</a:t>
              </a:r>
              <a:endParaRPr lang="en-US" altLang="zh-TW" dirty="0">
                <a:solidFill>
                  <a:srgbClr val="FF0000"/>
                </a:solidFill>
                <a:latin typeface="華康行楷體W5(P)" panose="03000500000000000000" pitchFamily="66" charset="-120"/>
                <a:ea typeface="文鼎特黑" panose="02010609010101010101" pitchFamily="49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rPr>
                <a:t>老師會在「教師評分欄」寫「</a:t>
              </a:r>
              <a:r>
                <a:rPr lang="en-US" altLang="zh-TW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rPr>
                <a:t>ok</a:t>
              </a:r>
              <a:r>
                <a:rPr lang="zh-TW" altLang="en-US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rPr>
                <a:t>」</a:t>
              </a:r>
              <a:r>
                <a:rPr lang="en-US" altLang="zh-TW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rPr>
                <a:t>!</a:t>
              </a:r>
              <a:endParaRPr lang="zh-TW" altLang="en-US" dirty="0">
                <a:solidFill>
                  <a:srgbClr val="FF0000"/>
                </a:solidFill>
                <a:latin typeface="華康行楷體W5(P)" panose="03000500000000000000" pitchFamily="66" charset="-120"/>
                <a:ea typeface="文鼎特黑" panose="02010609010101010101" pitchFamily="49" charset="-120"/>
              </a:endParaRPr>
            </a:p>
          </p:txBody>
        </p:sp>
        <p:sp>
          <p:nvSpPr>
            <p:cNvPr id="13" name="箭號: 向下 12">
              <a:extLst>
                <a:ext uri="{FF2B5EF4-FFF2-40B4-BE49-F238E27FC236}">
                  <a16:creationId xmlns:a16="http://schemas.microsoft.com/office/drawing/2014/main" id="{F3A9B961-B1A1-4C93-B37C-E949BE1178CD}"/>
                </a:ext>
              </a:extLst>
            </p:cNvPr>
            <p:cNvSpPr/>
            <p:nvPr/>
          </p:nvSpPr>
          <p:spPr>
            <a:xfrm>
              <a:off x="10896597" y="2610184"/>
              <a:ext cx="114554" cy="3955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5BB3AD9-735C-4F8B-BA7D-9FFA046CA4EB}"/>
                </a:ext>
              </a:extLst>
            </p:cNvPr>
            <p:cNvSpPr txBox="1"/>
            <p:nvPr/>
          </p:nvSpPr>
          <p:spPr>
            <a:xfrm>
              <a:off x="10995568" y="1273300"/>
              <a:ext cx="453970" cy="1708160"/>
            </a:xfrm>
            <a:prstGeom prst="rect">
              <a:avLst/>
            </a:prstGeom>
            <a:noFill/>
          </p:spPr>
          <p:txBody>
            <a:bodyPr vert="wordArtVertRtl" wrap="none" rtlCol="0">
              <a:spAutoFit/>
            </a:bodyPr>
            <a:lstStyle/>
            <a:p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1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標明第幾課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6358D0C-3DC9-4BB4-A18D-26BE44CFAA5D}"/>
                </a:ext>
              </a:extLst>
            </p:cNvPr>
            <p:cNvSpPr txBox="1"/>
            <p:nvPr/>
          </p:nvSpPr>
          <p:spPr>
            <a:xfrm>
              <a:off x="10473794" y="1228397"/>
              <a:ext cx="453970" cy="4401205"/>
            </a:xfrm>
            <a:prstGeom prst="rect">
              <a:avLst/>
            </a:prstGeom>
            <a:noFill/>
          </p:spPr>
          <p:txBody>
            <a:bodyPr vert="wordArtVertRtl" wrap="none" rtlCol="0">
              <a:spAutoFit/>
            </a:bodyPr>
            <a:lstStyle/>
            <a:p>
              <a:r>
                <a:rPr lang="en-US" altLang="zh-TW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2</a:t>
              </a:r>
              <a:r>
                <a:rPr lang="zh-TW" altLang="en-US" dirty="0">
                  <a:solidFill>
                    <a:schemeClr val="accent1">
                      <a:lumMod val="50000"/>
                    </a:schemeClr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從句號後開始</a:t>
              </a:r>
              <a:r>
                <a:rPr lang="zh-TW" altLang="en-US" dirty="0">
                  <a:solidFill>
                    <a:srgbClr val="002060"/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書寫錯誤的詞語</a:t>
              </a:r>
              <a:r>
                <a:rPr lang="en-US" altLang="zh-TW" dirty="0">
                  <a:solidFill>
                    <a:srgbClr val="002060"/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3</a:t>
              </a:r>
              <a:r>
                <a:rPr lang="zh-TW" altLang="en-US" dirty="0">
                  <a:solidFill>
                    <a:srgbClr val="002060"/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07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2DA3A-03BE-4826-914F-B205B9A4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95" y="486109"/>
            <a:ext cx="8249651" cy="130386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造句本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文鼎圓立體" panose="02010609010101010101" pitchFamily="49" charset="-120"/>
              <a:ea typeface="文鼎圓立體" panose="02010609010101010101" pitchFamily="49" charset="-120"/>
              <a:cs typeface="文鼎圓立體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DAEE5D-42F0-4045-B285-F11313D0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10" y="2799622"/>
            <a:ext cx="4906269" cy="331893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造句本分為兩個部分：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海報體" panose="02010609010101010101" pitchFamily="49" charset="-120"/>
                <a:cs typeface="文鼎ＰＯＰ－４" panose="020B0609010101010101" pitchFamily="49" charset="-120"/>
              </a:rPr>
              <a:t>    </a:t>
            </a: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一、短語練習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 二、造句練習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注意事項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在書寫造句時，</a:t>
            </a:r>
            <a:endParaRPr lang="en-US" altLang="zh-TW" sz="3200" dirty="0">
              <a:latin typeface="華康粗圓體" panose="020F0709000000000000" pitchFamily="49" charset="-120"/>
              <a:ea typeface="華康粗圓體" panose="020F0709000000000000" pitchFamily="49" charset="-120"/>
              <a:cs typeface="文鼎ＰＯＰ－４" panose="020B0609010101010101" pitchFamily="49" charset="-12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請從第二行開始書寫</a:t>
            </a:r>
            <a:r>
              <a:rPr lang="en-US" altLang="zh-TW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  <a:r>
              <a:rPr lang="zh-TW" altLang="en-US" sz="32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3FC7D90-9D27-4D89-BB50-D096BDF61FBD}"/>
              </a:ext>
            </a:extLst>
          </p:cNvPr>
          <p:cNvGrpSpPr/>
          <p:nvPr/>
        </p:nvGrpSpPr>
        <p:grpSpPr>
          <a:xfrm>
            <a:off x="1334080" y="1619947"/>
            <a:ext cx="10045680" cy="4819796"/>
            <a:chOff x="1295402" y="1657269"/>
            <a:chExt cx="10045680" cy="481979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3AAA8DE-9EFE-4731-A18B-736DC871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4642" y="2181937"/>
              <a:ext cx="3106440" cy="4295128"/>
            </a:xfrm>
            <a:prstGeom prst="rect">
              <a:avLst/>
            </a:prstGeom>
          </p:spPr>
        </p:pic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60BFCE89-DD0D-4C75-B8E0-F82AE558A320}"/>
                </a:ext>
              </a:extLst>
            </p:cNvPr>
            <p:cNvGrpSpPr/>
            <p:nvPr/>
          </p:nvGrpSpPr>
          <p:grpSpPr>
            <a:xfrm>
              <a:off x="5175947" y="2181937"/>
              <a:ext cx="2924678" cy="4295128"/>
              <a:chOff x="5175947" y="2181937"/>
              <a:chExt cx="2924678" cy="4295128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21CBB06E-E2B0-4119-880C-40D694E84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5947" y="2181937"/>
                <a:ext cx="2924678" cy="4295128"/>
              </a:xfrm>
              <a:prstGeom prst="rect">
                <a:avLst/>
              </a:prstGeom>
            </p:spPr>
          </p:pic>
          <p:sp>
            <p:nvSpPr>
              <p:cNvPr id="4" name="箭號: 向下 3">
                <a:extLst>
                  <a:ext uri="{FF2B5EF4-FFF2-40B4-BE49-F238E27FC236}">
                    <a16:creationId xmlns:a16="http://schemas.microsoft.com/office/drawing/2014/main" id="{26A72DCE-CFCE-43D0-9D0F-BC5073DEBCBD}"/>
                  </a:ext>
                </a:extLst>
              </p:cNvPr>
              <p:cNvSpPr/>
              <p:nvPr/>
            </p:nvSpPr>
            <p:spPr>
              <a:xfrm>
                <a:off x="6763407" y="2580289"/>
                <a:ext cx="114554" cy="39552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D39A65F-07AA-42C2-A3AF-18CA81F828A2}"/>
                  </a:ext>
                </a:extLst>
              </p:cNvPr>
              <p:cNvSpPr txBox="1"/>
              <p:nvPr/>
            </p:nvSpPr>
            <p:spPr>
              <a:xfrm>
                <a:off x="6356921" y="2422358"/>
                <a:ext cx="461665" cy="193899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accent1">
                        <a:lumMod val="50000"/>
                      </a:schemeClr>
                    </a:solidFill>
                    <a:latin typeface="華康行楷體W5(P)" panose="03000500000000000000" pitchFamily="66" charset="-120"/>
                    <a:ea typeface="華康行楷體W5(P)" panose="03000500000000000000" pitchFamily="66" charset="-120"/>
                  </a:rPr>
                  <a:t>由此開始書寫造句</a:t>
                </a:r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53A65E7B-FF78-4C06-A0D7-154FB09430CC}"/>
                </a:ext>
              </a:extLst>
            </p:cNvPr>
            <p:cNvGrpSpPr/>
            <p:nvPr/>
          </p:nvGrpSpPr>
          <p:grpSpPr>
            <a:xfrm>
              <a:off x="1295402" y="1657269"/>
              <a:ext cx="4342210" cy="1206247"/>
              <a:chOff x="1295402" y="1657269"/>
              <a:chExt cx="4342210" cy="1206247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D050E06-4DAA-4034-B7A7-EB1E6DC43F05}"/>
                  </a:ext>
                </a:extLst>
              </p:cNvPr>
              <p:cNvSpPr/>
              <p:nvPr/>
            </p:nvSpPr>
            <p:spPr>
              <a:xfrm>
                <a:off x="5175947" y="2285999"/>
                <a:ext cx="461665" cy="57751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箭號: 向右 12">
                <a:extLst>
                  <a:ext uri="{FF2B5EF4-FFF2-40B4-BE49-F238E27FC236}">
                    <a16:creationId xmlns:a16="http://schemas.microsoft.com/office/drawing/2014/main" id="{028077C9-7130-4537-9DF5-A938B0C9E21D}"/>
                  </a:ext>
                </a:extLst>
              </p:cNvPr>
              <p:cNvSpPr/>
              <p:nvPr/>
            </p:nvSpPr>
            <p:spPr>
              <a:xfrm rot="1179709">
                <a:off x="4708193" y="2357854"/>
                <a:ext cx="458388" cy="18047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5179304-F36E-4EA7-AE39-8E7E834F7A26}"/>
                  </a:ext>
                </a:extLst>
              </p:cNvPr>
              <p:cNvSpPr txBox="1"/>
              <p:nvPr/>
            </p:nvSpPr>
            <p:spPr>
              <a:xfrm>
                <a:off x="1295402" y="1657269"/>
                <a:ext cx="3725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學生完成訂正後，</a:t>
                </a:r>
                <a:endParaRPr lang="en-US" altLang="zh-TW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endParaRPr>
              </a:p>
              <a:p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老師會在「教師評分欄」寫「</a:t>
                </a:r>
                <a:r>
                  <a:rPr lang="en-US" altLang="zh-TW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ok</a:t>
                </a:r>
                <a:r>
                  <a:rPr lang="zh-TW" altLang="en-US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」</a:t>
                </a:r>
                <a:r>
                  <a:rPr lang="en-US" altLang="zh-TW" dirty="0">
                    <a:solidFill>
                      <a:srgbClr val="FF0000"/>
                    </a:solidFill>
                    <a:latin typeface="華康行楷體W5(P)" panose="03000500000000000000" pitchFamily="66" charset="-120"/>
                    <a:ea typeface="文鼎特黑" panose="02010609010101010101" pitchFamily="49" charset="-120"/>
                  </a:rPr>
                  <a:t>!</a:t>
                </a:r>
                <a:endParaRPr lang="zh-TW" altLang="en-US" dirty="0">
                  <a:solidFill>
                    <a:srgbClr val="FF0000"/>
                  </a:solidFill>
                  <a:latin typeface="華康行楷體W5(P)" panose="03000500000000000000" pitchFamily="66" charset="-120"/>
                  <a:ea typeface="文鼎特黑" panose="02010609010101010101" pitchFamily="49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70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F4B05E-3C53-4C64-B45D-B96304E3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圓立體" panose="02010609010101010101" pitchFamily="49" charset="-120"/>
                <a:ea typeface="文鼎圓立體" panose="02010609010101010101" pitchFamily="49" charset="-120"/>
                <a:cs typeface="文鼎圓立體" panose="02010609010101010101" pitchFamily="49" charset="-120"/>
              </a:rPr>
              <a:t>討論事項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C013EF-3A45-4DE3-8983-FDA7FDBDD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532" y="2629121"/>
            <a:ext cx="10262936" cy="33189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家長委員代表：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  </a:t>
            </a:r>
            <a:r>
              <a:rPr lang="zh-TW" altLang="en-US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經過討論後，決議由祐嘉媽咪協助續任。感謝祐嘉媽咪的幫忙</a:t>
            </a:r>
            <a:r>
              <a:rPr lang="en-US" altLang="zh-TW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  <a:p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班級總務：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未來班費將繼續委由苡綸媽咪協助管理。感謝苡綸媽咪的幫忙</a:t>
            </a:r>
            <a:r>
              <a:rPr lang="en-US" altLang="zh-TW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!</a:t>
            </a:r>
          </a:p>
          <a:p>
            <a:r>
              <a:rPr lang="en-US" altLang="zh-TW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205</a:t>
            </a:r>
            <a:r>
              <a:rPr lang="zh-TW" altLang="en-US" sz="3200" dirty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班費</a:t>
            </a:r>
            <a:endParaRPr lang="en-US" altLang="zh-TW" sz="3200" dirty="0">
              <a:latin typeface="文鼎ＰＯＰ－４" panose="020B0609010101010101" pitchFamily="49" charset="-120"/>
              <a:ea typeface="文鼎ＰＯＰ－４" panose="020B0609010101010101" pitchFamily="49" charset="-120"/>
              <a:cs typeface="文鼎ＰＯＰ－４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  經討論後，</a:t>
            </a:r>
            <a:r>
              <a:rPr lang="zh-TW" altLang="en-US" sz="28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上學期將先收</a:t>
            </a:r>
            <a:r>
              <a:rPr lang="en-US" altLang="zh-TW" sz="28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300</a:t>
            </a:r>
            <a:r>
              <a:rPr lang="zh-TW" altLang="en-US" sz="28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元作為孩子們的班級費用</a:t>
            </a:r>
            <a:r>
              <a:rPr lang="zh-TW" altLang="en-US" sz="2800" dirty="0">
                <a:latin typeface="華康粗圓體" panose="020F0709000000000000" pitchFamily="49" charset="-120"/>
                <a:ea typeface="華康粗圓體" panose="020F0709000000000000" pitchFamily="49" charset="-120"/>
                <a:cs typeface="文鼎ＰＯＰ－４" panose="020B0609010101010101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1149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1664</TotalTime>
  <Words>1079</Words>
  <Application>Microsoft Office PowerPoint</Application>
  <PresentationFormat>寬螢幕</PresentationFormat>
  <Paragraphs>96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文鼎ＰＯＰ－４</vt:lpstr>
      <vt:lpstr>文鼎圓立體</vt:lpstr>
      <vt:lpstr>華康行楷體W5(P)</vt:lpstr>
      <vt:lpstr>華康蚪風體W4</vt:lpstr>
      <vt:lpstr>華康粗圓體</vt:lpstr>
      <vt:lpstr>Arial</vt:lpstr>
      <vt:lpstr>Garamond</vt:lpstr>
      <vt:lpstr>有機</vt:lpstr>
      <vt:lpstr>110學年度</vt:lpstr>
      <vt:lpstr>班級規範</vt:lpstr>
      <vt:lpstr>三   制度</vt:lpstr>
      <vt:lpstr>簿本相關規定</vt:lpstr>
      <vt:lpstr>國語作業簿</vt:lpstr>
      <vt:lpstr>生字本</vt:lpstr>
      <vt:lpstr>考試本</vt:lpstr>
      <vt:lpstr>造句本</vt:lpstr>
      <vt:lpstr>討論事項</vt:lpstr>
      <vt:lpstr>問題錦集~解惑區</vt:lpstr>
      <vt:lpstr>早自修孩子到校後要做什麼?</vt:lpstr>
      <vt:lpstr>能不能開冷氣?</vt:lpstr>
      <vt:lpstr>校外教學退費問題</vt:lpstr>
      <vt:lpstr>未來線上課程的規劃與運行</vt:lpstr>
      <vt:lpstr>我該如何進入classroom ?</vt:lpstr>
      <vt:lpstr>結尾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</dc:title>
  <dc:creator>Asus</dc:creator>
  <cp:lastModifiedBy>Asus</cp:lastModifiedBy>
  <cp:revision>11</cp:revision>
  <dcterms:created xsi:type="dcterms:W3CDTF">2021-09-10T11:04:55Z</dcterms:created>
  <dcterms:modified xsi:type="dcterms:W3CDTF">2021-09-12T10:38:18Z</dcterms:modified>
</cp:coreProperties>
</file>