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26"/>
  </p:notesMasterIdLst>
  <p:handoutMasterIdLst>
    <p:handoutMasterId r:id="rId27"/>
  </p:handoutMasterIdLst>
  <p:sldIdLst>
    <p:sldId id="616" r:id="rId2"/>
    <p:sldId id="631" r:id="rId3"/>
    <p:sldId id="630" r:id="rId4"/>
    <p:sldId id="625" r:id="rId5"/>
    <p:sldId id="626" r:id="rId6"/>
    <p:sldId id="647" r:id="rId7"/>
    <p:sldId id="644" r:id="rId8"/>
    <p:sldId id="627" r:id="rId9"/>
    <p:sldId id="645" r:id="rId10"/>
    <p:sldId id="642" r:id="rId11"/>
    <p:sldId id="643" r:id="rId12"/>
    <p:sldId id="632" r:id="rId13"/>
    <p:sldId id="633" r:id="rId14"/>
    <p:sldId id="629" r:id="rId15"/>
    <p:sldId id="646" r:id="rId16"/>
    <p:sldId id="649" r:id="rId17"/>
    <p:sldId id="648" r:id="rId18"/>
    <p:sldId id="652" r:id="rId19"/>
    <p:sldId id="653" r:id="rId20"/>
    <p:sldId id="650" r:id="rId21"/>
    <p:sldId id="654" r:id="rId22"/>
    <p:sldId id="655" r:id="rId23"/>
    <p:sldId id="656" r:id="rId24"/>
    <p:sldId id="641" r:id="rId25"/>
  </p:sldIdLst>
  <p:sldSz cx="12192000" cy="6858000"/>
  <p:notesSz cx="6797675" cy="987425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4F81BD"/>
    <a:srgbClr val="A8ADB7"/>
    <a:srgbClr val="FFE1FF"/>
    <a:srgbClr val="FFCCFF"/>
    <a:srgbClr val="FFFF66"/>
    <a:srgbClr val="FFFF99"/>
    <a:srgbClr val="07009B"/>
    <a:srgbClr val="EC34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6" autoAdjust="0"/>
    <p:restoredTop sz="95256" autoAdjust="0"/>
  </p:normalViewPr>
  <p:slideViewPr>
    <p:cSldViewPr>
      <p:cViewPr varScale="1">
        <p:scale>
          <a:sx n="68" d="100"/>
          <a:sy n="68" d="100"/>
        </p:scale>
        <p:origin x="464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984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49560-867E-4824-85F6-4CF10F528167}" type="datetimeFigureOut">
              <a:rPr lang="zh-TW" altLang="en-US" smtClean="0"/>
              <a:t>2024/3/1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B7B5E-77BB-40E8-8758-40861E5642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3434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CB258-0FA8-4D7B-B699-5C6D71F175F8}" type="datetimeFigureOut">
              <a:rPr lang="zh-TW" altLang="en-US" smtClean="0"/>
              <a:t>2024/3/1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38A12-74CE-46B0-B7D8-4CC7D84814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7653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D07E-27EF-4A35-AD8E-C0CEA3695FAE}" type="slidenum">
              <a:rPr lang="zh-TW" altLang="en-US" smtClean="0"/>
              <a:t>1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zh-TW"/>
              <a:t>2018/4/18</a:t>
            </a:r>
            <a:endParaRPr lang="zh-TW" altLang="en-US"/>
          </a:p>
        </p:txBody>
      </p:sp>
      <p:sp>
        <p:nvSpPr>
          <p:cNvPr id="6" name="頁首版面配置區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zh-TW" altLang="en-US"/>
              <a:t>優質學校</a:t>
            </a:r>
            <a:r>
              <a:rPr lang="en-US" altLang="zh-TW"/>
              <a:t>【</a:t>
            </a:r>
            <a:r>
              <a:rPr lang="zh-TW" altLang="en-US"/>
              <a:t>專業發展</a:t>
            </a:r>
            <a:r>
              <a:rPr lang="en-US" altLang="zh-TW"/>
              <a:t>】</a:t>
            </a:r>
            <a:r>
              <a:rPr lang="zh-TW" altLang="en-US"/>
              <a:t>評選複審簡報</a:t>
            </a:r>
          </a:p>
        </p:txBody>
      </p:sp>
    </p:spTree>
    <p:extLst>
      <p:ext uri="{BB962C8B-B14F-4D97-AF65-F5344CB8AC3E}">
        <p14:creationId xmlns:p14="http://schemas.microsoft.com/office/powerpoint/2010/main" val="461571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D07E-27EF-4A35-AD8E-C0CEA3695FAE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zh-TW"/>
              <a:t>2018/4/18</a:t>
            </a:r>
            <a:endParaRPr lang="zh-TW" altLang="en-US"/>
          </a:p>
        </p:txBody>
      </p:sp>
      <p:sp>
        <p:nvSpPr>
          <p:cNvPr id="6" name="頁首版面配置區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zh-TW" altLang="en-US"/>
              <a:t>優質學校</a:t>
            </a:r>
            <a:r>
              <a:rPr lang="en-US" altLang="zh-TW"/>
              <a:t>【</a:t>
            </a:r>
            <a:r>
              <a:rPr lang="zh-TW" altLang="en-US"/>
              <a:t>專業發展</a:t>
            </a:r>
            <a:r>
              <a:rPr lang="en-US" altLang="zh-TW"/>
              <a:t>】</a:t>
            </a:r>
            <a:r>
              <a:rPr lang="zh-TW" altLang="en-US"/>
              <a:t>評選複審簡報</a:t>
            </a:r>
          </a:p>
        </p:txBody>
      </p:sp>
    </p:spTree>
    <p:extLst>
      <p:ext uri="{BB962C8B-B14F-4D97-AF65-F5344CB8AC3E}">
        <p14:creationId xmlns:p14="http://schemas.microsoft.com/office/powerpoint/2010/main" val="73899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3.wdp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13">
            <a:extLst>
              <a:ext uri="{FF2B5EF4-FFF2-40B4-BE49-F238E27FC236}">
                <a16:creationId xmlns:a16="http://schemas.microsoft.com/office/drawing/2014/main" id="{98DF3B55-A68C-431D-8582-F86C9E85E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1" y="6435569"/>
            <a:ext cx="8208911" cy="336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14">
            <a:extLst>
              <a:ext uri="{FF2B5EF4-FFF2-40B4-BE49-F238E27FC236}">
                <a16:creationId xmlns:a16="http://schemas.microsoft.com/office/drawing/2014/main" id="{4AD87596-D031-4EA3-A5B1-BD8BF3318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0"/>
          <a:stretch/>
        </p:blipFill>
        <p:spPr>
          <a:xfrm>
            <a:off x="3695733" y="6345252"/>
            <a:ext cx="8592955" cy="551180"/>
          </a:xfrm>
          <a:prstGeom prst="rect">
            <a:avLst/>
          </a:prstGeom>
        </p:spPr>
      </p:pic>
      <p:sp>
        <p:nvSpPr>
          <p:cNvPr id="10" name="矩形 15">
            <a:extLst>
              <a:ext uri="{FF2B5EF4-FFF2-40B4-BE49-F238E27FC236}">
                <a16:creationId xmlns:a16="http://schemas.microsoft.com/office/drawing/2014/main" id="{04F2397D-F620-498C-A6C9-A85F59AE13EE}"/>
              </a:ext>
            </a:extLst>
          </p:cNvPr>
          <p:cNvSpPr/>
          <p:nvPr userDrawn="1"/>
        </p:nvSpPr>
        <p:spPr>
          <a:xfrm>
            <a:off x="10878178" y="6454325"/>
            <a:ext cx="6480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AC3B465A-E763-4A71-86AC-44B350A60651}" type="slidenum">
              <a:rPr lang="zh-TW" altLang="en-US" sz="1400" b="0" i="0" u="none" cap="none" spc="0" smtClean="0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r>
              <a:rPr lang="zh-TW" altLang="en-US" sz="1400" b="1" u="none" cap="none" spc="0" dirty="0">
                <a:ln w="0"/>
                <a:solidFill>
                  <a:srgbClr val="FC51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TW" altLang="en-US" sz="1400" b="1" u="none" dirty="0">
              <a:solidFill>
                <a:srgbClr val="FC511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圖片 17">
            <a:extLst>
              <a:ext uri="{FF2B5EF4-FFF2-40B4-BE49-F238E27FC236}">
                <a16:creationId xmlns:a16="http://schemas.microsoft.com/office/drawing/2014/main" id="{B2733F2D-A429-40C5-B1BC-3012625CE7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6413246"/>
            <a:ext cx="792089" cy="391894"/>
          </a:xfrm>
          <a:prstGeom prst="rect">
            <a:avLst/>
          </a:prstGeom>
        </p:spPr>
      </p:pic>
      <p:sp>
        <p:nvSpPr>
          <p:cNvPr id="12" name="文字方塊 18">
            <a:extLst>
              <a:ext uri="{FF2B5EF4-FFF2-40B4-BE49-F238E27FC236}">
                <a16:creationId xmlns:a16="http://schemas.microsoft.com/office/drawing/2014/main" id="{F06B9D07-9DB3-42AE-B482-54BCF781E998}"/>
              </a:ext>
            </a:extLst>
          </p:cNvPr>
          <p:cNvSpPr txBox="1"/>
          <p:nvPr userDrawn="1"/>
        </p:nvSpPr>
        <p:spPr>
          <a:xfrm>
            <a:off x="7658596" y="6481912"/>
            <a:ext cx="3105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知恩惜福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‧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激發潛能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‧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追求卓越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1C62D6-8A26-468C-ABBD-6AAE4DDDED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6402266"/>
            <a:ext cx="402873" cy="40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2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再興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14">
            <a:extLst>
              <a:ext uri="{FF2B5EF4-FFF2-40B4-BE49-F238E27FC236}">
                <a16:creationId xmlns:a16="http://schemas.microsoft.com/office/drawing/2014/main" id="{3AD8A5D5-3B75-4B8B-915F-A44ABB771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0"/>
          <a:stretch/>
        </p:blipFill>
        <p:spPr>
          <a:xfrm>
            <a:off x="3695733" y="6345252"/>
            <a:ext cx="8592955" cy="551180"/>
          </a:xfrm>
          <a:prstGeom prst="rect">
            <a:avLst/>
          </a:prstGeom>
        </p:spPr>
      </p:pic>
      <p:sp>
        <p:nvSpPr>
          <p:cNvPr id="10" name="文字方塊 18">
            <a:extLst>
              <a:ext uri="{FF2B5EF4-FFF2-40B4-BE49-F238E27FC236}">
                <a16:creationId xmlns:a16="http://schemas.microsoft.com/office/drawing/2014/main" id="{43A45E6A-C476-47FF-B5F6-4303F7E52C34}"/>
              </a:ext>
            </a:extLst>
          </p:cNvPr>
          <p:cNvSpPr txBox="1"/>
          <p:nvPr userDrawn="1"/>
        </p:nvSpPr>
        <p:spPr>
          <a:xfrm>
            <a:off x="7658596" y="6481912"/>
            <a:ext cx="3105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知恩惜福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‧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激發潛能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‧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追求卓越</a:t>
            </a:r>
          </a:p>
        </p:txBody>
      </p:sp>
      <p:sp>
        <p:nvSpPr>
          <p:cNvPr id="5" name="矩形 15">
            <a:extLst>
              <a:ext uri="{FF2B5EF4-FFF2-40B4-BE49-F238E27FC236}">
                <a16:creationId xmlns:a16="http://schemas.microsoft.com/office/drawing/2014/main" id="{DA4F7E0E-651E-4E41-9D2A-229E1FC3F9D8}"/>
              </a:ext>
            </a:extLst>
          </p:cNvPr>
          <p:cNvSpPr/>
          <p:nvPr userDrawn="1"/>
        </p:nvSpPr>
        <p:spPr>
          <a:xfrm>
            <a:off x="10878178" y="6454325"/>
            <a:ext cx="6480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AC3B465A-E763-4A71-86AC-44B350A60651}" type="slidenum">
              <a:rPr lang="zh-TW" altLang="en-US" sz="1600" b="1" i="0" u="none" cap="none" spc="0" smtClean="0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r>
              <a:rPr lang="zh-TW" altLang="en-US" sz="1600" b="1" u="none" cap="none" spc="0" dirty="0">
                <a:ln w="0"/>
                <a:solidFill>
                  <a:srgbClr val="FC51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TW" altLang="en-US" sz="1600" b="1" u="none" dirty="0">
              <a:solidFill>
                <a:srgbClr val="FC511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2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34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再興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" r="11056"/>
          <a:stretch/>
        </p:blipFill>
        <p:spPr>
          <a:xfrm>
            <a:off x="-18874" y="1"/>
            <a:ext cx="12204700" cy="475672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7977"/>
            <a:ext cx="12185826" cy="179168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50"/>
          <a:stretch/>
        </p:blipFill>
        <p:spPr>
          <a:xfrm>
            <a:off x="2752725" y="6383003"/>
            <a:ext cx="9544050" cy="551180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10801351" y="6497730"/>
            <a:ext cx="5829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AC3B465A-E763-4A71-86AC-44B350A60651}" type="slidenum">
              <a:rPr lang="zh-TW" altLang="en-US" sz="1600" b="1" i="0" u="none" cap="none" spc="0" smtClean="0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r>
              <a:rPr lang="zh-TW" altLang="en-US" sz="1600" b="1" u="none" cap="none" spc="0" dirty="0">
                <a:ln w="0"/>
                <a:solidFill>
                  <a:srgbClr val="FC51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TW" altLang="en-US" sz="1600" b="1" u="none" dirty="0">
              <a:solidFill>
                <a:srgbClr val="FC511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15"/>
          <p:cNvSpPr txBox="1"/>
          <p:nvPr userDrawn="1"/>
        </p:nvSpPr>
        <p:spPr>
          <a:xfrm>
            <a:off x="7658596" y="6519663"/>
            <a:ext cx="3105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知恩惜福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‧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激發潛能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‧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追求卓越</a:t>
            </a:r>
          </a:p>
        </p:txBody>
      </p:sp>
    </p:spTree>
    <p:extLst>
      <p:ext uri="{BB962C8B-B14F-4D97-AF65-F5344CB8AC3E}">
        <p14:creationId xmlns:p14="http://schemas.microsoft.com/office/powerpoint/2010/main" val="301488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0ECFFAAE-CBC8-4F5C-9707-6BA87D477A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843" b="1"/>
          <a:stretch/>
        </p:blipFill>
        <p:spPr>
          <a:xfrm>
            <a:off x="2" y="-6175"/>
            <a:ext cx="12191999" cy="16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21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843" b="1"/>
          <a:stretch/>
        </p:blipFill>
        <p:spPr>
          <a:xfrm>
            <a:off x="2" y="-6175"/>
            <a:ext cx="12191999" cy="2067023"/>
          </a:xfrm>
          <a:prstGeom prst="rect">
            <a:avLst/>
          </a:prstGeom>
        </p:spPr>
      </p:pic>
      <p:pic>
        <p:nvPicPr>
          <p:cNvPr id="11" name="圖片 13">
            <a:extLst>
              <a:ext uri="{FF2B5EF4-FFF2-40B4-BE49-F238E27FC236}">
                <a16:creationId xmlns:a16="http://schemas.microsoft.com/office/drawing/2014/main" id="{EE8503A9-0E04-47A0-ACE7-2B3E501DE8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1" y="6435569"/>
            <a:ext cx="8208911" cy="336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4">
            <a:extLst>
              <a:ext uri="{FF2B5EF4-FFF2-40B4-BE49-F238E27FC236}">
                <a16:creationId xmlns:a16="http://schemas.microsoft.com/office/drawing/2014/main" id="{E0CFA9F0-51CD-4442-AEBE-BD56F97027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0"/>
          <a:stretch/>
        </p:blipFill>
        <p:spPr>
          <a:xfrm>
            <a:off x="3695733" y="6345252"/>
            <a:ext cx="8592955" cy="551180"/>
          </a:xfrm>
          <a:prstGeom prst="rect">
            <a:avLst/>
          </a:prstGeom>
        </p:spPr>
      </p:pic>
      <p:pic>
        <p:nvPicPr>
          <p:cNvPr id="21" name="圖片 17">
            <a:extLst>
              <a:ext uri="{FF2B5EF4-FFF2-40B4-BE49-F238E27FC236}">
                <a16:creationId xmlns:a16="http://schemas.microsoft.com/office/drawing/2014/main" id="{36F96FC5-1AFF-4F6B-82FD-5EE05928D09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6413246"/>
            <a:ext cx="792089" cy="391894"/>
          </a:xfrm>
          <a:prstGeom prst="rect">
            <a:avLst/>
          </a:prstGeom>
        </p:spPr>
      </p:pic>
      <p:sp>
        <p:nvSpPr>
          <p:cNvPr id="22" name="文字方塊 18">
            <a:extLst>
              <a:ext uri="{FF2B5EF4-FFF2-40B4-BE49-F238E27FC236}">
                <a16:creationId xmlns:a16="http://schemas.microsoft.com/office/drawing/2014/main" id="{9193D639-1F84-46DB-A87B-EF110967C1A5}"/>
              </a:ext>
            </a:extLst>
          </p:cNvPr>
          <p:cNvSpPr txBox="1"/>
          <p:nvPr userDrawn="1"/>
        </p:nvSpPr>
        <p:spPr>
          <a:xfrm>
            <a:off x="7658596" y="6481912"/>
            <a:ext cx="3105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知恩惜福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‧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激發潛能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‧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追求卓越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322F36A-4962-4C5D-9CD9-D9704E94BB7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6402266"/>
            <a:ext cx="402873" cy="402873"/>
          </a:xfrm>
          <a:prstGeom prst="rect">
            <a:avLst/>
          </a:prstGeom>
        </p:spPr>
      </p:pic>
      <p:sp>
        <p:nvSpPr>
          <p:cNvPr id="15" name="矩形 15">
            <a:extLst>
              <a:ext uri="{FF2B5EF4-FFF2-40B4-BE49-F238E27FC236}">
                <a16:creationId xmlns:a16="http://schemas.microsoft.com/office/drawing/2014/main" id="{583F844F-F990-4533-BD13-FE84DF977CAC}"/>
              </a:ext>
            </a:extLst>
          </p:cNvPr>
          <p:cNvSpPr/>
          <p:nvPr userDrawn="1"/>
        </p:nvSpPr>
        <p:spPr>
          <a:xfrm>
            <a:off x="10878178" y="6454325"/>
            <a:ext cx="6480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AC3B465A-E763-4A71-86AC-44B350A60651}" type="slidenum">
              <a:rPr lang="zh-TW" altLang="en-US" sz="1600" b="1" i="0" u="none" cap="none" spc="0" smtClean="0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r>
              <a:rPr lang="zh-TW" altLang="en-US" sz="1600" b="1" u="none" cap="none" spc="0" dirty="0">
                <a:ln w="0"/>
                <a:solidFill>
                  <a:srgbClr val="FC51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TW" altLang="en-US" sz="1600" b="1" u="none" dirty="0">
              <a:solidFill>
                <a:srgbClr val="FC511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0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843" b="1"/>
          <a:stretch/>
        </p:blipFill>
        <p:spPr>
          <a:xfrm>
            <a:off x="2" y="-49955"/>
            <a:ext cx="12191999" cy="1966788"/>
          </a:xfrm>
          <a:prstGeom prst="rect">
            <a:avLst/>
          </a:prstGeom>
        </p:spPr>
      </p:pic>
      <p:pic>
        <p:nvPicPr>
          <p:cNvPr id="11" name="圖片 13">
            <a:extLst>
              <a:ext uri="{FF2B5EF4-FFF2-40B4-BE49-F238E27FC236}">
                <a16:creationId xmlns:a16="http://schemas.microsoft.com/office/drawing/2014/main" id="{EE8503A9-0E04-47A0-ACE7-2B3E501DE8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1" y="6435569"/>
            <a:ext cx="8208911" cy="336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4">
            <a:extLst>
              <a:ext uri="{FF2B5EF4-FFF2-40B4-BE49-F238E27FC236}">
                <a16:creationId xmlns:a16="http://schemas.microsoft.com/office/drawing/2014/main" id="{E0CFA9F0-51CD-4442-AEBE-BD56F97027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0"/>
          <a:stretch/>
        </p:blipFill>
        <p:spPr>
          <a:xfrm>
            <a:off x="3695733" y="6345252"/>
            <a:ext cx="8592955" cy="551180"/>
          </a:xfrm>
          <a:prstGeom prst="rect">
            <a:avLst/>
          </a:prstGeom>
        </p:spPr>
      </p:pic>
      <p:sp>
        <p:nvSpPr>
          <p:cNvPr id="20" name="矩形 15">
            <a:extLst>
              <a:ext uri="{FF2B5EF4-FFF2-40B4-BE49-F238E27FC236}">
                <a16:creationId xmlns:a16="http://schemas.microsoft.com/office/drawing/2014/main" id="{20F9301E-4BB3-4488-BE2C-E25448B66C35}"/>
              </a:ext>
            </a:extLst>
          </p:cNvPr>
          <p:cNvSpPr/>
          <p:nvPr userDrawn="1"/>
        </p:nvSpPr>
        <p:spPr>
          <a:xfrm>
            <a:off x="10878178" y="6454325"/>
            <a:ext cx="6480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AC3B465A-E763-4A71-86AC-44B350A60651}" type="slidenum">
              <a:rPr lang="zh-TW" altLang="en-US" sz="1600" b="1" i="0" u="none" cap="none" spc="0" smtClean="0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r>
              <a:rPr lang="zh-TW" altLang="en-US" sz="1600" b="1" u="none" cap="none" spc="0" dirty="0">
                <a:ln w="0"/>
                <a:solidFill>
                  <a:srgbClr val="FC51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TW" altLang="en-US" sz="1600" b="1" u="none" dirty="0">
              <a:solidFill>
                <a:srgbClr val="FC511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圖片 17">
            <a:extLst>
              <a:ext uri="{FF2B5EF4-FFF2-40B4-BE49-F238E27FC236}">
                <a16:creationId xmlns:a16="http://schemas.microsoft.com/office/drawing/2014/main" id="{36F96FC5-1AFF-4F6B-82FD-5EE05928D09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6413246"/>
            <a:ext cx="792089" cy="391894"/>
          </a:xfrm>
          <a:prstGeom prst="rect">
            <a:avLst/>
          </a:prstGeom>
        </p:spPr>
      </p:pic>
      <p:sp>
        <p:nvSpPr>
          <p:cNvPr id="22" name="文字方塊 18">
            <a:extLst>
              <a:ext uri="{FF2B5EF4-FFF2-40B4-BE49-F238E27FC236}">
                <a16:creationId xmlns:a16="http://schemas.microsoft.com/office/drawing/2014/main" id="{9193D639-1F84-46DB-A87B-EF110967C1A5}"/>
              </a:ext>
            </a:extLst>
          </p:cNvPr>
          <p:cNvSpPr txBox="1"/>
          <p:nvPr userDrawn="1"/>
        </p:nvSpPr>
        <p:spPr>
          <a:xfrm>
            <a:off x="7658596" y="6481912"/>
            <a:ext cx="3105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知恩惜福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‧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激發潛能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‧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追求卓越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322F36A-4962-4C5D-9CD9-D9704E94BB7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6402266"/>
            <a:ext cx="402873" cy="4028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FFAADD5-58D7-424F-B24B-167F84A13C76}"/>
              </a:ext>
            </a:extLst>
          </p:cNvPr>
          <p:cNvGrpSpPr/>
          <p:nvPr userDrawn="1"/>
        </p:nvGrpSpPr>
        <p:grpSpPr>
          <a:xfrm>
            <a:off x="0" y="-48592"/>
            <a:ext cx="6528048" cy="677186"/>
            <a:chOff x="0" y="-28005"/>
            <a:chExt cx="6528048" cy="67718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24EEAA1-38FF-4D81-A582-BF141BBBD1C1}"/>
                </a:ext>
              </a:extLst>
            </p:cNvPr>
            <p:cNvSpPr/>
            <p:nvPr userDrawn="1"/>
          </p:nvSpPr>
          <p:spPr>
            <a:xfrm>
              <a:off x="2639616" y="1"/>
              <a:ext cx="3888432" cy="620688"/>
            </a:xfrm>
            <a:custGeom>
              <a:avLst/>
              <a:gdLst>
                <a:gd name="connsiteX0" fmla="*/ 0 w 8238562"/>
                <a:gd name="connsiteY0" fmla="*/ 0 h 620688"/>
                <a:gd name="connsiteX1" fmla="*/ 8238562 w 8238562"/>
                <a:gd name="connsiteY1" fmla="*/ 0 h 620688"/>
                <a:gd name="connsiteX2" fmla="*/ 8238562 w 8238562"/>
                <a:gd name="connsiteY2" fmla="*/ 620688 h 620688"/>
                <a:gd name="connsiteX3" fmla="*/ 0 w 8238562"/>
                <a:gd name="connsiteY3" fmla="*/ 620688 h 620688"/>
                <a:gd name="connsiteX4" fmla="*/ 0 w 8238562"/>
                <a:gd name="connsiteY4" fmla="*/ 0 h 620688"/>
                <a:gd name="connsiteX0" fmla="*/ 0 w 8238562"/>
                <a:gd name="connsiteY0" fmla="*/ 0 h 620688"/>
                <a:gd name="connsiteX1" fmla="*/ 8238562 w 8238562"/>
                <a:gd name="connsiteY1" fmla="*/ 0 h 620688"/>
                <a:gd name="connsiteX2" fmla="*/ 8238562 w 8238562"/>
                <a:gd name="connsiteY2" fmla="*/ 620688 h 620688"/>
                <a:gd name="connsiteX3" fmla="*/ 0 w 8238562"/>
                <a:gd name="connsiteY3" fmla="*/ 620688 h 620688"/>
                <a:gd name="connsiteX4" fmla="*/ 0 w 8238562"/>
                <a:gd name="connsiteY4" fmla="*/ 0 h 620688"/>
                <a:gd name="connsiteX0" fmla="*/ 0 w 8238562"/>
                <a:gd name="connsiteY0" fmla="*/ 0 h 620688"/>
                <a:gd name="connsiteX1" fmla="*/ 8238562 w 8238562"/>
                <a:gd name="connsiteY1" fmla="*/ 0 h 620688"/>
                <a:gd name="connsiteX2" fmla="*/ 8238562 w 8238562"/>
                <a:gd name="connsiteY2" fmla="*/ 620688 h 620688"/>
                <a:gd name="connsiteX3" fmla="*/ 0 w 8238562"/>
                <a:gd name="connsiteY3" fmla="*/ 620688 h 620688"/>
                <a:gd name="connsiteX4" fmla="*/ 0 w 8238562"/>
                <a:gd name="connsiteY4" fmla="*/ 0 h 620688"/>
                <a:gd name="connsiteX0" fmla="*/ 0 w 8238562"/>
                <a:gd name="connsiteY0" fmla="*/ 0 h 620688"/>
                <a:gd name="connsiteX1" fmla="*/ 8238562 w 8238562"/>
                <a:gd name="connsiteY1" fmla="*/ 0 h 620688"/>
                <a:gd name="connsiteX2" fmla="*/ 8238562 w 8238562"/>
                <a:gd name="connsiteY2" fmla="*/ 620688 h 620688"/>
                <a:gd name="connsiteX3" fmla="*/ 2999184 w 8238562"/>
                <a:gd name="connsiteY3" fmla="*/ 608979 h 620688"/>
                <a:gd name="connsiteX4" fmla="*/ 0 w 8238562"/>
                <a:gd name="connsiteY4" fmla="*/ 620688 h 620688"/>
                <a:gd name="connsiteX5" fmla="*/ 0 w 8238562"/>
                <a:gd name="connsiteY5" fmla="*/ 0 h 620688"/>
                <a:gd name="connsiteX0" fmla="*/ 0 w 8238562"/>
                <a:gd name="connsiteY0" fmla="*/ 0 h 620688"/>
                <a:gd name="connsiteX1" fmla="*/ 8238562 w 8238562"/>
                <a:gd name="connsiteY1" fmla="*/ 0 h 620688"/>
                <a:gd name="connsiteX2" fmla="*/ 8238562 w 8238562"/>
                <a:gd name="connsiteY2" fmla="*/ 620688 h 620688"/>
                <a:gd name="connsiteX3" fmla="*/ 2999184 w 8238562"/>
                <a:gd name="connsiteY3" fmla="*/ 608979 h 620688"/>
                <a:gd name="connsiteX4" fmla="*/ 0 w 8238562"/>
                <a:gd name="connsiteY4" fmla="*/ 620688 h 620688"/>
                <a:gd name="connsiteX5" fmla="*/ 0 w 8238562"/>
                <a:gd name="connsiteY5" fmla="*/ 0 h 620688"/>
                <a:gd name="connsiteX0" fmla="*/ 0 w 8238562"/>
                <a:gd name="connsiteY0" fmla="*/ 0 h 620688"/>
                <a:gd name="connsiteX1" fmla="*/ 8238562 w 8238562"/>
                <a:gd name="connsiteY1" fmla="*/ 0 h 620688"/>
                <a:gd name="connsiteX2" fmla="*/ 2999184 w 8238562"/>
                <a:gd name="connsiteY2" fmla="*/ 608979 h 620688"/>
                <a:gd name="connsiteX3" fmla="*/ 0 w 8238562"/>
                <a:gd name="connsiteY3" fmla="*/ 620688 h 620688"/>
                <a:gd name="connsiteX4" fmla="*/ 0 w 8238562"/>
                <a:gd name="connsiteY4" fmla="*/ 0 h 620688"/>
                <a:gd name="connsiteX0" fmla="*/ 0 w 8238562"/>
                <a:gd name="connsiteY0" fmla="*/ 0 h 620688"/>
                <a:gd name="connsiteX1" fmla="*/ 8238562 w 8238562"/>
                <a:gd name="connsiteY1" fmla="*/ 0 h 620688"/>
                <a:gd name="connsiteX2" fmla="*/ 2986484 w 8238562"/>
                <a:gd name="connsiteY2" fmla="*/ 608979 h 620688"/>
                <a:gd name="connsiteX3" fmla="*/ 0 w 8238562"/>
                <a:gd name="connsiteY3" fmla="*/ 620688 h 620688"/>
                <a:gd name="connsiteX4" fmla="*/ 0 w 8238562"/>
                <a:gd name="connsiteY4" fmla="*/ 0 h 620688"/>
                <a:gd name="connsiteX0" fmla="*/ 0 w 8238562"/>
                <a:gd name="connsiteY0" fmla="*/ 0 h 620688"/>
                <a:gd name="connsiteX1" fmla="*/ 8238562 w 8238562"/>
                <a:gd name="connsiteY1" fmla="*/ 0 h 620688"/>
                <a:gd name="connsiteX2" fmla="*/ 2986484 w 8238562"/>
                <a:gd name="connsiteY2" fmla="*/ 608979 h 620688"/>
                <a:gd name="connsiteX3" fmla="*/ 0 w 8238562"/>
                <a:gd name="connsiteY3" fmla="*/ 620688 h 620688"/>
                <a:gd name="connsiteX4" fmla="*/ 0 w 8238562"/>
                <a:gd name="connsiteY4" fmla="*/ 0 h 620688"/>
                <a:gd name="connsiteX0" fmla="*/ 0 w 8238562"/>
                <a:gd name="connsiteY0" fmla="*/ 0 h 620688"/>
                <a:gd name="connsiteX1" fmla="*/ 8238562 w 8238562"/>
                <a:gd name="connsiteY1" fmla="*/ 0 h 620688"/>
                <a:gd name="connsiteX2" fmla="*/ 4256484 w 8238562"/>
                <a:gd name="connsiteY2" fmla="*/ 596279 h 620688"/>
                <a:gd name="connsiteX3" fmla="*/ 0 w 8238562"/>
                <a:gd name="connsiteY3" fmla="*/ 620688 h 620688"/>
                <a:gd name="connsiteX4" fmla="*/ 0 w 8238562"/>
                <a:gd name="connsiteY4" fmla="*/ 0 h 620688"/>
                <a:gd name="connsiteX0" fmla="*/ 0 w 6511362"/>
                <a:gd name="connsiteY0" fmla="*/ 0 h 620688"/>
                <a:gd name="connsiteX1" fmla="*/ 6511362 w 6511362"/>
                <a:gd name="connsiteY1" fmla="*/ 0 h 620688"/>
                <a:gd name="connsiteX2" fmla="*/ 4256484 w 6511362"/>
                <a:gd name="connsiteY2" fmla="*/ 596279 h 620688"/>
                <a:gd name="connsiteX3" fmla="*/ 0 w 6511362"/>
                <a:gd name="connsiteY3" fmla="*/ 620688 h 620688"/>
                <a:gd name="connsiteX4" fmla="*/ 0 w 6511362"/>
                <a:gd name="connsiteY4" fmla="*/ 0 h 620688"/>
                <a:gd name="connsiteX0" fmla="*/ 0 w 6511362"/>
                <a:gd name="connsiteY0" fmla="*/ 17780 h 638468"/>
                <a:gd name="connsiteX1" fmla="*/ 6511362 w 6511362"/>
                <a:gd name="connsiteY1" fmla="*/ 17780 h 638468"/>
                <a:gd name="connsiteX2" fmla="*/ 4256484 w 6511362"/>
                <a:gd name="connsiteY2" fmla="*/ 614059 h 638468"/>
                <a:gd name="connsiteX3" fmla="*/ 0 w 6511362"/>
                <a:gd name="connsiteY3" fmla="*/ 638468 h 638468"/>
                <a:gd name="connsiteX4" fmla="*/ 0 w 6511362"/>
                <a:gd name="connsiteY4" fmla="*/ 17780 h 638468"/>
                <a:gd name="connsiteX0" fmla="*/ 0 w 6511362"/>
                <a:gd name="connsiteY0" fmla="*/ 3663 h 624351"/>
                <a:gd name="connsiteX1" fmla="*/ 6511362 w 6511362"/>
                <a:gd name="connsiteY1" fmla="*/ 3663 h 624351"/>
                <a:gd name="connsiteX2" fmla="*/ 4256484 w 6511362"/>
                <a:gd name="connsiteY2" fmla="*/ 599942 h 624351"/>
                <a:gd name="connsiteX3" fmla="*/ 0 w 6511362"/>
                <a:gd name="connsiteY3" fmla="*/ 624351 h 624351"/>
                <a:gd name="connsiteX4" fmla="*/ 0 w 6511362"/>
                <a:gd name="connsiteY4" fmla="*/ 3663 h 624351"/>
                <a:gd name="connsiteX0" fmla="*/ 0 w 6511362"/>
                <a:gd name="connsiteY0" fmla="*/ 0 h 620688"/>
                <a:gd name="connsiteX1" fmla="*/ 6511362 w 6511362"/>
                <a:gd name="connsiteY1" fmla="*/ 0 h 620688"/>
                <a:gd name="connsiteX2" fmla="*/ 4256484 w 6511362"/>
                <a:gd name="connsiteY2" fmla="*/ 596279 h 620688"/>
                <a:gd name="connsiteX3" fmla="*/ 0 w 6511362"/>
                <a:gd name="connsiteY3" fmla="*/ 620688 h 620688"/>
                <a:gd name="connsiteX4" fmla="*/ 0 w 6511362"/>
                <a:gd name="connsiteY4" fmla="*/ 0 h 620688"/>
                <a:gd name="connsiteX0" fmla="*/ 0 w 6511362"/>
                <a:gd name="connsiteY0" fmla="*/ 0 h 620688"/>
                <a:gd name="connsiteX1" fmla="*/ 6511362 w 6511362"/>
                <a:gd name="connsiteY1" fmla="*/ 0 h 620688"/>
                <a:gd name="connsiteX2" fmla="*/ 4256484 w 6511362"/>
                <a:gd name="connsiteY2" fmla="*/ 596279 h 620688"/>
                <a:gd name="connsiteX3" fmla="*/ 0 w 6511362"/>
                <a:gd name="connsiteY3" fmla="*/ 620688 h 620688"/>
                <a:gd name="connsiteX4" fmla="*/ 0 w 6511362"/>
                <a:gd name="connsiteY4" fmla="*/ 0 h 62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1362" h="620688">
                  <a:moveTo>
                    <a:pt x="0" y="0"/>
                  </a:moveTo>
                  <a:lnTo>
                    <a:pt x="6511362" y="0"/>
                  </a:lnTo>
                  <a:cubicBezTo>
                    <a:pt x="5776669" y="418893"/>
                    <a:pt x="5954116" y="456786"/>
                    <a:pt x="4256484" y="596279"/>
                  </a:cubicBezTo>
                  <a:lnTo>
                    <a:pt x="0" y="620688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103F4E9-E21A-46CF-BFA0-F3EA739E0DC4}"/>
                </a:ext>
              </a:extLst>
            </p:cNvPr>
            <p:cNvGrpSpPr/>
            <p:nvPr userDrawn="1"/>
          </p:nvGrpSpPr>
          <p:grpSpPr>
            <a:xfrm>
              <a:off x="0" y="-28005"/>
              <a:ext cx="3430038" cy="677186"/>
              <a:chOff x="6384032" y="-1406304"/>
              <a:chExt cx="3430038" cy="523220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B629079E-B5A5-4B85-A346-144FDEEC28CC}"/>
                  </a:ext>
                </a:extLst>
              </p:cNvPr>
              <p:cNvSpPr/>
              <p:nvPr/>
            </p:nvSpPr>
            <p:spPr>
              <a:xfrm flipH="1">
                <a:off x="7104109" y="-1406304"/>
                <a:ext cx="2709961" cy="523220"/>
              </a:xfrm>
              <a:custGeom>
                <a:avLst/>
                <a:gdLst>
                  <a:gd name="connsiteX0" fmla="*/ 2709961 w 2709961"/>
                  <a:gd name="connsiteY0" fmla="*/ 0 h 523220"/>
                  <a:gd name="connsiteX1" fmla="*/ 0 w 2709961"/>
                  <a:gd name="connsiteY1" fmla="*/ 0 h 523220"/>
                  <a:gd name="connsiteX2" fmla="*/ 410204 w 2709961"/>
                  <a:gd name="connsiteY2" fmla="*/ 523220 h 523220"/>
                  <a:gd name="connsiteX3" fmla="*/ 2709961 w 2709961"/>
                  <a:gd name="connsiteY3" fmla="*/ 523220 h 523220"/>
                  <a:gd name="connsiteX4" fmla="*/ 2709961 w 2709961"/>
                  <a:gd name="connsiteY4" fmla="*/ 0 h 523220"/>
                  <a:gd name="connsiteX0" fmla="*/ 2709961 w 2709961"/>
                  <a:gd name="connsiteY0" fmla="*/ 0 h 523220"/>
                  <a:gd name="connsiteX1" fmla="*/ 0 w 2709961"/>
                  <a:gd name="connsiteY1" fmla="*/ 0 h 523220"/>
                  <a:gd name="connsiteX2" fmla="*/ 410204 w 2709961"/>
                  <a:gd name="connsiteY2" fmla="*/ 523220 h 523220"/>
                  <a:gd name="connsiteX3" fmla="*/ 2709961 w 2709961"/>
                  <a:gd name="connsiteY3" fmla="*/ 523220 h 523220"/>
                  <a:gd name="connsiteX4" fmla="*/ 2709961 w 2709961"/>
                  <a:gd name="connsiteY4" fmla="*/ 0 h 523220"/>
                  <a:gd name="connsiteX0" fmla="*/ 2709961 w 2709961"/>
                  <a:gd name="connsiteY0" fmla="*/ 0 h 523220"/>
                  <a:gd name="connsiteX1" fmla="*/ 0 w 2709961"/>
                  <a:gd name="connsiteY1" fmla="*/ 0 h 523220"/>
                  <a:gd name="connsiteX2" fmla="*/ 410204 w 2709961"/>
                  <a:gd name="connsiteY2" fmla="*/ 523220 h 523220"/>
                  <a:gd name="connsiteX3" fmla="*/ 2709961 w 2709961"/>
                  <a:gd name="connsiteY3" fmla="*/ 523220 h 523220"/>
                  <a:gd name="connsiteX4" fmla="*/ 2709961 w 2709961"/>
                  <a:gd name="connsiteY4" fmla="*/ 0 h 523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9961" h="523220">
                    <a:moveTo>
                      <a:pt x="2709961" y="0"/>
                    </a:moveTo>
                    <a:lnTo>
                      <a:pt x="0" y="0"/>
                    </a:lnTo>
                    <a:cubicBezTo>
                      <a:pt x="136735" y="174407"/>
                      <a:pt x="336969" y="101163"/>
                      <a:pt x="410204" y="523220"/>
                    </a:cubicBezTo>
                    <a:lnTo>
                      <a:pt x="2709961" y="523220"/>
                    </a:lnTo>
                    <a:lnTo>
                      <a:pt x="270996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C3438"/>
                  </a:gs>
                  <a:gs pos="70000">
                    <a:srgbClr val="990508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A698F44-2305-4348-BD8D-ED2B7498E8C0}"/>
                  </a:ext>
                </a:extLst>
              </p:cNvPr>
              <p:cNvSpPr/>
              <p:nvPr/>
            </p:nvSpPr>
            <p:spPr>
              <a:xfrm flipH="1">
                <a:off x="6384032" y="-1406304"/>
                <a:ext cx="720077" cy="523220"/>
              </a:xfrm>
              <a:custGeom>
                <a:avLst/>
                <a:gdLst>
                  <a:gd name="connsiteX0" fmla="*/ 720077 w 720077"/>
                  <a:gd name="connsiteY0" fmla="*/ 0 h 523220"/>
                  <a:gd name="connsiteX1" fmla="*/ 0 w 720077"/>
                  <a:gd name="connsiteY1" fmla="*/ 0 h 523220"/>
                  <a:gd name="connsiteX2" fmla="*/ 0 w 720077"/>
                  <a:gd name="connsiteY2" fmla="*/ 523220 h 523220"/>
                  <a:gd name="connsiteX3" fmla="*/ 720077 w 720077"/>
                  <a:gd name="connsiteY3" fmla="*/ 523220 h 523220"/>
                  <a:gd name="connsiteX4" fmla="*/ 720077 w 720077"/>
                  <a:gd name="connsiteY4" fmla="*/ 0 h 523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077" h="523220">
                    <a:moveTo>
                      <a:pt x="720077" y="0"/>
                    </a:moveTo>
                    <a:lnTo>
                      <a:pt x="0" y="0"/>
                    </a:lnTo>
                    <a:lnTo>
                      <a:pt x="0" y="523220"/>
                    </a:lnTo>
                    <a:lnTo>
                      <a:pt x="720077" y="523220"/>
                    </a:lnTo>
                    <a:lnTo>
                      <a:pt x="720077" y="0"/>
                    </a:lnTo>
                    <a:close/>
                  </a:path>
                </a:pathLst>
              </a:custGeom>
              <a:gradFill>
                <a:gsLst>
                  <a:gs pos="18000">
                    <a:schemeClr val="bg1"/>
                  </a:gs>
                  <a:gs pos="7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254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843" b="1"/>
          <a:stretch/>
        </p:blipFill>
        <p:spPr>
          <a:xfrm>
            <a:off x="2" y="-49955"/>
            <a:ext cx="12191999" cy="2038796"/>
          </a:xfrm>
          <a:prstGeom prst="rect">
            <a:avLst/>
          </a:prstGeom>
        </p:spPr>
      </p:pic>
      <p:pic>
        <p:nvPicPr>
          <p:cNvPr id="11" name="圖片 13">
            <a:extLst>
              <a:ext uri="{FF2B5EF4-FFF2-40B4-BE49-F238E27FC236}">
                <a16:creationId xmlns:a16="http://schemas.microsoft.com/office/drawing/2014/main" id="{EE8503A9-0E04-47A0-ACE7-2B3E501DE8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1" y="6435569"/>
            <a:ext cx="8208911" cy="336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4">
            <a:extLst>
              <a:ext uri="{FF2B5EF4-FFF2-40B4-BE49-F238E27FC236}">
                <a16:creationId xmlns:a16="http://schemas.microsoft.com/office/drawing/2014/main" id="{E0CFA9F0-51CD-4442-AEBE-BD56F97027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0"/>
          <a:stretch/>
        </p:blipFill>
        <p:spPr>
          <a:xfrm>
            <a:off x="3695733" y="6345252"/>
            <a:ext cx="8592955" cy="551180"/>
          </a:xfrm>
          <a:prstGeom prst="rect">
            <a:avLst/>
          </a:prstGeom>
        </p:spPr>
      </p:pic>
      <p:sp>
        <p:nvSpPr>
          <p:cNvPr id="20" name="矩形 15">
            <a:extLst>
              <a:ext uri="{FF2B5EF4-FFF2-40B4-BE49-F238E27FC236}">
                <a16:creationId xmlns:a16="http://schemas.microsoft.com/office/drawing/2014/main" id="{20F9301E-4BB3-4488-BE2C-E25448B66C35}"/>
              </a:ext>
            </a:extLst>
          </p:cNvPr>
          <p:cNvSpPr/>
          <p:nvPr userDrawn="1"/>
        </p:nvSpPr>
        <p:spPr>
          <a:xfrm>
            <a:off x="10878178" y="6454325"/>
            <a:ext cx="6480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AC3B465A-E763-4A71-86AC-44B350A60651}" type="slidenum">
              <a:rPr lang="zh-TW" altLang="en-US" sz="1600" b="1" i="0" u="none" cap="none" spc="0" smtClean="0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r>
              <a:rPr lang="zh-TW" altLang="en-US" sz="1600" b="1" u="none" cap="none" spc="0" dirty="0">
                <a:ln w="0"/>
                <a:solidFill>
                  <a:srgbClr val="FC51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TW" altLang="en-US" sz="1600" b="1" u="none" dirty="0">
              <a:solidFill>
                <a:srgbClr val="FC511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圖片 17">
            <a:extLst>
              <a:ext uri="{FF2B5EF4-FFF2-40B4-BE49-F238E27FC236}">
                <a16:creationId xmlns:a16="http://schemas.microsoft.com/office/drawing/2014/main" id="{36F96FC5-1AFF-4F6B-82FD-5EE05928D09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6413246"/>
            <a:ext cx="792089" cy="391894"/>
          </a:xfrm>
          <a:prstGeom prst="rect">
            <a:avLst/>
          </a:prstGeom>
        </p:spPr>
      </p:pic>
      <p:sp>
        <p:nvSpPr>
          <p:cNvPr id="22" name="文字方塊 18">
            <a:extLst>
              <a:ext uri="{FF2B5EF4-FFF2-40B4-BE49-F238E27FC236}">
                <a16:creationId xmlns:a16="http://schemas.microsoft.com/office/drawing/2014/main" id="{9193D639-1F84-46DB-A87B-EF110967C1A5}"/>
              </a:ext>
            </a:extLst>
          </p:cNvPr>
          <p:cNvSpPr txBox="1"/>
          <p:nvPr userDrawn="1"/>
        </p:nvSpPr>
        <p:spPr>
          <a:xfrm>
            <a:off x="7658596" y="6481912"/>
            <a:ext cx="3105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知恩惜福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‧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激發潛能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‧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追求卓越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322F36A-4962-4C5D-9CD9-D9704E94BB7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6402266"/>
            <a:ext cx="402873" cy="40287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103F4E9-E21A-46CF-BFA0-F3EA739E0DC4}"/>
              </a:ext>
            </a:extLst>
          </p:cNvPr>
          <p:cNvGrpSpPr/>
          <p:nvPr userDrawn="1"/>
        </p:nvGrpSpPr>
        <p:grpSpPr>
          <a:xfrm>
            <a:off x="0" y="-72900"/>
            <a:ext cx="3430038" cy="677186"/>
            <a:chOff x="6384032" y="-1406304"/>
            <a:chExt cx="3430038" cy="5232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629079E-B5A5-4B85-A346-144FDEEC28CC}"/>
                </a:ext>
              </a:extLst>
            </p:cNvPr>
            <p:cNvSpPr/>
            <p:nvPr/>
          </p:nvSpPr>
          <p:spPr>
            <a:xfrm flipH="1">
              <a:off x="7104109" y="-1406304"/>
              <a:ext cx="2709961" cy="523220"/>
            </a:xfrm>
            <a:custGeom>
              <a:avLst/>
              <a:gdLst>
                <a:gd name="connsiteX0" fmla="*/ 2709961 w 2709961"/>
                <a:gd name="connsiteY0" fmla="*/ 0 h 523220"/>
                <a:gd name="connsiteX1" fmla="*/ 0 w 2709961"/>
                <a:gd name="connsiteY1" fmla="*/ 0 h 523220"/>
                <a:gd name="connsiteX2" fmla="*/ 410204 w 2709961"/>
                <a:gd name="connsiteY2" fmla="*/ 523220 h 523220"/>
                <a:gd name="connsiteX3" fmla="*/ 2709961 w 2709961"/>
                <a:gd name="connsiteY3" fmla="*/ 523220 h 523220"/>
                <a:gd name="connsiteX4" fmla="*/ 2709961 w 2709961"/>
                <a:gd name="connsiteY4" fmla="*/ 0 h 523220"/>
                <a:gd name="connsiteX0" fmla="*/ 2709961 w 2709961"/>
                <a:gd name="connsiteY0" fmla="*/ 0 h 523220"/>
                <a:gd name="connsiteX1" fmla="*/ 0 w 2709961"/>
                <a:gd name="connsiteY1" fmla="*/ 0 h 523220"/>
                <a:gd name="connsiteX2" fmla="*/ 410204 w 2709961"/>
                <a:gd name="connsiteY2" fmla="*/ 523220 h 523220"/>
                <a:gd name="connsiteX3" fmla="*/ 2709961 w 2709961"/>
                <a:gd name="connsiteY3" fmla="*/ 523220 h 523220"/>
                <a:gd name="connsiteX4" fmla="*/ 2709961 w 2709961"/>
                <a:gd name="connsiteY4" fmla="*/ 0 h 523220"/>
                <a:gd name="connsiteX0" fmla="*/ 2709961 w 2709961"/>
                <a:gd name="connsiteY0" fmla="*/ 0 h 523220"/>
                <a:gd name="connsiteX1" fmla="*/ 0 w 2709961"/>
                <a:gd name="connsiteY1" fmla="*/ 0 h 523220"/>
                <a:gd name="connsiteX2" fmla="*/ 410204 w 2709961"/>
                <a:gd name="connsiteY2" fmla="*/ 523220 h 523220"/>
                <a:gd name="connsiteX3" fmla="*/ 2709961 w 2709961"/>
                <a:gd name="connsiteY3" fmla="*/ 523220 h 523220"/>
                <a:gd name="connsiteX4" fmla="*/ 2709961 w 2709961"/>
                <a:gd name="connsiteY4" fmla="*/ 0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961" h="523220">
                  <a:moveTo>
                    <a:pt x="2709961" y="0"/>
                  </a:moveTo>
                  <a:lnTo>
                    <a:pt x="0" y="0"/>
                  </a:lnTo>
                  <a:cubicBezTo>
                    <a:pt x="136735" y="174407"/>
                    <a:pt x="336969" y="101163"/>
                    <a:pt x="410204" y="523220"/>
                  </a:cubicBezTo>
                  <a:lnTo>
                    <a:pt x="2709961" y="523220"/>
                  </a:lnTo>
                  <a:lnTo>
                    <a:pt x="2709961" y="0"/>
                  </a:lnTo>
                  <a:close/>
                </a:path>
              </a:pathLst>
            </a:custGeom>
            <a:gradFill>
              <a:gsLst>
                <a:gs pos="0">
                  <a:srgbClr val="EC3438"/>
                </a:gs>
                <a:gs pos="70000">
                  <a:srgbClr val="990508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A698F44-2305-4348-BD8D-ED2B7498E8C0}"/>
                </a:ext>
              </a:extLst>
            </p:cNvPr>
            <p:cNvSpPr/>
            <p:nvPr/>
          </p:nvSpPr>
          <p:spPr>
            <a:xfrm flipH="1">
              <a:off x="6384032" y="-1406304"/>
              <a:ext cx="720077" cy="523220"/>
            </a:xfrm>
            <a:custGeom>
              <a:avLst/>
              <a:gdLst>
                <a:gd name="connsiteX0" fmla="*/ 720077 w 720077"/>
                <a:gd name="connsiteY0" fmla="*/ 0 h 523220"/>
                <a:gd name="connsiteX1" fmla="*/ 0 w 720077"/>
                <a:gd name="connsiteY1" fmla="*/ 0 h 523220"/>
                <a:gd name="connsiteX2" fmla="*/ 0 w 720077"/>
                <a:gd name="connsiteY2" fmla="*/ 523220 h 523220"/>
                <a:gd name="connsiteX3" fmla="*/ 720077 w 720077"/>
                <a:gd name="connsiteY3" fmla="*/ 523220 h 523220"/>
                <a:gd name="connsiteX4" fmla="*/ 720077 w 720077"/>
                <a:gd name="connsiteY4" fmla="*/ 0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77" h="523220">
                  <a:moveTo>
                    <a:pt x="720077" y="0"/>
                  </a:moveTo>
                  <a:lnTo>
                    <a:pt x="0" y="0"/>
                  </a:lnTo>
                  <a:lnTo>
                    <a:pt x="0" y="523220"/>
                  </a:lnTo>
                  <a:lnTo>
                    <a:pt x="720077" y="523220"/>
                  </a:lnTo>
                  <a:lnTo>
                    <a:pt x="720077" y="0"/>
                  </a:lnTo>
                  <a:close/>
                </a:path>
              </a:pathLst>
            </a:custGeom>
            <a:gradFill>
              <a:gsLst>
                <a:gs pos="18000">
                  <a:schemeClr val="bg1"/>
                </a:gs>
                <a:gs pos="70000">
                  <a:schemeClr val="bg1">
                    <a:lumMod val="6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246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93A25FE0-9EE6-46C1-987E-C8E2DD8650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16832"/>
            <a:ext cx="12372616" cy="52095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ECFFAAE-CBC8-4F5C-9707-6BA87D477A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843" b="1"/>
          <a:stretch/>
        </p:blipFill>
        <p:spPr>
          <a:xfrm>
            <a:off x="2" y="-6175"/>
            <a:ext cx="12191999" cy="1628801"/>
          </a:xfrm>
          <a:prstGeom prst="rect">
            <a:avLst/>
          </a:prstGeom>
        </p:spPr>
      </p:pic>
      <p:pic>
        <p:nvPicPr>
          <p:cNvPr id="23" name="圖片 13">
            <a:extLst>
              <a:ext uri="{FF2B5EF4-FFF2-40B4-BE49-F238E27FC236}">
                <a16:creationId xmlns:a16="http://schemas.microsoft.com/office/drawing/2014/main" id="{F0380BB5-F934-45F1-AC01-7779124426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1" y="6435569"/>
            <a:ext cx="8208911" cy="336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圖片 14">
            <a:extLst>
              <a:ext uri="{FF2B5EF4-FFF2-40B4-BE49-F238E27FC236}">
                <a16:creationId xmlns:a16="http://schemas.microsoft.com/office/drawing/2014/main" id="{43BC5EE1-B5D9-4673-AFCD-D6EFE665E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0"/>
          <a:stretch/>
        </p:blipFill>
        <p:spPr>
          <a:xfrm>
            <a:off x="3695733" y="6345252"/>
            <a:ext cx="8592955" cy="551180"/>
          </a:xfrm>
          <a:prstGeom prst="rect">
            <a:avLst/>
          </a:prstGeom>
        </p:spPr>
      </p:pic>
      <p:pic>
        <p:nvPicPr>
          <p:cNvPr id="26" name="圖片 17">
            <a:extLst>
              <a:ext uri="{FF2B5EF4-FFF2-40B4-BE49-F238E27FC236}">
                <a16:creationId xmlns:a16="http://schemas.microsoft.com/office/drawing/2014/main" id="{10CD75F1-DA04-444E-92BC-A7687B729F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6413246"/>
            <a:ext cx="792089" cy="391894"/>
          </a:xfrm>
          <a:prstGeom prst="rect">
            <a:avLst/>
          </a:prstGeom>
        </p:spPr>
      </p:pic>
      <p:sp>
        <p:nvSpPr>
          <p:cNvPr id="27" name="文字方塊 18">
            <a:extLst>
              <a:ext uri="{FF2B5EF4-FFF2-40B4-BE49-F238E27FC236}">
                <a16:creationId xmlns:a16="http://schemas.microsoft.com/office/drawing/2014/main" id="{587576E5-B108-4C24-A6BC-30B32A0947FE}"/>
              </a:ext>
            </a:extLst>
          </p:cNvPr>
          <p:cNvSpPr txBox="1"/>
          <p:nvPr userDrawn="1"/>
        </p:nvSpPr>
        <p:spPr>
          <a:xfrm>
            <a:off x="7658596" y="6481912"/>
            <a:ext cx="3105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知恩惜福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‧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激發潛能 </a:t>
            </a: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‧ </a:t>
            </a:r>
            <a:r>
              <a: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追求卓越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35E4C64-C162-4970-ADA6-27C90202EFE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6402266"/>
            <a:ext cx="402873" cy="402873"/>
          </a:xfrm>
          <a:prstGeom prst="rect">
            <a:avLst/>
          </a:prstGeom>
        </p:spPr>
      </p:pic>
      <p:sp>
        <p:nvSpPr>
          <p:cNvPr id="11" name="矩形 15">
            <a:extLst>
              <a:ext uri="{FF2B5EF4-FFF2-40B4-BE49-F238E27FC236}">
                <a16:creationId xmlns:a16="http://schemas.microsoft.com/office/drawing/2014/main" id="{B4C851FC-3ED1-4E04-86A4-9EEBF4321336}"/>
              </a:ext>
            </a:extLst>
          </p:cNvPr>
          <p:cNvSpPr/>
          <p:nvPr userDrawn="1"/>
        </p:nvSpPr>
        <p:spPr>
          <a:xfrm>
            <a:off x="10878178" y="6454325"/>
            <a:ext cx="6480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AC3B465A-E763-4A71-86AC-44B350A60651}" type="slidenum">
              <a:rPr lang="zh-TW" altLang="en-US" sz="1600" b="1" i="0" u="none" cap="none" spc="0" smtClean="0">
                <a:ln w="0"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r>
              <a:rPr lang="zh-TW" altLang="en-US" sz="1600" b="1" u="none" cap="none" spc="0" dirty="0">
                <a:ln w="0"/>
                <a:solidFill>
                  <a:srgbClr val="FC51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TW" altLang="en-US" sz="1600" b="1" u="none" dirty="0">
              <a:solidFill>
                <a:srgbClr val="FC511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7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836"/>
            <a:ext cx="12257843" cy="67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42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51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86" r:id="rId3"/>
    <p:sldLayoutId id="2147483659" r:id="rId4"/>
    <p:sldLayoutId id="2147483681" r:id="rId5"/>
    <p:sldLayoutId id="2147483688" r:id="rId6"/>
    <p:sldLayoutId id="2147483689" r:id="rId7"/>
    <p:sldLayoutId id="2147483677" r:id="rId8"/>
    <p:sldLayoutId id="2147483685" r:id="rId9"/>
    <p:sldLayoutId id="2147483687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tsps.tp.edu.tw/nss/s/main/p/index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222" y="4263035"/>
            <a:ext cx="1016850" cy="99052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58" y="4402039"/>
            <a:ext cx="4422297" cy="71251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172436" y="5447936"/>
            <a:ext cx="1835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rgbClr val="07009B"/>
                </a:solidFill>
                <a:latin typeface="Arial Black" panose="020B0A04020102020204" pitchFamily="34" charset="0"/>
              </a:rPr>
              <a:t>113.03.02</a:t>
            </a:r>
            <a:endParaRPr lang="en-US" altLang="zh-TW" sz="2400" dirty="0">
              <a:solidFill>
                <a:srgbClr val="07009B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A65B50-E5EE-45B4-B003-CF8AA29674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2276872"/>
            <a:ext cx="10571896" cy="191622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025F1FD-C99B-44F9-9D34-3530BDD071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118" y="650905"/>
            <a:ext cx="7506486" cy="141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14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187109" y="686550"/>
            <a:ext cx="10890250" cy="67703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zh-TW" altLang="en-US" sz="3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感謝家長配合，上放學周邊交通</a:t>
            </a:r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因您而</a:t>
            </a:r>
            <a:r>
              <a:rPr lang="zh-TW" altLang="en-US" sz="3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美麗。</a:t>
            </a:r>
            <a:endParaRPr lang="zh-TW" altLang="en-US" sz="36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85580" y="1251337"/>
            <a:ext cx="11231272" cy="5606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lang="zh-TW" altLang="en-US" sz="2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停車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靠邊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，以策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安全。</a:t>
            </a:r>
            <a:endParaRPr lang="en-US" altLang="zh-TW" sz="2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indent="-355600">
              <a:lnSpc>
                <a:spcPts val="3500"/>
              </a:lnSpc>
            </a:pP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二、上學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快到學校時，請孩子先備妥下車物品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indent="-355600">
              <a:lnSpc>
                <a:spcPts val="3500"/>
              </a:lnSpc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車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停妥後立即自行下車，  </a:t>
            </a:r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indent="-355600">
              <a:lnSpc>
                <a:spcPts val="3500"/>
              </a:lnSpc>
            </a:pPr>
            <a:r>
              <a:rPr lang="zh-TW" altLang="en-US" sz="2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r>
              <a:rPr lang="zh-TW" altLang="en-US" sz="2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請勿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停留過久或併排停車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，造成回堵。</a:t>
            </a:r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indent="-355600">
              <a:lnSpc>
                <a:spcPts val="3500"/>
              </a:lnSpc>
            </a:pP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三、機車</a:t>
            </a:r>
            <a:r>
              <a:rPr lang="zh-TW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勿騎上人</a:t>
            </a:r>
            <a:r>
              <a:rPr lang="zh-TW" altLang="zh-TW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道，</a:t>
            </a:r>
            <a:r>
              <a:rPr lang="zh-TW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請靠路邊</a:t>
            </a:r>
            <a:r>
              <a:rPr lang="zh-TW" altLang="zh-TW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停車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500"/>
              </a:lnSpc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四、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500"/>
              </a:lnSpc>
            </a:pP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500"/>
              </a:lnSpc>
            </a:pP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500"/>
              </a:lnSpc>
            </a:pP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500"/>
              </a:lnSpc>
            </a:pP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五、校外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交通崗撤崗時間為</a:t>
            </a:r>
            <a:r>
              <a:rPr lang="en-US" altLang="zh-TW" sz="2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07:45</a:t>
            </a:r>
            <a:r>
              <a:rPr lang="zh-TW" altLang="en-US" sz="2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為維護孩子過馬路安全，</a:t>
            </a:r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717550">
              <a:lnSpc>
                <a:spcPts val="3500"/>
              </a:lnSpc>
            </a:pP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lang="en-US" altLang="zh-TW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7:40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前入校門</a:t>
            </a:r>
            <a:r>
              <a:rPr lang="zh-TW" altLang="zh-TW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500"/>
              </a:lnSpc>
            </a:pPr>
            <a:endParaRPr lang="zh-TW" altLang="en-US" sz="2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F09C4CD-B3A6-4059-BA80-5180445735EE}"/>
              </a:ext>
            </a:extLst>
          </p:cNvPr>
          <p:cNvGrpSpPr/>
          <p:nvPr/>
        </p:nvGrpSpPr>
        <p:grpSpPr>
          <a:xfrm>
            <a:off x="1725766" y="3750899"/>
            <a:ext cx="5729444" cy="1311117"/>
            <a:chOff x="6086093" y="4556452"/>
            <a:chExt cx="6662511" cy="1529779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8847" y="4556452"/>
              <a:ext cx="2117006" cy="15290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0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3" name="群組 2"/>
            <p:cNvGrpSpPr/>
            <p:nvPr/>
          </p:nvGrpSpPr>
          <p:grpSpPr>
            <a:xfrm>
              <a:off x="6086093" y="4556452"/>
              <a:ext cx="6662511" cy="1529779"/>
              <a:chOff x="6086093" y="4557193"/>
              <a:chExt cx="6662511" cy="1529779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6093" y="4557193"/>
                <a:ext cx="2117006" cy="152977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00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9" name="圖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52448" y="5440740"/>
                <a:ext cx="384293" cy="419503"/>
              </a:xfrm>
              <a:prstGeom prst="rect">
                <a:avLst/>
              </a:prstGeom>
            </p:spPr>
          </p:pic>
          <p:pic>
            <p:nvPicPr>
              <p:cNvPr id="11" name="圖片 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1598" y="4557193"/>
                <a:ext cx="2117006" cy="152903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00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83048" y="5440741"/>
                <a:ext cx="384293" cy="419504"/>
              </a:xfrm>
              <a:prstGeom prst="rect">
                <a:avLst/>
              </a:prstGeom>
            </p:spPr>
          </p:pic>
          <p:pic>
            <p:nvPicPr>
              <p:cNvPr id="14" name="圖片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83308" y="5461732"/>
                <a:ext cx="384293" cy="419504"/>
              </a:xfrm>
              <a:prstGeom prst="rect">
                <a:avLst/>
              </a:prstGeom>
            </p:spPr>
          </p:pic>
        </p:grpSp>
      </p:grpSp>
      <p:pic>
        <p:nvPicPr>
          <p:cNvPr id="16" name="圖片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8"/>
          <a:stretch>
            <a:fillRect/>
          </a:stretch>
        </p:blipFill>
        <p:spPr bwMode="auto">
          <a:xfrm>
            <a:off x="8395395" y="1751209"/>
            <a:ext cx="2520730" cy="328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標題 1"/>
          <p:cNvSpPr txBox="1">
            <a:spLocks/>
          </p:cNvSpPr>
          <p:nvPr/>
        </p:nvSpPr>
        <p:spPr>
          <a:xfrm>
            <a:off x="1199456" y="19347"/>
            <a:ext cx="1503784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r>
              <a:rPr lang="zh-TW" altLang="en-US" sz="2800" b="1" dirty="0" smtClean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</a:t>
            </a:r>
            <a:r>
              <a:rPr lang="zh-TW" altLang="en-US" sz="2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3366637" y="6632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交通安全宣導</a:t>
            </a:r>
            <a:endParaRPr lang="zh-TW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350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/>
          <p:cNvSpPr txBox="1">
            <a:spLocks/>
          </p:cNvSpPr>
          <p:nvPr/>
        </p:nvSpPr>
        <p:spPr>
          <a:xfrm>
            <a:off x="1199456" y="19347"/>
            <a:ext cx="1503784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r>
              <a:rPr lang="zh-TW" altLang="en-US" sz="2800" b="1" dirty="0" smtClean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</a:t>
            </a:r>
            <a:r>
              <a:rPr lang="zh-TW" altLang="en-US" sz="2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3366636" y="66324"/>
            <a:ext cx="4457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再興校園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安全規定</a:t>
            </a:r>
            <a:endParaRPr lang="zh-TW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" t="19551" r="3516" b="5155"/>
          <a:stretch/>
        </p:blipFill>
        <p:spPr>
          <a:xfrm>
            <a:off x="335360" y="620687"/>
            <a:ext cx="11665296" cy="581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9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199456" y="19347"/>
            <a:ext cx="1503784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總務處</a:t>
            </a:r>
            <a:endParaRPr lang="zh-TW" altLang="en-US" sz="2800" b="1" dirty="0">
              <a:solidFill>
                <a:srgbClr val="FFFF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503712" y="67719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環境消毒及設備保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養</a:t>
            </a:r>
            <a:endParaRPr lang="zh-TW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0672" y="796085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TW" alt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定期消毒</a:t>
            </a:r>
            <a:endParaRPr lang="en-US" altLang="zh-TW" sz="2800" b="1" dirty="0">
              <a:solidFill>
                <a:schemeClr val="tx2">
                  <a:lumMod val="60000"/>
                  <a:lumOff val="4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314101"/>
              </p:ext>
            </p:extLst>
          </p:nvPr>
        </p:nvGraphicFramePr>
        <p:xfrm>
          <a:off x="1232165" y="1572242"/>
          <a:ext cx="9937104" cy="1084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89639673"/>
                    </a:ext>
                  </a:extLst>
                </a:gridCol>
              </a:tblGrid>
              <a:tr h="56410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班級</a:t>
                      </a:r>
                      <a:r>
                        <a:rPr lang="zh-TW" sz="2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及廁所消毒</a:t>
                      </a:r>
                      <a:endParaRPr lang="zh-TW" sz="2400" b="1" kern="1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環境消毒</a:t>
                      </a:r>
                      <a:r>
                        <a:rPr lang="en-US" altLang="zh-TW" sz="2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sz="24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2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病媒蚊防治</a:t>
                      </a:r>
                      <a:r>
                        <a:rPr lang="en-US" sz="2400" b="1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2400" b="1" kern="1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400" b="1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教室紫消燈</a:t>
                      </a:r>
                      <a:endParaRPr lang="zh-TW" sz="2400" b="1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52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</a:t>
                      </a:r>
                      <a:r>
                        <a:rPr lang="zh-TW" altLang="en-US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日消毒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每月</a:t>
                      </a:r>
                      <a:r>
                        <a:rPr lang="en-US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次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每日</a:t>
                      </a:r>
                      <a:endParaRPr lang="en-US" altLang="zh-TW" sz="2000" b="0" kern="1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430672" y="2893504"/>
            <a:ext cx="7714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TW" alt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各式檢驗、清洗及保養</a:t>
            </a:r>
            <a:endParaRPr lang="en-US" altLang="zh-TW" sz="2800" b="1" dirty="0">
              <a:solidFill>
                <a:schemeClr val="tx2">
                  <a:lumMod val="60000"/>
                  <a:lumOff val="4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869810"/>
              </p:ext>
            </p:extLst>
          </p:nvPr>
        </p:nvGraphicFramePr>
        <p:xfrm>
          <a:off x="1234367" y="3653361"/>
          <a:ext cx="9937105" cy="22322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2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10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41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9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184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飲水機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anchorCtr="1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 anchorCtr="1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冷氣</a:t>
                      </a:r>
                      <a:r>
                        <a:rPr lang="zh-TW" altLang="en-US" sz="18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</a:t>
                      </a:r>
                      <a:endParaRPr lang="zh-TW" sz="18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1800" b="1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水質檢測</a:t>
                      </a:r>
                      <a:endParaRPr lang="zh-TW" altLang="zh-TW" sz="2000" b="1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 anchorCtr="1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濾心更換</a:t>
                      </a:r>
                    </a:p>
                  </a:txBody>
                  <a:tcPr marL="68580" marR="68580" marT="0" marB="0" anchor="ctr" anchorCtr="1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濾心</a:t>
                      </a:r>
                      <a:r>
                        <a:rPr lang="zh-TW" altLang="en-US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清洗</a:t>
                      </a:r>
                      <a:endParaRPr lang="zh-TW" sz="2000" b="1" kern="100" dirty="0">
                        <a:solidFill>
                          <a:schemeClr val="lt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 anchorCtr="1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2000" b="1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濾網</a:t>
                      </a:r>
                      <a:r>
                        <a:rPr lang="zh-TW" altLang="en-US" sz="2000" b="1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清洗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 anchorCtr="1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散熱</a:t>
                      </a:r>
                      <a:r>
                        <a:rPr lang="zh-TW" altLang="zh-TW" sz="2000" b="1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水塔</a:t>
                      </a:r>
                      <a:r>
                        <a:rPr lang="zh-TW" altLang="en-US" sz="2000" b="1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保養</a:t>
                      </a:r>
                      <a:endParaRPr lang="zh-TW" altLang="zh-TW" sz="2000" b="1" kern="100" dirty="0" smtClean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 anchorCtr="1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21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個月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抽</a:t>
                      </a:r>
                      <a:r>
                        <a:rPr lang="zh-TW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測</a:t>
                      </a:r>
                      <a:r>
                        <a:rPr lang="en-US" altLang="zh-TW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r>
                        <a:rPr lang="zh-TW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</a:t>
                      </a:r>
                      <a:endParaRPr lang="en-US" altLang="zh-TW" sz="2000" b="0" kern="1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(</a:t>
                      </a:r>
                      <a:r>
                        <a:rPr lang="zh-TW" altLang="en-US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共有</a:t>
                      </a:r>
                      <a:r>
                        <a:rPr lang="en-US" altLang="zh-TW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28</a:t>
                      </a:r>
                      <a:r>
                        <a:rPr lang="zh-TW" altLang="en-US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臺</a:t>
                      </a:r>
                      <a:r>
                        <a:rPr lang="en-US" altLang="zh-TW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)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 anchorCtr="1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個</a:t>
                      </a:r>
                      <a:r>
                        <a:rPr lang="zh-TW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anchorCtr="1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每月</a:t>
                      </a:r>
                      <a:r>
                        <a:rPr lang="en-US" altLang="zh-TW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zh-TW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次</a:t>
                      </a:r>
                      <a:endParaRPr lang="zh-TW" altLang="zh-TW" sz="2000" b="0" kern="1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 anchorCtr="1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每月</a:t>
                      </a:r>
                      <a:r>
                        <a:rPr lang="en-US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sz="2000" b="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次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anchorCtr="1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每月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次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 anchorCtr="1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549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66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199456" y="19347"/>
            <a:ext cx="1503784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總務處</a:t>
            </a:r>
            <a:endParaRPr lang="zh-TW" altLang="en-US" sz="2800" b="1" dirty="0">
              <a:solidFill>
                <a:srgbClr val="FFFF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503712" y="67719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營養午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餐</a:t>
            </a:r>
            <a:endParaRPr lang="zh-TW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81797" y="914549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營養午餐</a:t>
            </a:r>
            <a:endParaRPr lang="en-US" altLang="zh-TW" sz="2800" b="1" dirty="0">
              <a:solidFill>
                <a:schemeClr val="tx2">
                  <a:lumMod val="60000"/>
                  <a:lumOff val="4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9D80474-B1AF-481B-A7D7-02FEA4053D74}"/>
              </a:ext>
            </a:extLst>
          </p:cNvPr>
          <p:cNvGrpSpPr/>
          <p:nvPr/>
        </p:nvGrpSpPr>
        <p:grpSpPr>
          <a:xfrm>
            <a:off x="937250" y="1609715"/>
            <a:ext cx="10312318" cy="4409018"/>
            <a:chOff x="422103" y="1643859"/>
            <a:chExt cx="7505602" cy="3238220"/>
          </a:xfrm>
        </p:grpSpPr>
        <p:sp>
          <p:nvSpPr>
            <p:cNvPr id="10" name="手繪多邊形: 圖案 4">
              <a:extLst>
                <a:ext uri="{FF2B5EF4-FFF2-40B4-BE49-F238E27FC236}">
                  <a16:creationId xmlns:a16="http://schemas.microsoft.com/office/drawing/2014/main" id="{A5E5294A-466F-42F2-941C-15F78FC31FA5}"/>
                </a:ext>
              </a:extLst>
            </p:cNvPr>
            <p:cNvSpPr/>
            <p:nvPr/>
          </p:nvSpPr>
          <p:spPr>
            <a:xfrm>
              <a:off x="2757971" y="1647383"/>
              <a:ext cx="2613184" cy="525341"/>
            </a:xfrm>
            <a:custGeom>
              <a:avLst/>
              <a:gdLst>
                <a:gd name="connsiteX0" fmla="*/ 0 w 2613184"/>
                <a:gd name="connsiteY0" fmla="*/ 0 h 695327"/>
                <a:gd name="connsiteX1" fmla="*/ 2613184 w 2613184"/>
                <a:gd name="connsiteY1" fmla="*/ 0 h 695327"/>
                <a:gd name="connsiteX2" fmla="*/ 2613184 w 2613184"/>
                <a:gd name="connsiteY2" fmla="*/ 695327 h 695327"/>
                <a:gd name="connsiteX3" fmla="*/ 0 w 2613184"/>
                <a:gd name="connsiteY3" fmla="*/ 695327 h 695327"/>
                <a:gd name="connsiteX4" fmla="*/ 0 w 2613184"/>
                <a:gd name="connsiteY4" fmla="*/ 0 h 69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3184" h="695327">
                  <a:moveTo>
                    <a:pt x="0" y="0"/>
                  </a:moveTo>
                  <a:lnTo>
                    <a:pt x="2613184" y="0"/>
                  </a:lnTo>
                  <a:lnTo>
                    <a:pt x="2613184" y="695327"/>
                  </a:lnTo>
                  <a:lnTo>
                    <a:pt x="0" y="6953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76DA7"/>
            </a:solidFill>
            <a:ln>
              <a:solidFill>
                <a:srgbClr val="9982B4"/>
              </a:solidFill>
            </a:ln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2400" b="1" dirty="0" smtClean="0">
                  <a:solidFill>
                    <a:srgbClr val="9BBB59">
                      <a:lumMod val="20000"/>
                      <a:lumOff val="80000"/>
                    </a:srgb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用餐</a:t>
              </a:r>
              <a:r>
                <a:rPr lang="zh-TW" altLang="en-US" sz="2400" b="1" dirty="0">
                  <a:solidFill>
                    <a:srgbClr val="9BBB59">
                      <a:lumMod val="20000"/>
                      <a:lumOff val="80000"/>
                    </a:srgb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基準</a:t>
              </a:r>
            </a:p>
          </p:txBody>
        </p:sp>
        <p:sp>
          <p:nvSpPr>
            <p:cNvPr id="11" name="手繪多邊形: 圖案 8">
              <a:extLst>
                <a:ext uri="{FF2B5EF4-FFF2-40B4-BE49-F238E27FC236}">
                  <a16:creationId xmlns:a16="http://schemas.microsoft.com/office/drawing/2014/main" id="{97381650-ED4B-4E42-B276-7143FFACD9E3}"/>
                </a:ext>
              </a:extLst>
            </p:cNvPr>
            <p:cNvSpPr/>
            <p:nvPr/>
          </p:nvSpPr>
          <p:spPr>
            <a:xfrm>
              <a:off x="2756142" y="2327797"/>
              <a:ext cx="2613184" cy="849770"/>
            </a:xfrm>
            <a:custGeom>
              <a:avLst/>
              <a:gdLst>
                <a:gd name="connsiteX0" fmla="*/ 0 w 2640221"/>
                <a:gd name="connsiteY0" fmla="*/ 0 h 2729020"/>
                <a:gd name="connsiteX1" fmla="*/ 2640221 w 2640221"/>
                <a:gd name="connsiteY1" fmla="*/ 0 h 2729020"/>
                <a:gd name="connsiteX2" fmla="*/ 2640221 w 2640221"/>
                <a:gd name="connsiteY2" fmla="*/ 2729020 h 2729020"/>
                <a:gd name="connsiteX3" fmla="*/ 0 w 2640221"/>
                <a:gd name="connsiteY3" fmla="*/ 2729020 h 2729020"/>
                <a:gd name="connsiteX4" fmla="*/ 0 w 2640221"/>
                <a:gd name="connsiteY4" fmla="*/ 0 h 2729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0221" h="2729020">
                  <a:moveTo>
                    <a:pt x="0" y="0"/>
                  </a:moveTo>
                  <a:lnTo>
                    <a:pt x="2640221" y="0"/>
                  </a:lnTo>
                  <a:lnTo>
                    <a:pt x="2640221" y="2729020"/>
                  </a:lnTo>
                  <a:lnTo>
                    <a:pt x="0" y="27290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09" tIns="72009" rIns="96012" bIns="108014" numCol="1" spcCol="1270" anchor="t" anchorCtr="0">
              <a:noAutofit/>
            </a:bodyPr>
            <a:lstStyle/>
            <a:p>
              <a:pPr marL="0" lvl="1" defTabSz="600075">
                <a:lnSpc>
                  <a:spcPts val="3000"/>
                </a:lnSpc>
                <a:spcBef>
                  <a:spcPct val="0"/>
                </a:spcBef>
                <a:spcAft>
                  <a:spcPct val="15000"/>
                </a:spcAft>
                <a:defRPr/>
              </a:pPr>
              <a:r>
                <a:rPr lang="zh-TW" altLang="en-US" sz="160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參考衛福部食管署所訂定的</a:t>
              </a:r>
              <a:r>
                <a:rPr lang="zh-TW" altLang="en-US" sz="1600" u="sng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每日飲食指南</a:t>
              </a:r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為</a:t>
              </a:r>
              <a:r>
                <a:rPr lang="zh-TW" altLang="en-US" sz="16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基準，聘請</a:t>
              </a:r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合格的</a:t>
              </a:r>
              <a:r>
                <a:rPr lang="zh-TW" altLang="en-US" sz="16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營養師每</a:t>
              </a:r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週</a:t>
              </a:r>
              <a:r>
                <a:rPr lang="zh-TW" altLang="en-US" sz="16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開</a:t>
              </a:r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立菜單</a:t>
              </a:r>
              <a:endParaRPr lang="zh-TW" altLang="en-US" sz="1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" name="手繪多邊形: 圖案 9">
              <a:extLst>
                <a:ext uri="{FF2B5EF4-FFF2-40B4-BE49-F238E27FC236}">
                  <a16:creationId xmlns:a16="http://schemas.microsoft.com/office/drawing/2014/main" id="{6BD96806-2889-4F9E-AD37-67A0EB439049}"/>
                </a:ext>
              </a:extLst>
            </p:cNvPr>
            <p:cNvSpPr/>
            <p:nvPr/>
          </p:nvSpPr>
          <p:spPr>
            <a:xfrm>
              <a:off x="5570923" y="1643859"/>
              <a:ext cx="2356782" cy="528865"/>
            </a:xfrm>
            <a:custGeom>
              <a:avLst/>
              <a:gdLst>
                <a:gd name="connsiteX0" fmla="*/ 0 w 2698079"/>
                <a:gd name="connsiteY0" fmla="*/ 0 h 695327"/>
                <a:gd name="connsiteX1" fmla="*/ 2698079 w 2698079"/>
                <a:gd name="connsiteY1" fmla="*/ 0 h 695327"/>
                <a:gd name="connsiteX2" fmla="*/ 2698079 w 2698079"/>
                <a:gd name="connsiteY2" fmla="*/ 695327 h 695327"/>
                <a:gd name="connsiteX3" fmla="*/ 0 w 2698079"/>
                <a:gd name="connsiteY3" fmla="*/ 695327 h 695327"/>
                <a:gd name="connsiteX4" fmla="*/ 0 w 2698079"/>
                <a:gd name="connsiteY4" fmla="*/ 0 h 69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8079" h="695327">
                  <a:moveTo>
                    <a:pt x="0" y="0"/>
                  </a:moveTo>
                  <a:lnTo>
                    <a:pt x="2698079" y="0"/>
                  </a:lnTo>
                  <a:lnTo>
                    <a:pt x="2698079" y="695327"/>
                  </a:lnTo>
                  <a:lnTo>
                    <a:pt x="0" y="6953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76E2"/>
            </a:solidFill>
          </p:spPr>
          <p:style>
            <a:lnRef idx="1">
              <a:schemeClr val="accent4">
                <a:hueOff val="-2232385"/>
                <a:satOff val="13449"/>
                <a:lumOff val="1078"/>
                <a:alphaOff val="0"/>
              </a:schemeClr>
            </a:lnRef>
            <a:fillRef idx="3">
              <a:schemeClr val="accent4">
                <a:hueOff val="-2232385"/>
                <a:satOff val="13449"/>
                <a:lumOff val="1078"/>
                <a:alphaOff val="0"/>
              </a:schemeClr>
            </a:fillRef>
            <a:effectRef idx="3">
              <a:schemeClr val="accent4">
                <a:hueOff val="-2232385"/>
                <a:satOff val="13449"/>
                <a:lumOff val="107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中午用</a:t>
              </a:r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餐</a:t>
              </a:r>
              <a:endParaRPr lang="zh-TW" altLang="en-US" sz="2400" b="1" dirty="0">
                <a:solidFill>
                  <a:srgbClr val="9BBB59">
                    <a:lumMod val="20000"/>
                    <a:lumOff val="8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3" name="手繪多邊形: 圖案 10">
              <a:extLst>
                <a:ext uri="{FF2B5EF4-FFF2-40B4-BE49-F238E27FC236}">
                  <a16:creationId xmlns:a16="http://schemas.microsoft.com/office/drawing/2014/main" id="{1E906E24-3D3F-4874-B4FE-3CAB41FBED8A}"/>
                </a:ext>
              </a:extLst>
            </p:cNvPr>
            <p:cNvSpPr/>
            <p:nvPr/>
          </p:nvSpPr>
          <p:spPr>
            <a:xfrm>
              <a:off x="5555960" y="2327797"/>
              <a:ext cx="2356782" cy="849770"/>
            </a:xfrm>
            <a:custGeom>
              <a:avLst/>
              <a:gdLst>
                <a:gd name="connsiteX0" fmla="*/ 0 w 2679006"/>
                <a:gd name="connsiteY0" fmla="*/ 0 h 3150685"/>
                <a:gd name="connsiteX1" fmla="*/ 2679006 w 2679006"/>
                <a:gd name="connsiteY1" fmla="*/ 0 h 3150685"/>
                <a:gd name="connsiteX2" fmla="*/ 2679006 w 2679006"/>
                <a:gd name="connsiteY2" fmla="*/ 3150685 h 3150685"/>
                <a:gd name="connsiteX3" fmla="*/ 0 w 2679006"/>
                <a:gd name="connsiteY3" fmla="*/ 3150685 h 3150685"/>
                <a:gd name="connsiteX4" fmla="*/ 0 w 2679006"/>
                <a:gd name="connsiteY4" fmla="*/ 0 h 31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06" h="3150685">
                  <a:moveTo>
                    <a:pt x="0" y="0"/>
                  </a:moveTo>
                  <a:lnTo>
                    <a:pt x="2679006" y="0"/>
                  </a:lnTo>
                  <a:lnTo>
                    <a:pt x="2679006" y="3150685"/>
                  </a:lnTo>
                  <a:lnTo>
                    <a:pt x="0" y="31506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tint val="40000"/>
                <a:alpha val="90000"/>
                <a:hueOff val="-1972855"/>
                <a:satOff val="11079"/>
                <a:lumOff val="704"/>
                <a:alphaOff val="0"/>
              </a:schemeClr>
            </a:lnRef>
            <a:fillRef idx="1">
              <a:schemeClr val="accent4">
                <a:tint val="40000"/>
                <a:alpha val="90000"/>
                <a:hueOff val="-1972855"/>
                <a:satOff val="11079"/>
                <a:lumOff val="704"/>
                <a:alphaOff val="0"/>
              </a:schemeClr>
            </a:fillRef>
            <a:effectRef idx="2">
              <a:schemeClr val="accent4">
                <a:tint val="40000"/>
                <a:alpha val="90000"/>
                <a:hueOff val="-1972855"/>
                <a:satOff val="11079"/>
                <a:lumOff val="70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09" tIns="72009" rIns="96012" bIns="108014" numCol="1" spcCol="1270" anchor="t" anchorCtr="0">
              <a:noAutofit/>
            </a:bodyPr>
            <a:lstStyle/>
            <a:p>
              <a:pPr marL="0" lvl="1" defTabSz="600075">
                <a:lnSpc>
                  <a:spcPts val="3000"/>
                </a:lnSpc>
                <a:spcBef>
                  <a:spcPct val="0"/>
                </a:spcBef>
                <a:spcAft>
                  <a:spcPct val="15000"/>
                </a:spcAft>
                <a:defRPr/>
              </a:pPr>
              <a:r>
                <a:rPr lang="zh-TW" altLang="en-US" sz="16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打</a:t>
              </a:r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菜小</a:t>
              </a:r>
              <a:r>
                <a:rPr lang="zh-TW" altLang="en-US" sz="16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天使專人</a:t>
              </a:r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負責，服務前徹底</a:t>
              </a:r>
              <a:r>
                <a:rPr lang="zh-TW" altLang="en-US" sz="16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洗手，戴口罩</a:t>
              </a:r>
              <a:endParaRPr lang="zh-TW" altLang="en-US" sz="1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4" name="手繪多邊形: 圖案 12">
              <a:extLst>
                <a:ext uri="{FF2B5EF4-FFF2-40B4-BE49-F238E27FC236}">
                  <a16:creationId xmlns:a16="http://schemas.microsoft.com/office/drawing/2014/main" id="{ED42AFEA-183C-4D58-BBDF-9139D5107468}"/>
                </a:ext>
              </a:extLst>
            </p:cNvPr>
            <p:cNvSpPr/>
            <p:nvPr/>
          </p:nvSpPr>
          <p:spPr>
            <a:xfrm>
              <a:off x="422103" y="1643859"/>
              <a:ext cx="2148790" cy="528866"/>
            </a:xfrm>
            <a:custGeom>
              <a:avLst/>
              <a:gdLst>
                <a:gd name="connsiteX0" fmla="*/ 0 w 2457894"/>
                <a:gd name="connsiteY0" fmla="*/ 0 h 695327"/>
                <a:gd name="connsiteX1" fmla="*/ 2457894 w 2457894"/>
                <a:gd name="connsiteY1" fmla="*/ 0 h 695327"/>
                <a:gd name="connsiteX2" fmla="*/ 2457894 w 2457894"/>
                <a:gd name="connsiteY2" fmla="*/ 695327 h 695327"/>
                <a:gd name="connsiteX3" fmla="*/ 0 w 2457894"/>
                <a:gd name="connsiteY3" fmla="*/ 695327 h 695327"/>
                <a:gd name="connsiteX4" fmla="*/ 0 w 2457894"/>
                <a:gd name="connsiteY4" fmla="*/ 0 h 69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7894" h="695327">
                  <a:moveTo>
                    <a:pt x="0" y="0"/>
                  </a:moveTo>
                  <a:lnTo>
                    <a:pt x="2457894" y="0"/>
                  </a:lnTo>
                  <a:lnTo>
                    <a:pt x="2457894" y="695327"/>
                  </a:lnTo>
                  <a:lnTo>
                    <a:pt x="0" y="6953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-4464770"/>
                <a:satOff val="26899"/>
                <a:lumOff val="2156"/>
                <a:alphaOff val="0"/>
              </a:schemeClr>
            </a:lnRef>
            <a:fillRef idx="3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3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TW" altLang="en-US" sz="2400" b="1" dirty="0" smtClean="0">
                  <a:solidFill>
                    <a:srgbClr val="9BBB59">
                      <a:lumMod val="20000"/>
                      <a:lumOff val="80000"/>
                    </a:srgb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含豬肉餐點</a:t>
              </a:r>
              <a:endParaRPr lang="zh-TW" altLang="en-US" sz="2400" b="1" dirty="0">
                <a:solidFill>
                  <a:srgbClr val="9BBB59">
                    <a:lumMod val="20000"/>
                    <a:lumOff val="8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5" name="手繪多邊形: 圖案 13">
              <a:extLst>
                <a:ext uri="{FF2B5EF4-FFF2-40B4-BE49-F238E27FC236}">
                  <a16:creationId xmlns:a16="http://schemas.microsoft.com/office/drawing/2014/main" id="{6505AEEF-B455-430A-AB4B-EC13841ECFE8}"/>
                </a:ext>
              </a:extLst>
            </p:cNvPr>
            <p:cNvSpPr/>
            <p:nvPr/>
          </p:nvSpPr>
          <p:spPr>
            <a:xfrm>
              <a:off x="422103" y="2334334"/>
              <a:ext cx="2148789" cy="2547745"/>
            </a:xfrm>
            <a:custGeom>
              <a:avLst/>
              <a:gdLst>
                <a:gd name="connsiteX0" fmla="*/ 0 w 2457894"/>
                <a:gd name="connsiteY0" fmla="*/ 0 h 3319511"/>
                <a:gd name="connsiteX1" fmla="*/ 2457894 w 2457894"/>
                <a:gd name="connsiteY1" fmla="*/ 0 h 3319511"/>
                <a:gd name="connsiteX2" fmla="*/ 2457894 w 2457894"/>
                <a:gd name="connsiteY2" fmla="*/ 3319511 h 3319511"/>
                <a:gd name="connsiteX3" fmla="*/ 0 w 2457894"/>
                <a:gd name="connsiteY3" fmla="*/ 3319511 h 3319511"/>
                <a:gd name="connsiteX4" fmla="*/ 0 w 2457894"/>
                <a:gd name="connsiteY4" fmla="*/ 0 h 3319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7894" h="3319511">
                  <a:moveTo>
                    <a:pt x="0" y="0"/>
                  </a:moveTo>
                  <a:lnTo>
                    <a:pt x="2457894" y="0"/>
                  </a:lnTo>
                  <a:lnTo>
                    <a:pt x="2457894" y="3319511"/>
                  </a:lnTo>
                  <a:lnTo>
                    <a:pt x="0" y="331951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tint val="40000"/>
                <a:alpha val="90000"/>
                <a:hueOff val="-3945710"/>
                <a:satOff val="22157"/>
                <a:lumOff val="1408"/>
                <a:alphaOff val="0"/>
              </a:schemeClr>
            </a:lnRef>
            <a:fillRef idx="1">
              <a:schemeClr val="accent4">
                <a:tint val="40000"/>
                <a:alpha val="90000"/>
                <a:hueOff val="-3945710"/>
                <a:satOff val="22157"/>
                <a:lumOff val="1408"/>
                <a:alphaOff val="0"/>
              </a:schemeClr>
            </a:fillRef>
            <a:effectRef idx="2">
              <a:schemeClr val="accent4">
                <a:tint val="40000"/>
                <a:alpha val="90000"/>
                <a:hueOff val="-3945710"/>
                <a:satOff val="22157"/>
                <a:lumOff val="140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09" tIns="72009" rIns="96012" bIns="108014" numCol="1" spcCol="1270" anchor="t" anchorCtr="0">
              <a:noAutofit/>
            </a:bodyPr>
            <a:lstStyle/>
            <a:p>
              <a:pPr marL="128588" lvl="1" indent="-128588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"/>
                <a:defRPr/>
              </a:pPr>
              <a:endParaRPr lang="zh-TW" altLang="en-US" sz="135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128588" lvl="1" indent="-128588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"/>
                <a:defRPr/>
              </a:pPr>
              <a:endParaRPr lang="zh-TW" altLang="en-US" sz="13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128588" lvl="1" indent="-128588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"/>
                <a:defRPr/>
              </a:pPr>
              <a:endParaRPr lang="zh-TW" altLang="en-US" sz="13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6" name="手繪多邊形: 圖案 4">
            <a:extLst>
              <a:ext uri="{FF2B5EF4-FFF2-40B4-BE49-F238E27FC236}">
                <a16:creationId xmlns:a16="http://schemas.microsoft.com/office/drawing/2014/main" id="{A5E5294A-466F-42F2-941C-15F78FC31FA5}"/>
              </a:ext>
            </a:extLst>
          </p:cNvPr>
          <p:cNvSpPr/>
          <p:nvPr/>
        </p:nvSpPr>
        <p:spPr>
          <a:xfrm>
            <a:off x="4118275" y="3933047"/>
            <a:ext cx="3590383" cy="657843"/>
          </a:xfrm>
          <a:custGeom>
            <a:avLst/>
            <a:gdLst>
              <a:gd name="connsiteX0" fmla="*/ 0 w 2613184"/>
              <a:gd name="connsiteY0" fmla="*/ 0 h 695327"/>
              <a:gd name="connsiteX1" fmla="*/ 2613184 w 2613184"/>
              <a:gd name="connsiteY1" fmla="*/ 0 h 695327"/>
              <a:gd name="connsiteX2" fmla="*/ 2613184 w 2613184"/>
              <a:gd name="connsiteY2" fmla="*/ 695327 h 695327"/>
              <a:gd name="connsiteX3" fmla="*/ 0 w 2613184"/>
              <a:gd name="connsiteY3" fmla="*/ 695327 h 695327"/>
              <a:gd name="connsiteX4" fmla="*/ 0 w 2613184"/>
              <a:gd name="connsiteY4" fmla="*/ 0 h 69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3184" h="695327">
                <a:moveTo>
                  <a:pt x="0" y="0"/>
                </a:moveTo>
                <a:lnTo>
                  <a:pt x="2613184" y="0"/>
                </a:lnTo>
                <a:lnTo>
                  <a:pt x="2613184" y="695327"/>
                </a:lnTo>
                <a:lnTo>
                  <a:pt x="0" y="6953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供餐原則</a:t>
            </a:r>
            <a:endParaRPr lang="zh-TW" altLang="en-US" sz="2400" b="1" dirty="0">
              <a:solidFill>
                <a:srgbClr val="9BBB59">
                  <a:lumMod val="20000"/>
                  <a:lumOff val="8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手繪多邊形: 圖案 8">
            <a:extLst>
              <a:ext uri="{FF2B5EF4-FFF2-40B4-BE49-F238E27FC236}">
                <a16:creationId xmlns:a16="http://schemas.microsoft.com/office/drawing/2014/main" id="{97381650-ED4B-4E42-B276-7143FFACD9E3}"/>
              </a:ext>
            </a:extLst>
          </p:cNvPr>
          <p:cNvSpPr/>
          <p:nvPr/>
        </p:nvSpPr>
        <p:spPr>
          <a:xfrm>
            <a:off x="4119474" y="4769420"/>
            <a:ext cx="3589184" cy="1249313"/>
          </a:xfrm>
          <a:custGeom>
            <a:avLst/>
            <a:gdLst>
              <a:gd name="connsiteX0" fmla="*/ 0 w 2640221"/>
              <a:gd name="connsiteY0" fmla="*/ 0 h 2729020"/>
              <a:gd name="connsiteX1" fmla="*/ 2640221 w 2640221"/>
              <a:gd name="connsiteY1" fmla="*/ 0 h 2729020"/>
              <a:gd name="connsiteX2" fmla="*/ 2640221 w 2640221"/>
              <a:gd name="connsiteY2" fmla="*/ 2729020 h 2729020"/>
              <a:gd name="connsiteX3" fmla="*/ 0 w 2640221"/>
              <a:gd name="connsiteY3" fmla="*/ 2729020 h 2729020"/>
              <a:gd name="connsiteX4" fmla="*/ 0 w 2640221"/>
              <a:gd name="connsiteY4" fmla="*/ 0 h 272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0221" h="2729020">
                <a:moveTo>
                  <a:pt x="0" y="0"/>
                </a:moveTo>
                <a:lnTo>
                  <a:pt x="2640221" y="0"/>
                </a:lnTo>
                <a:lnTo>
                  <a:pt x="2640221" y="2729020"/>
                </a:lnTo>
                <a:lnTo>
                  <a:pt x="0" y="27290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009" tIns="72009" rIns="96012" bIns="108014" numCol="1" spcCol="1270" anchor="t" anchorCtr="0">
            <a:noAutofit/>
          </a:bodyPr>
          <a:lstStyle/>
          <a:p>
            <a:pPr marL="0" lvl="1" defTabSz="600075">
              <a:lnSpc>
                <a:spcPts val="3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少鹽、少油；炸物每週供應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；再製品每週不超過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次；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不提供含糖飲料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endParaRPr lang="zh-TW" altLang="en-US" sz="135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28588" lvl="1" indent="-128588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  <a:defRPr/>
            </a:pPr>
            <a:endParaRPr lang="zh-TW" altLang="en-US" sz="135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" name="手繪多邊形: 圖案 9">
            <a:extLst>
              <a:ext uri="{FF2B5EF4-FFF2-40B4-BE49-F238E27FC236}">
                <a16:creationId xmlns:a16="http://schemas.microsoft.com/office/drawing/2014/main" id="{6BD96806-2889-4F9E-AD37-67A0EB439049}"/>
              </a:ext>
            </a:extLst>
          </p:cNvPr>
          <p:cNvSpPr/>
          <p:nvPr/>
        </p:nvSpPr>
        <p:spPr>
          <a:xfrm>
            <a:off x="7990909" y="3933046"/>
            <a:ext cx="3238100" cy="657844"/>
          </a:xfrm>
          <a:custGeom>
            <a:avLst/>
            <a:gdLst>
              <a:gd name="connsiteX0" fmla="*/ 0 w 2698079"/>
              <a:gd name="connsiteY0" fmla="*/ 0 h 695327"/>
              <a:gd name="connsiteX1" fmla="*/ 2698079 w 2698079"/>
              <a:gd name="connsiteY1" fmla="*/ 0 h 695327"/>
              <a:gd name="connsiteX2" fmla="*/ 2698079 w 2698079"/>
              <a:gd name="connsiteY2" fmla="*/ 695327 h 695327"/>
              <a:gd name="connsiteX3" fmla="*/ 0 w 2698079"/>
              <a:gd name="connsiteY3" fmla="*/ 695327 h 695327"/>
              <a:gd name="connsiteX4" fmla="*/ 0 w 2698079"/>
              <a:gd name="connsiteY4" fmla="*/ 0 h 69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8079" h="695327">
                <a:moveTo>
                  <a:pt x="0" y="0"/>
                </a:moveTo>
                <a:lnTo>
                  <a:pt x="2698079" y="0"/>
                </a:lnTo>
                <a:lnTo>
                  <a:pt x="2698079" y="695327"/>
                </a:lnTo>
                <a:lnTo>
                  <a:pt x="0" y="695327"/>
                </a:lnTo>
                <a:lnTo>
                  <a:pt x="0" y="0"/>
                </a:lnTo>
                <a:close/>
              </a:path>
            </a:pathLst>
          </a:custGeom>
          <a:solidFill>
            <a:srgbClr val="5C76E2"/>
          </a:solidFill>
        </p:spPr>
        <p:style>
          <a:lnRef idx="1">
            <a:schemeClr val="accent4">
              <a:hueOff val="-2232385"/>
              <a:satOff val="13449"/>
              <a:lumOff val="1078"/>
              <a:alphaOff val="0"/>
            </a:schemeClr>
          </a:lnRef>
          <a:fillRef idx="3">
            <a:schemeClr val="accent4">
              <a:hueOff val="-2232385"/>
              <a:satOff val="13449"/>
              <a:lumOff val="1078"/>
              <a:alphaOff val="0"/>
            </a:schemeClr>
          </a:fillRef>
          <a:effectRef idx="3">
            <a:schemeClr val="accent4">
              <a:hueOff val="-2232385"/>
              <a:satOff val="13449"/>
              <a:lumOff val="107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3152" rIns="128016" bIns="73152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每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菜單</a:t>
            </a:r>
            <a:endParaRPr lang="zh-TW" altLang="en-US" sz="2400" b="1" dirty="0">
              <a:solidFill>
                <a:srgbClr val="9BBB59">
                  <a:lumMod val="20000"/>
                  <a:lumOff val="8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手繪多邊形: 圖案 10">
            <a:extLst>
              <a:ext uri="{FF2B5EF4-FFF2-40B4-BE49-F238E27FC236}">
                <a16:creationId xmlns:a16="http://schemas.microsoft.com/office/drawing/2014/main" id="{1E906E24-3D3F-4874-B4FE-3CAB41FBED8A}"/>
              </a:ext>
            </a:extLst>
          </p:cNvPr>
          <p:cNvSpPr/>
          <p:nvPr/>
        </p:nvSpPr>
        <p:spPr>
          <a:xfrm>
            <a:off x="8011469" y="4769419"/>
            <a:ext cx="3238100" cy="1249313"/>
          </a:xfrm>
          <a:custGeom>
            <a:avLst/>
            <a:gdLst>
              <a:gd name="connsiteX0" fmla="*/ 0 w 2679006"/>
              <a:gd name="connsiteY0" fmla="*/ 0 h 3150685"/>
              <a:gd name="connsiteX1" fmla="*/ 2679006 w 2679006"/>
              <a:gd name="connsiteY1" fmla="*/ 0 h 3150685"/>
              <a:gd name="connsiteX2" fmla="*/ 2679006 w 2679006"/>
              <a:gd name="connsiteY2" fmla="*/ 3150685 h 3150685"/>
              <a:gd name="connsiteX3" fmla="*/ 0 w 2679006"/>
              <a:gd name="connsiteY3" fmla="*/ 3150685 h 3150685"/>
              <a:gd name="connsiteX4" fmla="*/ 0 w 2679006"/>
              <a:gd name="connsiteY4" fmla="*/ 0 h 315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9006" h="3150685">
                <a:moveTo>
                  <a:pt x="0" y="0"/>
                </a:moveTo>
                <a:lnTo>
                  <a:pt x="2679006" y="0"/>
                </a:lnTo>
                <a:lnTo>
                  <a:pt x="2679006" y="3150685"/>
                </a:lnTo>
                <a:lnTo>
                  <a:pt x="0" y="315068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tint val="40000"/>
              <a:alpha val="90000"/>
              <a:hueOff val="-1972855"/>
              <a:satOff val="11079"/>
              <a:lumOff val="704"/>
              <a:alphaOff val="0"/>
            </a:schemeClr>
          </a:lnRef>
          <a:fillRef idx="1">
            <a:schemeClr val="accent4">
              <a:tint val="40000"/>
              <a:alpha val="90000"/>
              <a:hueOff val="-1972855"/>
              <a:satOff val="11079"/>
              <a:lumOff val="704"/>
              <a:alphaOff val="0"/>
            </a:schemeClr>
          </a:fillRef>
          <a:effectRef idx="2">
            <a:schemeClr val="accent4">
              <a:tint val="40000"/>
              <a:alpha val="90000"/>
              <a:hueOff val="-1972855"/>
              <a:satOff val="11079"/>
              <a:lumOff val="704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009" tIns="72009" rIns="96012" bIns="108014" numCol="1" spcCol="1270" anchor="t" anchorCtr="0">
            <a:noAutofit/>
          </a:bodyPr>
          <a:lstStyle/>
          <a:p>
            <a:pPr marL="0" lvl="1" defTabSz="600075">
              <a:lnSpc>
                <a:spcPts val="3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學校網站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總務處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營養餐點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1" defTabSz="600075">
              <a:lnSpc>
                <a:spcPts val="3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校園食材登錄平臺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2.0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" name="Picture 6" descr="臺北市政府教育局-十二年國教專區-肉品標示貼紙圖檔下載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45" y="2772116"/>
            <a:ext cx="252273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52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199456" y="19347"/>
            <a:ext cx="1503784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輔導室</a:t>
            </a:r>
            <a:endParaRPr lang="zh-TW" altLang="en-US" sz="2800" b="1" dirty="0">
              <a:solidFill>
                <a:srgbClr val="FFFF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503712" y="67719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學年度第二學期輔導室重要活動</a:t>
            </a:r>
            <a:endParaRPr lang="zh-TW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086382"/>
              </p:ext>
            </p:extLst>
          </p:nvPr>
        </p:nvGraphicFramePr>
        <p:xfrm>
          <a:off x="767408" y="1052736"/>
          <a:ext cx="10801200" cy="50405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36846">
                  <a:extLst>
                    <a:ext uri="{9D8B030D-6E8A-4147-A177-3AD203B41FA5}">
                      <a16:colId xmlns:a16="http://schemas.microsoft.com/office/drawing/2014/main" val="1081509400"/>
                    </a:ext>
                  </a:extLst>
                </a:gridCol>
                <a:gridCol w="5364354">
                  <a:extLst>
                    <a:ext uri="{9D8B030D-6E8A-4147-A177-3AD203B41FA5}">
                      <a16:colId xmlns:a16="http://schemas.microsoft.com/office/drawing/2014/main" val="607284852"/>
                    </a:ext>
                  </a:extLst>
                </a:gridCol>
              </a:tblGrid>
              <a:tr h="560062">
                <a:tc grid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112</a:t>
                      </a:r>
                      <a:r>
                        <a:rPr lang="zh-TW" sz="2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學年度第</a:t>
                      </a:r>
                      <a:r>
                        <a:rPr lang="en-US" sz="2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sz="2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學期輔導室重要活動時間一覽表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830172"/>
                  </a:ext>
                </a:extLst>
              </a:tr>
              <a:tr h="56006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3244067"/>
                  </a:ext>
                </a:extLst>
              </a:tr>
              <a:tr h="56006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第二學期開學迎新活動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113.02.16(</a:t>
                      </a:r>
                      <a:r>
                        <a:rPr 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5691374"/>
                  </a:ext>
                </a:extLst>
              </a:tr>
              <a:tr h="56006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轉入生輔導活動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113.02.22(</a:t>
                      </a:r>
                      <a:r>
                        <a:rPr 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  <a:r>
                        <a:rPr 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3381533"/>
                  </a:ext>
                </a:extLst>
              </a:tr>
              <a:tr h="56006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日本關東教育旅行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113.03.08(</a:t>
                      </a:r>
                      <a:r>
                        <a:rPr 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  <a:r>
                        <a:rPr 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)-03.12(</a:t>
                      </a:r>
                      <a:r>
                        <a:rPr 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3442825"/>
                  </a:ext>
                </a:extLst>
              </a:tr>
              <a:tr h="56006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母親節慶祝活動暨多元學習成果展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113.05.10(</a:t>
                      </a:r>
                      <a:r>
                        <a:rPr 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9170497"/>
                  </a:ext>
                </a:extLst>
              </a:tr>
              <a:tr h="56006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六年級畢業美展開幕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113.06.14(</a:t>
                      </a:r>
                      <a:r>
                        <a:rPr 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  <a:r>
                        <a:rPr 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0141827"/>
                  </a:ext>
                </a:extLst>
              </a:tr>
              <a:tr h="56006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生命教育捐髮活動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113.06.27(</a:t>
                      </a:r>
                      <a:r>
                        <a:rPr lang="zh-TW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1715178"/>
                  </a:ext>
                </a:extLst>
              </a:tr>
              <a:tr h="56006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五年級特殊教育體驗活動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113.06.28(</a:t>
                      </a:r>
                      <a:r>
                        <a:rPr 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  <a:r>
                        <a:rPr 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0640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187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80" y="4514131"/>
            <a:ext cx="1016850" cy="99052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4653136"/>
            <a:ext cx="4422297" cy="71251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025F1FD-C99B-44F9-9D34-3530BDD071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650904"/>
            <a:ext cx="7506486" cy="141702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59496" y="2629310"/>
            <a:ext cx="957706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華康框圓體W5加破音四" panose="020F0500000000000000" pitchFamily="34" charset="-120"/>
                <a:ea typeface="華康框圓體W5加破音四" panose="020F0500000000000000" pitchFamily="34" charset="-120"/>
              </a:rPr>
              <a:t>教學計畫與班級經營</a:t>
            </a:r>
            <a:endParaRPr lang="zh-TW" alt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華康框圓體W5加破音四" panose="020F0500000000000000" pitchFamily="34" charset="-120"/>
              <a:ea typeface="華康框圓體W5加破音四" panose="020F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0261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114" y="577080"/>
            <a:ext cx="3627478" cy="3129458"/>
          </a:xfrm>
          <a:prstGeom prst="rect">
            <a:avLst/>
          </a:prstGeom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517671" y="72904"/>
            <a:ext cx="2520280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zh-TW" altLang="en-US" sz="2800" b="1" dirty="0" smtClean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學科</a:t>
            </a:r>
            <a:r>
              <a:rPr lang="en-US" altLang="zh-TW" sz="2800" b="1" dirty="0" smtClean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p36</a:t>
            </a:r>
            <a:endParaRPr lang="zh-TW" altLang="en-US" sz="2800" b="1" dirty="0">
              <a:solidFill>
                <a:srgbClr val="FFFF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8" r="5122" b="21651"/>
          <a:stretch/>
        </p:blipFill>
        <p:spPr>
          <a:xfrm>
            <a:off x="7887815" y="44624"/>
            <a:ext cx="4304185" cy="633291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1" y="596705"/>
            <a:ext cx="3829378" cy="307875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0" t="22877" r="5387" b="3903"/>
          <a:stretch/>
        </p:blipFill>
        <p:spPr>
          <a:xfrm>
            <a:off x="186923" y="3785596"/>
            <a:ext cx="3137161" cy="261992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3861048"/>
            <a:ext cx="4825379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6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695400" y="0"/>
            <a:ext cx="2448272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國語</a:t>
            </a:r>
            <a:r>
              <a:rPr lang="zh-TW" altLang="en-US" sz="2800" b="1" dirty="0" smtClean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r>
              <a:rPr lang="en-US" altLang="zh-TW" sz="2800" b="1" dirty="0" smtClean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p15</a:t>
            </a:r>
            <a:endParaRPr lang="zh-TW" altLang="en-US" sz="2800" b="1" dirty="0">
              <a:solidFill>
                <a:srgbClr val="FFFF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18500"/>
          <a:stretch/>
        </p:blipFill>
        <p:spPr>
          <a:xfrm>
            <a:off x="9199018" y="47928"/>
            <a:ext cx="2880320" cy="297033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0"/>
          <a:stretch/>
        </p:blipFill>
        <p:spPr>
          <a:xfrm>
            <a:off x="258141" y="4719591"/>
            <a:ext cx="6593577" cy="1493042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79376" y="980728"/>
            <a:ext cx="72008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正向鼓勵，維持孩子的學習動機 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讚讚與作業書寫的次數的複雜關係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	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閱讀與唸讀習慣的養成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字的學習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教過的字要寫國字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配合國語課本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筆順筆畫的重要、字典與部首要循序漸進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生字本的造詞練習 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補充教材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國練本的使用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3" y="302332"/>
            <a:ext cx="5130878" cy="268061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3" y="3135164"/>
            <a:ext cx="5130878" cy="292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3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8" t="4200" r="19299" b="21251"/>
          <a:stretch/>
        </p:blipFill>
        <p:spPr>
          <a:xfrm>
            <a:off x="221120" y="908720"/>
            <a:ext cx="3575720" cy="511256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b="9181"/>
          <a:stretch/>
        </p:blipFill>
        <p:spPr>
          <a:xfrm>
            <a:off x="3935760" y="944007"/>
            <a:ext cx="3485425" cy="446449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/>
          <a:stretch/>
        </p:blipFill>
        <p:spPr>
          <a:xfrm rot="16200000">
            <a:off x="7732116" y="891574"/>
            <a:ext cx="4143857" cy="42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77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839416" y="0"/>
            <a:ext cx="2232248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作文</a:t>
            </a:r>
            <a:r>
              <a:rPr lang="zh-TW" altLang="en-US" sz="2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r>
              <a:rPr lang="en-US" altLang="zh-TW" sz="2800" b="1" dirty="0" smtClean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p35</a:t>
            </a:r>
            <a:endParaRPr lang="zh-TW" altLang="en-US" sz="2800" b="1" dirty="0">
              <a:solidFill>
                <a:srgbClr val="FFFF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8501"/>
          <a:stretch/>
        </p:blipFill>
        <p:spPr>
          <a:xfrm>
            <a:off x="7480867" y="-243408"/>
            <a:ext cx="4711133" cy="725631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1" b="4851"/>
          <a:stretch/>
        </p:blipFill>
        <p:spPr>
          <a:xfrm rot="16200000">
            <a:off x="3874164" y="-390472"/>
            <a:ext cx="3114122" cy="416699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r="4744" b="3090"/>
          <a:stretch/>
        </p:blipFill>
        <p:spPr>
          <a:xfrm rot="16200000">
            <a:off x="1088174" y="1884098"/>
            <a:ext cx="3528392" cy="546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2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951348" y="18690"/>
            <a:ext cx="5015880" cy="41805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>
                <a:solidFill>
                  <a:srgbClr val="EC3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定期評量日期</a:t>
            </a:r>
            <a:endParaRPr lang="zh-TW" altLang="en-US" sz="2800" b="1" dirty="0">
              <a:solidFill>
                <a:srgbClr val="EC343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598209"/>
              </p:ext>
            </p:extLst>
          </p:nvPr>
        </p:nvGraphicFramePr>
        <p:xfrm>
          <a:off x="1631504" y="980728"/>
          <a:ext cx="9649071" cy="47109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8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7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2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64">
                <a:tc gridSpan="4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en-US" alt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</a:t>
                      </a: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度第</a:t>
                      </a: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學期 </a:t>
                      </a:r>
                      <a:r>
                        <a:rPr lang="zh-TW" alt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定期評量</a:t>
                      </a: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時間一覽表</a:t>
                      </a:r>
                      <a:endParaRPr lang="zh-TW" sz="2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898">
                <a:tc grid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類別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年級</a:t>
                      </a: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</a:p>
                  </a:txBody>
                  <a:tcPr marL="68580" marR="68580" marT="0" marB="0"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898">
                <a:tc grid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英語能力檢測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全校</a:t>
                      </a:r>
                      <a:endParaRPr lang="en-US" altLang="zh-TW" sz="20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113/03/25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970303"/>
                  </a:ext>
                </a:extLst>
              </a:tr>
              <a:tr h="673898"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期中評量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作文評量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G4-</a:t>
                      </a:r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G6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113/04/12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8698">
                <a:tc vMerge="1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紙筆評量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全校</a:t>
                      </a:r>
                      <a:endParaRPr lang="en-US" altLang="zh-TW" sz="20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113/04/16-17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898"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期末評量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作文評量</a:t>
                      </a:r>
                      <a:endParaRPr lang="zh-TW" alt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G3-</a:t>
                      </a:r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G5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113/06/14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80595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紙筆評量</a:t>
                      </a:r>
                      <a:endParaRPr lang="zh-TW" alt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G1-G5</a:t>
                      </a:r>
                      <a:endParaRPr lang="zh-TW" altLang="zh-TW" sz="20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113/06/19-20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標題 1"/>
          <p:cNvSpPr txBox="1">
            <a:spLocks/>
          </p:cNvSpPr>
          <p:nvPr/>
        </p:nvSpPr>
        <p:spPr>
          <a:xfrm>
            <a:off x="1199456" y="19347"/>
            <a:ext cx="1503784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教務處</a:t>
            </a:r>
          </a:p>
        </p:txBody>
      </p:sp>
    </p:spTree>
    <p:extLst>
      <p:ext uri="{BB962C8B-B14F-4D97-AF65-F5344CB8AC3E}">
        <p14:creationId xmlns:p14="http://schemas.microsoft.com/office/powerpoint/2010/main" val="2631286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839416" y="0"/>
            <a:ext cx="2232248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</a:t>
            </a:r>
            <a:r>
              <a:rPr lang="zh-TW" altLang="en-US" sz="2800" b="1" dirty="0" smtClean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r>
              <a:rPr lang="en-US" altLang="zh-TW" sz="2800" b="1" dirty="0" smtClean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p17</a:t>
            </a:r>
            <a:endParaRPr lang="zh-TW" altLang="en-US" sz="2800" b="1" dirty="0">
              <a:solidFill>
                <a:srgbClr val="FFFF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21650"/>
          <a:stretch/>
        </p:blipFill>
        <p:spPr>
          <a:xfrm>
            <a:off x="7464152" y="24812"/>
            <a:ext cx="4495109" cy="629416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" t="9986" r="5944"/>
          <a:stretch/>
        </p:blipFill>
        <p:spPr>
          <a:xfrm>
            <a:off x="240091" y="1844824"/>
            <a:ext cx="7344816" cy="156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4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839416" y="0"/>
            <a:ext cx="2232248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榮譽制度</a:t>
            </a:r>
            <a:endParaRPr lang="zh-TW" altLang="en-US" sz="2800" b="1" dirty="0">
              <a:solidFill>
                <a:srgbClr val="FFFF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63352" y="1061053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班級好讚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讚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團隊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合作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爭取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班級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榮譽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6240016" y="1061053"/>
            <a:ext cx="55883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學最好的事情，做更好的自己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(class 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dojo)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891364" y="4188897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)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51"/>
          <a:stretch/>
        </p:blipFill>
        <p:spPr>
          <a:xfrm>
            <a:off x="6219286" y="1628800"/>
            <a:ext cx="2645726" cy="426401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615" y="1476551"/>
            <a:ext cx="2798790" cy="487075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14" y="1748275"/>
            <a:ext cx="5835017" cy="40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6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0313" y="111845"/>
            <a:ext cx="3816424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親師</a:t>
            </a:r>
            <a:r>
              <a:rPr lang="zh-TW" altLang="en-US" sz="1800" b="1" dirty="0" smtClean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交流之</a:t>
            </a:r>
            <a:r>
              <a:rPr lang="zh-TW" altLang="en-US" sz="1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lang="zh-TW" altLang="en-US" sz="1800" b="1" dirty="0" smtClean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學期金</a:t>
            </a:r>
            <a:r>
              <a:rPr lang="zh-TW" altLang="en-US" sz="1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句</a:t>
            </a:r>
            <a:endParaRPr lang="zh-TW" altLang="en-US" sz="1800" b="1" dirty="0">
              <a:solidFill>
                <a:srgbClr val="FFFF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15150" y="2133859"/>
            <a:ext cx="12081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◆ 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好好</a:t>
            </a:r>
            <a:r>
              <a:rPr lang="zh-TW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吃飯 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均衡飲食 少糖 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zh-TW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好好睡覺 </a:t>
            </a:r>
            <a:r>
              <a:rPr lang="en-US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每晚十點前上床睡覺</a:t>
            </a:r>
            <a:r>
              <a:rPr lang="en-US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endParaRPr lang="zh-TW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11891364" y="4188897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)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279146" y="3211077"/>
            <a:ext cx="12009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◆ 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做時間的</a:t>
            </a:r>
            <a:r>
              <a:rPr lang="zh-TW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主人 </a:t>
            </a:r>
            <a:r>
              <a:rPr lang="en-US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專注才能提高效率，對的時間做對的事</a:t>
            </a:r>
            <a:r>
              <a:rPr lang="en-US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zh-TW" altLang="en-US" sz="28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315150" y="4331482"/>
            <a:ext cx="6284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◆ </a:t>
            </a:r>
            <a:r>
              <a:rPr lang="zh-TW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先能自律，才有自由                           </a:t>
            </a:r>
            <a:r>
              <a:rPr lang="zh-TW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0103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839416" y="0"/>
            <a:ext cx="2232248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親師交流</a:t>
            </a:r>
            <a:endParaRPr lang="zh-TW" altLang="en-US" sz="2800" b="1" dirty="0">
              <a:solidFill>
                <a:srgbClr val="FFFF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79146" y="976445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◆ 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校內繪畫比賽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每班兩名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altLang="zh-TW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1891364" y="4188897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)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335360" y="1658043"/>
            <a:ext cx="1022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◆ 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討論教室內空氣清淨機濾網是否需要更換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一組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1700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元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zh-TW" altLang="en-US" sz="2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312024" y="2498249"/>
            <a:ext cx="49685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◆ 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下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學期班費將支出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數卷 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元 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42 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人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=1890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元</a:t>
            </a:r>
            <a:endParaRPr lang="en-US" altLang="zh-TW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endParaRPr lang="en-US" altLang="zh-TW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TW" altLang="en-US" sz="24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0" y="3205752"/>
            <a:ext cx="5047607" cy="2664015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335360" y="2498395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◆ 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上學期班費支出如下圖                           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2857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71464" y="1700808"/>
            <a:ext cx="1000911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zh-TW" altLang="zh-TW" sz="42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多給孩子一點等待，會看到不一樣的</a:t>
            </a:r>
            <a:r>
              <a:rPr lang="zh-TW" altLang="zh-TW" sz="4200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亮點</a:t>
            </a:r>
            <a:r>
              <a:rPr lang="zh-TW" altLang="zh-TW" sz="42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zh-TW" altLang="zh-TW" sz="4200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zh-TW" altLang="zh-TW" sz="3600" dirty="0" smtClean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lang="zh-TW" altLang="zh-TW" sz="36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愛裡長大的小孩，一定有他們的節奏；</a:t>
            </a:r>
          </a:p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zh-TW" altLang="zh-TW" sz="36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讓孩子感覺是安全的，就可以逐漸進步和學習</a:t>
            </a:r>
            <a:r>
              <a:rPr lang="zh-TW" altLang="zh-TW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zh-TW" altLang="zh-TW" sz="1600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014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1703512" y="19347"/>
            <a:ext cx="6840760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>
                <a:solidFill>
                  <a:srgbClr val="EC3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800" b="1" dirty="0">
                <a:solidFill>
                  <a:srgbClr val="EC3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800" b="1" dirty="0">
                <a:solidFill>
                  <a:srgbClr val="EC34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學期學藝競賽日期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1218291" y="5793693"/>
            <a:ext cx="9996773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113.05.10</a:t>
            </a:r>
            <a:r>
              <a:rPr lang="zh-TW" altLang="en-US" sz="2400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下午</a:t>
            </a:r>
            <a:r>
              <a:rPr lang="zh-TW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明潭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閱光學習成果發表會</a:t>
            </a:r>
            <a:r>
              <a:rPr lang="en-US" altLang="zh-TW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(G2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弟子規及</a:t>
            </a:r>
            <a:r>
              <a:rPr lang="en-US" altLang="zh-TW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G3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英語歌唱表演</a:t>
            </a:r>
            <a:r>
              <a:rPr lang="en-US" altLang="zh-TW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199456" y="19347"/>
            <a:ext cx="1503784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教務處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359105"/>
              </p:ext>
            </p:extLst>
          </p:nvPr>
        </p:nvGraphicFramePr>
        <p:xfrm>
          <a:off x="1415480" y="692696"/>
          <a:ext cx="9721079" cy="51009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0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6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33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7397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en-US" alt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</a:t>
                      </a: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度第</a:t>
                      </a: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學期 教務處學藝競賽時間一覽表</a:t>
                      </a:r>
                      <a:endParaRPr lang="zh-TW" sz="2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598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類別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年級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598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英語拼字比賽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G3-G6</a:t>
                      </a:r>
                      <a:endParaRPr lang="zh-TW" altLang="zh-TW" sz="2000" b="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03.01(</a:t>
                      </a:r>
                      <a:r>
                        <a:rPr lang="zh-TW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2000" b="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33983728"/>
                  </a:ext>
                </a:extLst>
              </a:tr>
              <a:tr h="464598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作文比賽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</a:t>
                      </a:r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-G6</a:t>
                      </a:r>
                      <a:endParaRPr lang="zh-TW" sz="2000" b="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03.1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2000" b="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2722019"/>
                  </a:ext>
                </a:extLst>
              </a:tr>
              <a:tr h="385231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小小說書人初賽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G1-G6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03.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~03.1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各組時間另行通知</a:t>
                      </a:r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2000" b="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0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小小說書人複賽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依初賽結果進入複賽</a:t>
                      </a:r>
                      <a:endParaRPr lang="zh-TW" altLang="zh-TW" sz="2000" b="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03.19(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zh-TW" sz="2000" b="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0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英語演講比賽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G5</a:t>
                      </a:r>
                      <a:endParaRPr lang="zh-TW" altLang="zh-TW" sz="2000" b="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03.22(</a:t>
                      </a:r>
                      <a:r>
                        <a:rPr lang="zh-TW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zh-TW" sz="2000" b="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8189185"/>
                  </a:ext>
                </a:extLst>
              </a:tr>
              <a:tr h="3763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繪畫比賽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G1-G3</a:t>
                      </a:r>
                      <a:endParaRPr lang="zh-TW" altLang="zh-TW" sz="20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ourier New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03.26(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zh-TW" sz="2000" b="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8506081"/>
                  </a:ext>
                </a:extLst>
              </a:tr>
              <a:tr h="376399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硬筆書法比賽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err="1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G3-G5</a:t>
                      </a:r>
                      <a:endParaRPr lang="zh-TW" altLang="zh-TW" sz="2000" b="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ourier New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04.01(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2000" b="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7602944"/>
                  </a:ext>
                </a:extLst>
              </a:tr>
              <a:tr h="4668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閩南語說故事比賽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G4</a:t>
                      </a:r>
                      <a:endParaRPr lang="zh-TW" altLang="zh-TW" sz="2000" b="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u="none" strike="noStrike" kern="1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04.19(</a:t>
                      </a:r>
                      <a:r>
                        <a:rPr kumimoji="0" lang="zh-TW" altLang="zh-TW" sz="2000" u="none" strike="noStrike" kern="1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  <a:r>
                        <a:rPr kumimoji="0" lang="en-US" altLang="zh-TW" sz="2000" u="none" strike="noStrike" kern="1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kumimoji="0" lang="zh-TW" altLang="zh-TW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3005835"/>
                  </a:ext>
                </a:extLst>
              </a:tr>
              <a:tr h="41677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查字典比賽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ourier New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G3</a:t>
                      </a:r>
                      <a:endParaRPr lang="zh-TW" sz="2000" b="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u="none" strike="noStrike" kern="1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04.22(</a:t>
                      </a:r>
                      <a:r>
                        <a:rPr kumimoji="0" lang="zh-TW" altLang="en-US" sz="2000" u="none" strike="noStrike" kern="1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  <a:r>
                        <a:rPr kumimoji="0" lang="en-US" altLang="zh-TW" sz="2000" u="none" strike="noStrike" kern="1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kumimoji="0" lang="zh-TW" altLang="zh-TW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071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抽題演講比賽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G4</a:t>
                      </a:r>
                      <a:endParaRPr lang="zh-TW" sz="2000" b="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05.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r>
                        <a:rPr 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2000" b="0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4177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482187"/>
              </p:ext>
            </p:extLst>
          </p:nvPr>
        </p:nvGraphicFramePr>
        <p:xfrm>
          <a:off x="1868963" y="1268760"/>
          <a:ext cx="9289032" cy="4275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199">
                  <a:extLst>
                    <a:ext uri="{9D8B030D-6E8A-4147-A177-3AD203B41FA5}">
                      <a16:colId xmlns:a16="http://schemas.microsoft.com/office/drawing/2014/main" val="25013881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430597815"/>
                    </a:ext>
                  </a:extLst>
                </a:gridCol>
                <a:gridCol w="3297766">
                  <a:extLst>
                    <a:ext uri="{9D8B030D-6E8A-4147-A177-3AD203B41FA5}">
                      <a16:colId xmlns:a16="http://schemas.microsoft.com/office/drawing/2014/main" val="4110052154"/>
                    </a:ext>
                  </a:extLst>
                </a:gridCol>
                <a:gridCol w="3182955">
                  <a:extLst>
                    <a:ext uri="{9D8B030D-6E8A-4147-A177-3AD203B41FA5}">
                      <a16:colId xmlns:a16="http://schemas.microsoft.com/office/drawing/2014/main" val="529807719"/>
                    </a:ext>
                  </a:extLst>
                </a:gridCol>
              </a:tblGrid>
              <a:tr h="550589"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日期</a:t>
                      </a:r>
                      <a:endParaRPr lang="zh-TW" sz="18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年級</a:t>
                      </a:r>
                      <a:endParaRPr lang="zh-TW" sz="18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多元學習班</a:t>
                      </a:r>
                      <a:endParaRPr lang="zh-TW" sz="18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雙語特色班</a:t>
                      </a:r>
                      <a:endParaRPr lang="zh-TW" sz="18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0803152"/>
                  </a:ext>
                </a:extLst>
              </a:tr>
              <a:tr h="550589">
                <a:tc rowSpan="6"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</a:t>
                      </a:r>
                      <a:r>
                        <a:rPr lang="en-US" altLang="zh-TW" sz="18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en-US" sz="18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/03/</a:t>
                      </a:r>
                      <a:r>
                        <a:rPr lang="en-US" altLang="zh-TW" sz="18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endParaRPr lang="en-US" sz="18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再興英檢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再興英檢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08275992"/>
                  </a:ext>
                </a:extLst>
              </a:tr>
              <a:tr h="55058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再興英檢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再興英檢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3261485"/>
                  </a:ext>
                </a:extLst>
              </a:tr>
              <a:tr h="55058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再興英檢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再興英檢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9381859"/>
                  </a:ext>
                </a:extLst>
              </a:tr>
              <a:tr h="6909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TOEFL Primary Step 1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TOEFL Primary Step 1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0969541"/>
                  </a:ext>
                </a:extLst>
              </a:tr>
              <a:tr h="6909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再興英檢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TOEFL Primary Step 2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7666481"/>
                  </a:ext>
                </a:extLst>
              </a:tr>
              <a:tr h="6909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TOEFL Primary Step 2</a:t>
                      </a:r>
                      <a:endParaRPr lang="zh-TW" sz="18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TOEFL Primary Junior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2076955"/>
                  </a:ext>
                </a:extLst>
              </a:tr>
            </a:tbl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3878"/>
          <a:stretch/>
        </p:blipFill>
        <p:spPr>
          <a:xfrm>
            <a:off x="191344" y="4437112"/>
            <a:ext cx="1653919" cy="1646523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199456" y="19347"/>
            <a:ext cx="1503784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教務處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503712" y="67719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年度整體英語學習評量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再興英檢、托福檢測</a:t>
            </a:r>
            <a:endParaRPr lang="zh-TW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93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199456" y="19347"/>
            <a:ext cx="1503784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r>
              <a:rPr lang="zh-TW" altLang="en-US" sz="2800" b="1" dirty="0" smtClean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</a:t>
            </a:r>
            <a:r>
              <a:rPr lang="zh-TW" altLang="en-US" sz="2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503712" y="67719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服儀宣導</a:t>
            </a:r>
            <a:endParaRPr lang="zh-TW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407368" y="1124744"/>
            <a:ext cx="11335312" cy="5169045"/>
            <a:chOff x="660991" y="1229201"/>
            <a:chExt cx="11335312" cy="5169045"/>
          </a:xfrm>
        </p:grpSpPr>
        <p:grpSp>
          <p:nvGrpSpPr>
            <p:cNvPr id="19" name="群組 18"/>
            <p:cNvGrpSpPr/>
            <p:nvPr/>
          </p:nvGrpSpPr>
          <p:grpSpPr>
            <a:xfrm>
              <a:off x="660991" y="1900537"/>
              <a:ext cx="6508496" cy="4497709"/>
              <a:chOff x="1691680" y="860920"/>
              <a:chExt cx="6365566" cy="3818265"/>
            </a:xfrm>
          </p:grpSpPr>
          <p:pic>
            <p:nvPicPr>
              <p:cNvPr id="34" name="圖片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1331" y="1046070"/>
                <a:ext cx="1129129" cy="3535193"/>
              </a:xfrm>
              <a:prstGeom prst="rect">
                <a:avLst/>
              </a:prstGeom>
            </p:spPr>
          </p:pic>
          <p:pic>
            <p:nvPicPr>
              <p:cNvPr id="35" name="圖片 3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91680" y="1168475"/>
                <a:ext cx="1080120" cy="3275483"/>
              </a:xfrm>
              <a:prstGeom prst="rect">
                <a:avLst/>
              </a:prstGeom>
            </p:spPr>
          </p:pic>
          <p:pic>
            <p:nvPicPr>
              <p:cNvPr id="36" name="圖片 3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9992" y="1142838"/>
                <a:ext cx="1068497" cy="3433887"/>
              </a:xfrm>
              <a:prstGeom prst="rect">
                <a:avLst/>
              </a:prstGeom>
            </p:spPr>
          </p:pic>
          <p:pic>
            <p:nvPicPr>
              <p:cNvPr id="37" name="圖片 3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34" b="92358" l="9926" r="89926">
                            <a14:foregroundMark x1="40296" y1="92358" x2="40296" y2="92358"/>
                            <a14:foregroundMark x1="53481" y1="91266" x2="53481" y2="91266"/>
                            <a14:foregroundMark x1="49926" y1="90175" x2="49926" y2="90175"/>
                            <a14:foregroundMark x1="49630" y1="89520" x2="49630" y2="89520"/>
                            <a14:foregroundMark x1="49333" y1="88755" x2="49333" y2="88755"/>
                            <a14:foregroundMark x1="44148" y1="89847" x2="44148" y2="89847"/>
                            <a14:backgroundMark x1="46222" y1="77729" x2="46222" y2="77729"/>
                            <a14:backgroundMark x1="46519" y1="78930" x2="46519" y2="78930"/>
                            <a14:backgroundMark x1="46519" y1="80022" x2="46519" y2="80022"/>
                            <a14:backgroundMark x1="46370" y1="81114" x2="46370" y2="81114"/>
                            <a14:backgroundMark x1="46519" y1="81769" x2="46519" y2="81769"/>
                            <a14:backgroundMark x1="46667" y1="82860" x2="46667" y2="82860"/>
                            <a14:backgroundMark x1="46667" y1="83843" x2="46667" y2="83843"/>
                            <a14:backgroundMark x1="47852" y1="77948" x2="47852" y2="77948"/>
                            <a14:backgroundMark x1="47556" y1="79585" x2="47556" y2="79585"/>
                            <a14:backgroundMark x1="47407" y1="82314" x2="47407" y2="82314"/>
                            <a14:backgroundMark x1="46815" y1="84498" x2="46815" y2="84498"/>
                            <a14:backgroundMark x1="46370" y1="85371" x2="46370" y2="85371"/>
                            <a14:backgroundMark x1="46519" y1="86463" x2="46519" y2="86463"/>
                            <a14:backgroundMark x1="47556" y1="84061" x2="47556" y2="84061"/>
                            <a14:backgroundMark x1="48741" y1="83515" x2="48741" y2="83515"/>
                            <a14:backgroundMark x1="47259" y1="84825" x2="47259" y2="84825"/>
                            <a14:backgroundMark x1="47259" y1="77511" x2="47259" y2="77511"/>
                            <a14:backgroundMark x1="46519" y1="78166" x2="46519" y2="78166"/>
                            <a14:backgroundMark x1="48296" y1="78603" x2="48296" y2="78603"/>
                            <a14:backgroundMark x1="48296" y1="78821" x2="48444" y2="80131"/>
                            <a14:backgroundMark x1="46222" y1="76965" x2="46222" y2="76965"/>
                            <a14:backgroundMark x1="47407" y1="76965" x2="47407" y2="76965"/>
                            <a14:backgroundMark x1="48593" y1="80568" x2="48741" y2="80895"/>
                            <a14:backgroundMark x1="48593" y1="81987" x2="48593" y2="81987"/>
                            <a14:backgroundMark x1="48444" y1="83297" x2="48444" y2="83297"/>
                            <a14:backgroundMark x1="47704" y1="85262" x2="47704" y2="852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2097" y="860920"/>
                <a:ext cx="2815149" cy="3818265"/>
              </a:xfrm>
              <a:prstGeom prst="rect">
                <a:avLst/>
              </a:prstGeom>
            </p:spPr>
          </p:pic>
        </p:grpSp>
        <p:grpSp>
          <p:nvGrpSpPr>
            <p:cNvPr id="20" name="群組 19"/>
            <p:cNvGrpSpPr/>
            <p:nvPr/>
          </p:nvGrpSpPr>
          <p:grpSpPr>
            <a:xfrm>
              <a:off x="680604" y="1229201"/>
              <a:ext cx="11315699" cy="4934519"/>
              <a:chOff x="680604" y="1229201"/>
              <a:chExt cx="11315699" cy="4934519"/>
            </a:xfrm>
          </p:grpSpPr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9E4B8E38-36FD-406D-BCA0-AB29793A6B38}"/>
                  </a:ext>
                </a:extLst>
              </p:cNvPr>
              <p:cNvSpPr txBox="1"/>
              <p:nvPr/>
            </p:nvSpPr>
            <p:spPr>
              <a:xfrm>
                <a:off x="3217153" y="1254206"/>
                <a:ext cx="2047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3600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扣好扣子</a:t>
                </a:r>
                <a:endParaRPr lang="zh-TW" altLang="en-US" sz="3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22" name="群組 21"/>
              <p:cNvGrpSpPr/>
              <p:nvPr/>
            </p:nvGrpSpPr>
            <p:grpSpPr>
              <a:xfrm>
                <a:off x="680604" y="1398392"/>
                <a:ext cx="2851755" cy="2513939"/>
                <a:chOff x="1724834" y="383611"/>
                <a:chExt cx="2851755" cy="2255958"/>
              </a:xfrm>
            </p:grpSpPr>
            <p:sp>
              <p:nvSpPr>
                <p:cNvPr id="32" name="向右箭號 31"/>
                <p:cNvSpPr/>
                <p:nvPr/>
              </p:nvSpPr>
              <p:spPr>
                <a:xfrm rot="18039305">
                  <a:off x="2010232" y="1644357"/>
                  <a:ext cx="1805090" cy="185333"/>
                </a:xfrm>
                <a:prstGeom prst="rightArrow">
                  <a:avLst/>
                </a:prstGeom>
                <a:solidFill>
                  <a:srgbClr val="FF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9E4B8E38-36FD-406D-BCA0-AB29793A6B38}"/>
                    </a:ext>
                  </a:extLst>
                </p:cNvPr>
                <p:cNvSpPr txBox="1"/>
                <p:nvPr/>
              </p:nvSpPr>
              <p:spPr>
                <a:xfrm>
                  <a:off x="1724834" y="383611"/>
                  <a:ext cx="285175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3600" b="1" dirty="0" smtClean="0">
                      <a:solidFill>
                        <a:srgbClr val="FF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衣服</a:t>
                  </a:r>
                  <a:r>
                    <a:rPr lang="zh-TW" altLang="en-US" sz="3600" b="1" dirty="0">
                      <a:solidFill>
                        <a:srgbClr val="FF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紮</a:t>
                  </a:r>
                  <a:r>
                    <a:rPr lang="zh-TW" altLang="en-US" sz="3600" b="1" dirty="0" smtClean="0">
                      <a:solidFill>
                        <a:srgbClr val="FF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進</a:t>
                  </a:r>
                  <a:r>
                    <a:rPr lang="zh-TW" altLang="en-US" sz="3600" b="1" dirty="0">
                      <a:solidFill>
                        <a:srgbClr val="FF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褲</a:t>
                  </a:r>
                </a:p>
              </p:txBody>
            </p:sp>
          </p:grpSp>
          <p:pic>
            <p:nvPicPr>
              <p:cNvPr id="23" name="圖片 2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7537" y="2278466"/>
                <a:ext cx="1152128" cy="3702658"/>
              </a:xfrm>
              <a:prstGeom prst="rect">
                <a:avLst/>
              </a:prstGeom>
            </p:spPr>
          </p:pic>
          <p:sp>
            <p:nvSpPr>
              <p:cNvPr id="24" name="文字方塊 23"/>
              <p:cNvSpPr txBox="1"/>
              <p:nvPr/>
            </p:nvSpPr>
            <p:spPr>
              <a:xfrm>
                <a:off x="8592841" y="1536489"/>
                <a:ext cx="800219" cy="316835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TW" altLang="en-US" sz="4000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紅</a:t>
                </a:r>
                <a:r>
                  <a:rPr lang="zh-TW" altLang="en-US" sz="40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背心配</a:t>
                </a:r>
                <a:r>
                  <a:rPr lang="zh-TW" altLang="en-US" sz="40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制服</a:t>
                </a:r>
              </a:p>
            </p:txBody>
          </p:sp>
          <p:pic>
            <p:nvPicPr>
              <p:cNvPr id="25" name="圖片 2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76030" y="1427498"/>
                <a:ext cx="3240360" cy="4320480"/>
              </a:xfrm>
              <a:prstGeom prst="rect">
                <a:avLst/>
              </a:prstGeom>
            </p:spPr>
          </p:pic>
          <p:sp>
            <p:nvSpPr>
              <p:cNvPr id="26" name="文字方塊 25"/>
              <p:cNvSpPr txBox="1"/>
              <p:nvPr/>
            </p:nvSpPr>
            <p:spPr>
              <a:xfrm>
                <a:off x="10653066" y="1472188"/>
                <a:ext cx="800219" cy="431212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TW" altLang="en-US" sz="4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黑</a:t>
                </a:r>
                <a:r>
                  <a:rPr lang="zh-TW" altLang="en-US" sz="40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背心</a:t>
                </a:r>
                <a:r>
                  <a:rPr lang="zh-TW" altLang="en-US" sz="4000" b="1" dirty="0" smtClean="0">
                    <a:solidFill>
                      <a:srgbClr val="00B0F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可組合成為</a:t>
                </a:r>
                <a:endParaRPr lang="zh-TW" altLang="en-US" sz="4000" b="1" dirty="0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7" name="文字方塊 26"/>
              <p:cNvSpPr txBox="1"/>
              <p:nvPr/>
            </p:nvSpPr>
            <p:spPr>
              <a:xfrm>
                <a:off x="11196084" y="2955469"/>
                <a:ext cx="800219" cy="320825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TW" altLang="en-US" sz="4000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制服外套內裡</a:t>
                </a:r>
                <a:endParaRPr lang="zh-TW" altLang="en-US" sz="4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8" name="雲朵形圖說文字 27"/>
              <p:cNvSpPr/>
              <p:nvPr/>
            </p:nvSpPr>
            <p:spPr>
              <a:xfrm>
                <a:off x="6252447" y="4704841"/>
                <a:ext cx="1404524" cy="1246771"/>
              </a:xfrm>
              <a:prstGeom prst="cloudCallout">
                <a:avLst>
                  <a:gd name="adj1" fmla="val -79701"/>
                  <a:gd name="adj2" fmla="val 36156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文字方塊 28"/>
              <p:cNvSpPr txBox="1"/>
              <p:nvPr/>
            </p:nvSpPr>
            <p:spPr>
              <a:xfrm>
                <a:off x="6431850" y="4939419"/>
                <a:ext cx="122512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200" b="1" dirty="0">
                    <a:latin typeface="華康少女文字W5" panose="02010609010101010101" pitchFamily="49" charset="-120"/>
                    <a:ea typeface="華康少女文字W5" panose="02010609010101010101" pitchFamily="49" charset="-120"/>
                  </a:rPr>
                  <a:t>黑</a:t>
                </a:r>
                <a:r>
                  <a:rPr lang="zh-TW" altLang="en-US" sz="2200" b="1" dirty="0" smtClean="0">
                    <a:latin typeface="華康少女文字W5" panose="02010609010101010101" pitchFamily="49" charset="-120"/>
                    <a:ea typeface="華康少女文字W5" panose="02010609010101010101" pitchFamily="49" charset="-120"/>
                  </a:rPr>
                  <a:t>鞋配黑襪</a:t>
                </a:r>
                <a:endParaRPr lang="zh-TW" altLang="en-US" sz="2200" b="1" dirty="0">
                  <a:latin typeface="華康少女文字W5" panose="02010609010101010101" pitchFamily="49" charset="-120"/>
                  <a:ea typeface="華康少女文字W5" panose="02010609010101010101" pitchFamily="49" charset="-120"/>
                </a:endParaRPr>
              </a:p>
            </p:txBody>
          </p:sp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9E4B8E38-36FD-406D-BCA0-AB29793A6B38}"/>
                  </a:ext>
                </a:extLst>
              </p:cNvPr>
              <p:cNvSpPr txBox="1"/>
              <p:nvPr/>
            </p:nvSpPr>
            <p:spPr>
              <a:xfrm>
                <a:off x="5487244" y="1229201"/>
                <a:ext cx="175280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3600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穿外套</a:t>
                </a:r>
                <a:endParaRPr lang="en-US" altLang="zh-TW" sz="3600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zh-TW" altLang="en-US" sz="3600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拉拉鍊</a:t>
                </a:r>
                <a:endParaRPr lang="zh-TW" altLang="en-US" sz="3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1" name="向右箭號 30"/>
              <p:cNvSpPr/>
              <p:nvPr/>
            </p:nvSpPr>
            <p:spPr>
              <a:xfrm rot="17838974">
                <a:off x="5730270" y="2813462"/>
                <a:ext cx="1347910" cy="235834"/>
              </a:xfrm>
              <a:prstGeom prst="rightArrow">
                <a:avLst>
                  <a:gd name="adj1" fmla="val 50000"/>
                  <a:gd name="adj2" fmla="val 58919"/>
                </a:avLst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4" name="文字方塊 3"/>
          <p:cNvSpPr txBox="1"/>
          <p:nvPr/>
        </p:nvSpPr>
        <p:spPr>
          <a:xfrm>
            <a:off x="7788344" y="294143"/>
            <a:ext cx="3572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 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記得要寫姓名 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28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199456" y="19347"/>
            <a:ext cx="1503784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r>
              <a:rPr lang="zh-TW" altLang="en-US" sz="2800" b="1" dirty="0" smtClean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</a:t>
            </a:r>
            <a:r>
              <a:rPr lang="zh-TW" altLang="en-US" sz="2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503712" y="67719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服儀宣導</a:t>
            </a:r>
            <a:endParaRPr lang="zh-TW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788344" y="294143"/>
            <a:ext cx="3572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 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記得要寫姓名 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t="1540" r="-202" b="5155"/>
          <a:stretch/>
        </p:blipFill>
        <p:spPr>
          <a:xfrm>
            <a:off x="0" y="-99392"/>
            <a:ext cx="12192000" cy="655272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 rot="594504">
            <a:off x="7968800" y="3437137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 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配合經典文選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弟子規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)</a:t>
            </a:r>
            <a:r>
              <a:rPr lang="zh-TW" altLang="en-US" sz="2000" b="1" dirty="0">
                <a:solidFill>
                  <a:srgbClr val="FF0000"/>
                </a:solidFill>
              </a:rPr>
              <a:t>進行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教學 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73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479376" y="776563"/>
            <a:ext cx="5500688" cy="7937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再興制服添購時機</a:t>
            </a:r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716573" y="1408678"/>
            <a:ext cx="876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長高了，袖子或褲長太短請買新的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16573" y="2648248"/>
            <a:ext cx="8525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天冷了，可加購背心和運動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外套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741031" y="2038968"/>
            <a:ext cx="10995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長大了，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中高年級制服褲子與低年級設計不同</a:t>
            </a:r>
            <a:endParaRPr lang="zh-TW" altLang="en-US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02" y="3147864"/>
            <a:ext cx="1235990" cy="327374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809" y="3147864"/>
            <a:ext cx="1235990" cy="327374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3094535"/>
            <a:ext cx="1345580" cy="356400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176" y="3294579"/>
            <a:ext cx="1125206" cy="2980309"/>
          </a:xfrm>
          <a:prstGeom prst="rect">
            <a:avLst/>
          </a:prstGeom>
        </p:spPr>
      </p:pic>
      <p:sp>
        <p:nvSpPr>
          <p:cNvPr id="11" name="雲朵形圖說文字 10"/>
          <p:cNvSpPr/>
          <p:nvPr/>
        </p:nvSpPr>
        <p:spPr>
          <a:xfrm>
            <a:off x="7676866" y="5358819"/>
            <a:ext cx="1193554" cy="884999"/>
          </a:xfrm>
          <a:prstGeom prst="cloudCallout">
            <a:avLst>
              <a:gd name="adj1" fmla="val 75938"/>
              <a:gd name="adj2" fmla="val 2240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7803461" y="5358819"/>
            <a:ext cx="1041099" cy="546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白短襪全白鞋</a:t>
            </a:r>
          </a:p>
        </p:txBody>
      </p:sp>
      <p:sp>
        <p:nvSpPr>
          <p:cNvPr id="3" name="波浪 2"/>
          <p:cNvSpPr/>
          <p:nvPr/>
        </p:nvSpPr>
        <p:spPr>
          <a:xfrm>
            <a:off x="766465" y="3522502"/>
            <a:ext cx="4166558" cy="1335589"/>
          </a:xfrm>
          <a:prstGeom prst="wave">
            <a:avLst>
              <a:gd name="adj1" fmla="val 11208"/>
              <a:gd name="adj2" fmla="val 0"/>
            </a:avLst>
          </a:prstGeom>
          <a:solidFill>
            <a:srgbClr val="FFF4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798558" y="3641906"/>
            <a:ext cx="41344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穿著合宜得體</a:t>
            </a:r>
            <a:endParaRPr lang="en-US" altLang="zh-TW" sz="2800" b="1" dirty="0" smtClean="0">
              <a:solidFill>
                <a:srgbClr val="FF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是一種尊重與禮貌的表現</a:t>
            </a:r>
            <a:endParaRPr lang="zh-TW" altLang="en-US" sz="2800" b="1" dirty="0">
              <a:solidFill>
                <a:srgbClr val="FF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1199456" y="19347"/>
            <a:ext cx="1503784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r>
              <a:rPr lang="zh-TW" altLang="en-US" sz="2800" b="1" dirty="0" smtClean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</a:t>
            </a:r>
            <a:r>
              <a:rPr lang="zh-TW" altLang="en-US" sz="2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3503712" y="67719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服儀宣導</a:t>
            </a:r>
            <a:endParaRPr lang="zh-TW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30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199456" y="19347"/>
            <a:ext cx="1503784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r>
              <a:rPr lang="zh-TW" altLang="en-US" sz="2800" b="1" dirty="0" smtClean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</a:t>
            </a:r>
            <a:r>
              <a:rPr lang="zh-TW" altLang="en-US" sz="2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503712" y="67719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書包減重 健康啟動</a:t>
            </a:r>
            <a:endParaRPr lang="zh-TW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695400" y="908720"/>
            <a:ext cx="98650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書包減重三動作：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一、臨睡前：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801688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照課表整理書包，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801688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重量不超過體重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1/8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801688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其餘太重物品另外提。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二、上學前：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801688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調整書包雙肩背負，緊貼腰背。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三、放學前：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801688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收拾書包，善用置物櫃。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5" name="圖片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8313" y="1538937"/>
            <a:ext cx="5294585" cy="397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3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199456" y="19347"/>
            <a:ext cx="1503784" cy="5238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學務處</a:t>
            </a:r>
            <a:endParaRPr lang="zh-TW" altLang="en-US" sz="2800" b="1" dirty="0">
              <a:solidFill>
                <a:srgbClr val="FFFF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503712" y="67719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學年度第二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學務處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重要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endParaRPr lang="zh-TW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113078"/>
              </p:ext>
            </p:extLst>
          </p:nvPr>
        </p:nvGraphicFramePr>
        <p:xfrm>
          <a:off x="767408" y="1052736"/>
          <a:ext cx="10801200" cy="50405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36846">
                  <a:extLst>
                    <a:ext uri="{9D8B030D-6E8A-4147-A177-3AD203B41FA5}">
                      <a16:colId xmlns:a16="http://schemas.microsoft.com/office/drawing/2014/main" val="1081509400"/>
                    </a:ext>
                  </a:extLst>
                </a:gridCol>
                <a:gridCol w="5364354">
                  <a:extLst>
                    <a:ext uri="{9D8B030D-6E8A-4147-A177-3AD203B41FA5}">
                      <a16:colId xmlns:a16="http://schemas.microsoft.com/office/drawing/2014/main" val="607284852"/>
                    </a:ext>
                  </a:extLst>
                </a:gridCol>
              </a:tblGrid>
              <a:tr h="560062">
                <a:tc grid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112</a:t>
                      </a:r>
                      <a:r>
                        <a:rPr lang="zh-TW" sz="2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學年度第</a:t>
                      </a:r>
                      <a:r>
                        <a:rPr lang="en-US" sz="2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sz="2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學期輔導室重要活動時間一覽表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830172"/>
                  </a:ext>
                </a:extLst>
              </a:tr>
              <a:tr h="56006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3244067"/>
                  </a:ext>
                </a:extLst>
              </a:tr>
              <a:tr h="56006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防災演練</a:t>
                      </a:r>
                      <a:endParaRPr 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113.02.29(</a:t>
                      </a:r>
                      <a:r>
                        <a:rPr lang="zh-TW" altLang="en-US" sz="2000" b="1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lang="en-US" altLang="zh-TW" sz="2000" b="1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.03.07(</a:t>
                      </a:r>
                      <a:r>
                        <a:rPr lang="zh-TW" altLang="en-US" sz="2000" b="1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  <a:r>
                        <a:rPr lang="en-US" altLang="zh-TW" sz="2000" b="1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5691374"/>
                  </a:ext>
                </a:extLst>
              </a:tr>
              <a:tr h="56006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兒童節仁愛捐款</a:t>
                      </a:r>
                      <a:endParaRPr 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113.03.18-03.22(</a:t>
                      </a:r>
                      <a:r>
                        <a:rPr 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  <a:r>
                        <a:rPr 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3381533"/>
                  </a:ext>
                </a:extLst>
              </a:tr>
              <a:tr h="56006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校內健身操比賽</a:t>
                      </a:r>
                      <a:endParaRPr 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3442825"/>
                  </a:ext>
                </a:extLst>
              </a:tr>
              <a:tr h="56006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兒童節活動</a:t>
                      </a:r>
                      <a:endParaRPr 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113.04.03(</a:t>
                      </a:r>
                      <a:r>
                        <a:rPr lang="zh-TW" altLang="en-US" sz="2000" b="1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20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9170497"/>
                  </a:ext>
                </a:extLst>
              </a:tr>
              <a:tr h="1680186">
                <a:tc grid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0141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11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自訂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5929</TotalTime>
  <Words>1126</Words>
  <Application>Microsoft Office PowerPoint</Application>
  <PresentationFormat>寬螢幕</PresentationFormat>
  <Paragraphs>253</Paragraphs>
  <Slides>24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7" baseType="lpstr">
      <vt:lpstr>Microsoft YaHei</vt:lpstr>
      <vt:lpstr>華康少女文字W5</vt:lpstr>
      <vt:lpstr>華康框圓體W5加破音四</vt:lpstr>
      <vt:lpstr>微軟正黑體</vt:lpstr>
      <vt:lpstr>新細明體</vt:lpstr>
      <vt:lpstr>標楷體</vt:lpstr>
      <vt:lpstr>Arial</vt:lpstr>
      <vt:lpstr>Arial Black</vt:lpstr>
      <vt:lpstr>Calibri</vt:lpstr>
      <vt:lpstr>Courier New</vt:lpstr>
      <vt:lpstr>Times New Roman</vt:lpstr>
      <vt:lpstr>Wingdings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再興制服添購時機：</vt:lpstr>
      <vt:lpstr>PowerPoint 簡報</vt:lpstr>
      <vt:lpstr>PowerPoint 簡報</vt:lpstr>
      <vt:lpstr>感謝家長配合，上放學周邊交通因您而美麗。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行政</dc:creator>
  <cp:lastModifiedBy>user</cp:lastModifiedBy>
  <cp:revision>878</cp:revision>
  <cp:lastPrinted>2015-09-10T05:25:22Z</cp:lastPrinted>
  <dcterms:created xsi:type="dcterms:W3CDTF">2015-07-21T12:59:59Z</dcterms:created>
  <dcterms:modified xsi:type="dcterms:W3CDTF">2024-03-01T17:38:04Z</dcterms:modified>
</cp:coreProperties>
</file>