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67" r:id="rId5"/>
    <p:sldId id="268" r:id="rId6"/>
    <p:sldId id="259" r:id="rId7"/>
  </p:sldIdLst>
  <p:sldSz cx="12192000" cy="6858000"/>
  <p:notesSz cx="6858000" cy="9144000"/>
  <p:defaultTextStyle>
    <a:defPPr rtl="0"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2"/>
    <a:srgbClr val="00808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226" autoAdjust="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334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1F28A24E-DAEF-4B44-83DA-06C7C09823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4F72265-4402-4831-B008-F517B2387C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010FC-6149-4AB3-A679-B4424196BE16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2024/3/28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E6980CC-E84A-4AB5-885D-570E6232AE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3660580-DDB2-4727-AA9F-1B76122E07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1D7E7-D996-4AB1-9E53-0AAF9A37054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5999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55A5231-C58D-4A01-B717-25A45BE78ACC}" type="datetime1">
              <a:rPr lang="zh-TW" altLang="en-US" smtClean="0"/>
              <a:pPr/>
              <a:t>2024/3/28</a:t>
            </a:fld>
            <a:endParaRPr lang="zh-TW" alt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dirty="0"/>
              <a:t>編輯母片文字樣式</a:t>
            </a:r>
          </a:p>
          <a:p>
            <a:pPr lvl="1"/>
            <a:r>
              <a:rPr lang="zh-TW" altLang="en-US" noProof="0" dirty="0"/>
              <a:t>第二層</a:t>
            </a:r>
          </a:p>
          <a:p>
            <a:pPr lvl="2"/>
            <a:r>
              <a:rPr lang="zh-TW" altLang="en-US" noProof="0" dirty="0"/>
              <a:t>第三層</a:t>
            </a:r>
          </a:p>
          <a:p>
            <a:pPr lvl="3"/>
            <a:r>
              <a:rPr lang="zh-TW" altLang="en-US" noProof="0" dirty="0"/>
              <a:t>第四層</a:t>
            </a:r>
          </a:p>
          <a:p>
            <a:pPr lvl="4"/>
            <a:r>
              <a:rPr lang="zh-TW" altLang="en-US" noProof="0" dirty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39D317F-A990-46AC-B477-2857EE14270D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7230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D317F-A990-46AC-B477-2857EE14270D}" type="slidenum">
              <a:rPr lang="en-US" altLang="zh-TW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8980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D317F-A990-46AC-B477-2857EE14270D}" type="slidenum">
              <a:rPr lang="en-US" altLang="zh-TW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195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D317F-A990-46AC-B477-2857EE14270D}" type="slidenum">
              <a:rPr lang="en-US" altLang="zh-TW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1433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手繪多邊形​​ 6" title="扇形圈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rtlCol="0" anchor="ctr">
            <a:noAutofit/>
          </a:bodyPr>
          <a:lstStyle>
            <a:lvl1pPr algn="ctr">
              <a:defRPr sz="10000" spc="800" baseline="0"/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2215045" y="5979196"/>
            <a:ext cx="8045373" cy="742279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 dirty="0"/>
              <a:t>按一下以編輯母片副標題樣式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56BB8100-61E5-474E-8E23-93D2E85DB197}" type="datetime1">
              <a:rPr lang="zh-TW" altLang="en-US" noProof="0" smtClean="0"/>
              <a:t>2024/3/28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13" name="矩形 12" title="左邊緣框線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4CEAC6-E445-4976-9D2F-0D50089D015C}" type="datetime1">
              <a:rPr lang="zh-TW" altLang="en-US" noProof="0" smtClean="0"/>
              <a:t>2024/3/28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 rtlCol="0"/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 hasCustomPrompt="1"/>
          </p:nvPr>
        </p:nvSpPr>
        <p:spPr>
          <a:xfrm>
            <a:off x="1257300" y="382385"/>
            <a:ext cx="8392585" cy="5600405"/>
          </a:xfrm>
        </p:spPr>
        <p:txBody>
          <a:bodyPr vert="eaVert"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DCC7601-D3BE-478D-9329-4AC33FD60F0F}" type="datetime1">
              <a:rPr lang="zh-TW" altLang="en-US" noProof="0" smtClean="0"/>
              <a:t>2024/3/28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7FFDF8-2853-4297-BD6E-F443A2C54496}" type="datetime1">
              <a:rPr lang="zh-TW" altLang="en-US" noProof="0" smtClean="0"/>
              <a:t>2024/3/28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rtlCol="0"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3242930" y="5159781"/>
            <a:ext cx="7017488" cy="9511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 dirty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EBFE4FBB-F6F8-4950-8B76-2D5C1597EEE5}" type="datetime1">
              <a:rPr lang="zh-TW" altLang="en-US" noProof="0" smtClean="0"/>
              <a:t>2024/3/28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1766878-3199-4EAB-94E7-2D6D11070E14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grpSp>
        <p:nvGrpSpPr>
          <p:cNvPr id="7" name="群組 6" title="左扇形圖形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手繪多邊形​​ 6" title="左扇形圖形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手繪多邊形 11" title="左扇形內嵌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sz="half" idx="1" hasCustomPrompt="1"/>
          </p:nvPr>
        </p:nvSpPr>
        <p:spPr>
          <a:xfrm>
            <a:off x="1257300" y="2286000"/>
            <a:ext cx="4800600" cy="3619500"/>
          </a:xfrm>
        </p:spPr>
        <p:txBody>
          <a:bodyPr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 hasCustomPrompt="1"/>
          </p:nvPr>
        </p:nvSpPr>
        <p:spPr>
          <a:xfrm>
            <a:off x="6647796" y="2286000"/>
            <a:ext cx="4800600" cy="3619500"/>
          </a:xfrm>
        </p:spPr>
        <p:txBody>
          <a:bodyPr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E92090-E295-4851-A7FA-8F720B9CA171}" type="datetime1">
              <a:rPr lang="zh-TW" altLang="en-US" noProof="0" smtClean="0"/>
              <a:t>2024/3/28</a:t>
            </a:fld>
            <a:endParaRPr lang="zh-TW" altLang="en-US" noProof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1251678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 dirty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 hasCustomPrompt="1"/>
          </p:nvPr>
        </p:nvSpPr>
        <p:spPr>
          <a:xfrm>
            <a:off x="1257300" y="2909102"/>
            <a:ext cx="4800600" cy="2996398"/>
          </a:xfrm>
        </p:spPr>
        <p:txBody>
          <a:bodyPr rtlCol="0"/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 hasCustomPrompt="1"/>
          </p:nvPr>
        </p:nvSpPr>
        <p:spPr>
          <a:xfrm>
            <a:off x="6633864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 dirty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 hasCustomPrompt="1"/>
          </p:nvPr>
        </p:nvSpPr>
        <p:spPr>
          <a:xfrm>
            <a:off x="6633864" y="2909102"/>
            <a:ext cx="4800600" cy="2996398"/>
          </a:xfrm>
        </p:spPr>
        <p:txBody>
          <a:bodyPr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78811C-A5FF-4352-AE99-66D92230D0E0}" type="datetime1">
              <a:rPr lang="zh-TW" altLang="en-US" noProof="0" smtClean="0"/>
              <a:t>2024/3/28</a:t>
            </a:fld>
            <a:endParaRPr lang="zh-TW" altLang="en-US" noProof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473925-1ABB-4801-82E9-DA0552D4AF5A}" type="datetime1">
              <a:rPr lang="zh-TW" altLang="en-US" noProof="0" smtClean="0"/>
              <a:t>2024/3/28</a:t>
            </a:fld>
            <a:endParaRPr lang="zh-TW" altLang="en-US" noProof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73690A-C9D3-472B-895F-F55A0E368C15}" type="datetime1">
              <a:rPr lang="zh-TW" altLang="en-US" noProof="0" smtClean="0"/>
              <a:t>2024/3/28</a:t>
            </a:fld>
            <a:endParaRPr lang="zh-TW" altLang="en-US" noProof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手繪多邊形 11" title="右扇形背景圖形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 hasCustomPrompt="1"/>
          </p:nvPr>
        </p:nvSpPr>
        <p:spPr>
          <a:xfrm>
            <a:off x="765051" y="920377"/>
            <a:ext cx="6158418" cy="4985124"/>
          </a:xfrm>
        </p:spPr>
        <p:txBody>
          <a:bodyPr rtlCol="0"/>
          <a:lstStyle>
            <a:lvl1pPr>
              <a:defRPr sz="3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2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 hasCustomPrompt="1"/>
          </p:nvPr>
        </p:nvSpPr>
        <p:spPr>
          <a:xfrm>
            <a:off x="8337885" y="1741336"/>
            <a:ext cx="3092115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7504DAEE-1817-42F6-B78A-A370B335FD70}" type="datetime1">
              <a:rPr lang="zh-TW" altLang="en-US" smtClean="0"/>
              <a:t>2024/3/28</a:t>
            </a:fld>
            <a:endParaRPr lang="zh-TW" altLang="en-US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71766878-3199-4EAB-94E7-2D6D11070E1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8" name="矩形 7" title="左邊緣框線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圖片預留位置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rtlCol="0" anchor="t"/>
          <a:lstStyle>
            <a:lvl1pPr marL="0" indent="0">
              <a:buNone/>
              <a:defRPr sz="3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11" name="手繪多邊形 11" title="右扇形背景圖形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矩形 11" title="左邊緣框線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 hasCustomPrompt="1"/>
          </p:nvPr>
        </p:nvSpPr>
        <p:spPr>
          <a:xfrm>
            <a:off x="8337883" y="1741336"/>
            <a:ext cx="3092117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700F5A75-8C22-4A78-8851-3348DE3736E1}" type="datetime1">
              <a:rPr lang="zh-TW" altLang="en-US" smtClean="0"/>
              <a:t>2024/3/28</a:t>
            </a:fld>
            <a:endParaRPr lang="zh-TW" altLang="en-US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71766878-3199-4EAB-94E7-2D6D11070E1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9C6EEC6-F710-47ED-AB71-524DAE78675A}" type="datetime1">
              <a:rPr lang="zh-TW" altLang="en-US" noProof="0" smtClean="0"/>
              <a:t>2024/3/28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71766878-3199-4EAB-94E7-2D6D11070E14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11" name="手繪多邊形​​ 6" title="左扇形邊緣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矩形 11" title="右邊緣框線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b="1" kern="1200" cap="all" spc="200" baseline="0">
          <a:solidFill>
            <a:schemeClr val="tx2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hyperlink" Target="https://green.nttu.edu.tw/p/412-1048-10039.php?Lang=zh-tw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5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7.jpg"/><Relationship Id="rId4" Type="http://schemas.openxmlformats.org/officeDocument/2006/relationships/image" Target="../media/image16.jpg"/><Relationship Id="rId9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手繪多邊形​​ 6">
            <a:extLst>
              <a:ext uri="{FF2B5EF4-FFF2-40B4-BE49-F238E27FC236}">
                <a16:creationId xmlns:a16="http://schemas.microsoft.com/office/drawing/2014/main" id="{C98F4480-8749-4E48-82BB-3A0F2F311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5249F694-12BA-47C4-9FF3-570372F3B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手繪多邊形 10">
            <a:extLst>
              <a:ext uri="{FF2B5EF4-FFF2-40B4-BE49-F238E27FC236}">
                <a16:creationId xmlns:a16="http://schemas.microsoft.com/office/drawing/2014/main" id="{E1CE536E-134A-4A35-900B-30F927D5B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538" y="726378"/>
            <a:ext cx="5986887" cy="18206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0"/>
            <a:r>
              <a:rPr lang="zh-TW" altLang="zh-TW" sz="4000" b="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新竹縣</a:t>
            </a:r>
            <a:r>
              <a:rPr lang="zh-TW" altLang="en-US" sz="4000" b="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關西國中</a:t>
            </a:r>
            <a:r>
              <a:rPr lang="en-US" altLang="zh-TW" sz="4000" b="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113</a:t>
            </a:r>
            <a:r>
              <a:rPr lang="zh-TW" altLang="en-US" sz="4000" b="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年</a:t>
            </a:r>
            <a:br>
              <a:rPr lang="en-US" altLang="zh-TW" b="0" u="sng" dirty="0"/>
            </a:br>
            <a:r>
              <a:rPr lang="zh-TW" altLang="en-US" sz="4000" b="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學校環境教育</a:t>
            </a:r>
            <a:r>
              <a:rPr lang="en-US" altLang="zh-TW" sz="4000" b="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-</a:t>
            </a:r>
            <a:r>
              <a:rPr lang="zh-TW" altLang="en-US" sz="4000" b="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司馬庫斯部落文化與生態探索</a:t>
            </a:r>
            <a:endParaRPr lang="en-US" altLang="zh-TW" sz="4000" b="0" dirty="0">
              <a:solidFill>
                <a:schemeClr val="tx1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FA0382D1-1594-4E3D-842E-04E1E5E75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32" name="Picture 8" descr="SDGs 目標13｜完備減緩調適行動，以因應氣候變遷及其影響- 未來城市＠天下- 進步城市的新想像">
            <a:extLst>
              <a:ext uri="{FF2B5EF4-FFF2-40B4-BE49-F238E27FC236}">
                <a16:creationId xmlns:a16="http://schemas.microsoft.com/office/drawing/2014/main" id="{900AC284-747A-4608-8BDD-500792440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4225369"/>
            <a:ext cx="2609850" cy="175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DGs 目標15｜保育及永續利用陸域生態系，確保生物多樣性並防止土地劣化- 未來城市＠天下- 進步城市的新想像">
            <a:extLst>
              <a:ext uri="{FF2B5EF4-FFF2-40B4-BE49-F238E27FC236}">
                <a16:creationId xmlns:a16="http://schemas.microsoft.com/office/drawing/2014/main" id="{471A9C92-0CA6-4464-9D7C-DDB69830E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653" y="3686744"/>
            <a:ext cx="2609850" cy="175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3831B4C7-C634-408B-83AE-B51398CFB688}"/>
              </a:ext>
            </a:extLst>
          </p:cNvPr>
          <p:cNvSpPr/>
          <p:nvPr/>
        </p:nvSpPr>
        <p:spPr>
          <a:xfrm>
            <a:off x="3723013" y="543934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15陸地生態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2B17221-1957-43A7-AD42-DFDE83999684}"/>
              </a:ext>
            </a:extLst>
          </p:cNvPr>
          <p:cNvSpPr/>
          <p:nvPr/>
        </p:nvSpPr>
        <p:spPr>
          <a:xfrm>
            <a:off x="922512" y="5977969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13氣候行動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9DDA0AD-7B53-443C-9C5C-146B8BBBEDC0}"/>
              </a:ext>
            </a:extLst>
          </p:cNvPr>
          <p:cNvSpPr/>
          <p:nvPr/>
        </p:nvSpPr>
        <p:spPr>
          <a:xfrm>
            <a:off x="1254828" y="6428616"/>
            <a:ext cx="4056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u="sng" dirty="0">
                <a:hlinkClick r:id="rId5"/>
              </a:rPr>
              <a:t>聯合國</a:t>
            </a:r>
            <a:r>
              <a:rPr lang="en-US" altLang="zh-TW" u="sng" dirty="0">
                <a:hlinkClick r:id="rId5"/>
              </a:rPr>
              <a:t>17</a:t>
            </a:r>
            <a:r>
              <a:rPr lang="zh-TW" altLang="en-US" u="sng" dirty="0">
                <a:hlinkClick r:id="rId5"/>
              </a:rPr>
              <a:t>項永續發展目標</a:t>
            </a:r>
            <a:r>
              <a:rPr lang="en-US" altLang="zh-TW" u="sng" dirty="0">
                <a:hlinkClick r:id="rId5"/>
              </a:rPr>
              <a:t>(SDGs)</a:t>
            </a:r>
            <a:endParaRPr lang="zh-TW" altLang="en-US" dirty="0"/>
          </a:p>
        </p:txBody>
      </p:sp>
      <p:pic>
        <p:nvPicPr>
          <p:cNvPr id="1036" name="Picture 12" descr="ZA Adventure: LNT 一級指導員課程">
            <a:extLst>
              <a:ext uri="{FF2B5EF4-FFF2-40B4-BE49-F238E27FC236}">
                <a16:creationId xmlns:a16="http://schemas.microsoft.com/office/drawing/2014/main" id="{95924EF1-42F3-481C-AFDF-DBB011FC4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917" y="3187818"/>
            <a:ext cx="2391431" cy="16059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0932704C-1CDD-4474-9EFB-F5F06D125161}"/>
              </a:ext>
            </a:extLst>
          </p:cNvPr>
          <p:cNvSpPr/>
          <p:nvPr/>
        </p:nvSpPr>
        <p:spPr>
          <a:xfrm>
            <a:off x="6568374" y="481030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無痕山林</a:t>
            </a:r>
          </a:p>
        </p:txBody>
      </p:sp>
      <p:pic>
        <p:nvPicPr>
          <p:cNvPr id="23" name="圖片 22" descr="C:\Users\khjh\Downloads\LINE_ALBUM_112學年司馬庫斯（320、21）_240326_215.jpg">
            <a:extLst>
              <a:ext uri="{FF2B5EF4-FFF2-40B4-BE49-F238E27FC236}">
                <a16:creationId xmlns:a16="http://schemas.microsoft.com/office/drawing/2014/main" id="{A9EEA79F-CF86-497A-87C0-D2FC5F3A5E59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6" t="1792" r="19623"/>
          <a:stretch/>
        </p:blipFill>
        <p:spPr bwMode="auto">
          <a:xfrm>
            <a:off x="8407071" y="33555"/>
            <a:ext cx="3501465" cy="68244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708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CDB82B-9AC0-402E-A811-491974D41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5066" y="3118507"/>
            <a:ext cx="3484262" cy="1698121"/>
          </a:xfrm>
        </p:spPr>
        <p:txBody>
          <a:bodyPr rtlCol="0">
            <a:noAutofit/>
          </a:bodyPr>
          <a:lstStyle/>
          <a:p>
            <a:br>
              <a:rPr lang="zh-TW" altLang="en-US" dirty="0"/>
            </a:br>
            <a:br>
              <a:rPr lang="en-US" altLang="zh-TW" sz="3600" dirty="0"/>
            </a:br>
            <a:r>
              <a:rPr lang="zh-TW" altLang="en-US" sz="2800" dirty="0"/>
              <a:t>課程設計對了</a:t>
            </a:r>
            <a:br>
              <a:rPr lang="en-US" altLang="zh-TW" sz="2800" dirty="0"/>
            </a:br>
            <a:r>
              <a:rPr lang="zh-TW" altLang="en-US" sz="2800" dirty="0"/>
              <a:t>孩子就會認真學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3C83931-ABFE-4B0A-AE9A-399FA585A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700" y="132090"/>
            <a:ext cx="3116366" cy="23372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7D926D1F-3FB4-4A2E-9FCA-1CAE3C70DDD9}"/>
              </a:ext>
            </a:extLst>
          </p:cNvPr>
          <p:cNvSpPr txBox="1"/>
          <p:nvPr/>
        </p:nvSpPr>
        <p:spPr>
          <a:xfrm>
            <a:off x="5517217" y="1027057"/>
            <a:ext cx="696166" cy="317009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4000" b="1" dirty="0"/>
              <a:t>跨領域統整</a:t>
            </a:r>
            <a:endParaRPr lang="zh-TW" altLang="en-US" sz="2000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D9749DEE-DF2E-491A-A22D-1746E7E8C990}"/>
              </a:ext>
            </a:extLst>
          </p:cNvPr>
          <p:cNvSpPr txBox="1"/>
          <p:nvPr/>
        </p:nvSpPr>
        <p:spPr>
          <a:xfrm>
            <a:off x="4417133" y="1433204"/>
            <a:ext cx="840061" cy="30469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4800" b="1" dirty="0"/>
              <a:t>共備課程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81BA64BD-3F70-4DFB-BE98-D4BE70644D2A}"/>
              </a:ext>
            </a:extLst>
          </p:cNvPr>
          <p:cNvSpPr txBox="1"/>
          <p:nvPr/>
        </p:nvSpPr>
        <p:spPr>
          <a:xfrm>
            <a:off x="6473407" y="2122647"/>
            <a:ext cx="1729987" cy="1938992"/>
          </a:xfrm>
          <a:prstGeom prst="rect">
            <a:avLst/>
          </a:prstGeom>
          <a:solidFill>
            <a:srgbClr val="00B050"/>
          </a:solidFill>
          <a:ln>
            <a:solidFill>
              <a:srgbClr val="F3F3F2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6000" dirty="0"/>
              <a:t>環境議題</a:t>
            </a: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5B2F154B-7672-42FF-ABFD-81898DB576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416" y="2956698"/>
            <a:ext cx="2167153" cy="16253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F2AEC07A-A0B6-4A84-AAA7-AE73033E20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8700" y="4586775"/>
            <a:ext cx="3186993" cy="239024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805F1FC4-6F44-49EE-8126-A8D28BC4F9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7297" y="2880798"/>
            <a:ext cx="1367897" cy="18238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3BCB36AA-E761-4D24-8DCE-B45B421AB4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8183" y="5420454"/>
            <a:ext cx="1645831" cy="1234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5A497F9E-1170-428D-A28F-80AF91B94D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1366" y="5372003"/>
            <a:ext cx="1874634" cy="1405975"/>
          </a:xfrm>
          <a:prstGeom prst="snip2DiagRect">
            <a:avLst>
              <a:gd name="adj1" fmla="val 0"/>
              <a:gd name="adj2" fmla="val 240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024AB83F-51A7-45DE-A925-0356B71BEB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8954" y="4764476"/>
            <a:ext cx="3258425" cy="19165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圖片 33">
            <a:extLst>
              <a:ext uri="{FF2B5EF4-FFF2-40B4-BE49-F238E27FC236}">
                <a16:creationId xmlns:a16="http://schemas.microsoft.com/office/drawing/2014/main" id="{69C284A1-8208-4076-9D13-1B36E52A47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27169" y="2788519"/>
            <a:ext cx="1385568" cy="1847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圖片 35">
            <a:extLst>
              <a:ext uri="{FF2B5EF4-FFF2-40B4-BE49-F238E27FC236}">
                <a16:creationId xmlns:a16="http://schemas.microsoft.com/office/drawing/2014/main" id="{2F1172A5-0D58-42D9-BD34-9042C8CE89B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19612" y="129727"/>
            <a:ext cx="1916294" cy="14375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" name="圖片 38">
            <a:extLst>
              <a:ext uri="{FF2B5EF4-FFF2-40B4-BE49-F238E27FC236}">
                <a16:creationId xmlns:a16="http://schemas.microsoft.com/office/drawing/2014/main" id="{D9912E04-79B8-4F79-8028-5827DDC50E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1638" y="138014"/>
            <a:ext cx="3453059" cy="25903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81560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9CDB82B-9AC0-402E-A811-491974D41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68551" y="661217"/>
            <a:ext cx="7952762" cy="4656552"/>
          </a:xfrm>
        </p:spPr>
        <p:txBody>
          <a:bodyPr rtlCol="0">
            <a:normAutofit/>
          </a:bodyPr>
          <a:lstStyle/>
          <a:p>
            <a:r>
              <a:rPr lang="zh-TW" altLang="en-US" sz="4000" b="0" dirty="0"/>
              <a:t>跟著</a:t>
            </a:r>
            <a:r>
              <a:rPr lang="zh-TW" altLang="en-US" sz="6700" b="0" dirty="0"/>
              <a:t>山林</a:t>
            </a:r>
            <a:r>
              <a:rPr lang="zh-TW" altLang="en-US" sz="4000" b="0" dirty="0"/>
              <a:t>去學習 </a:t>
            </a:r>
            <a:r>
              <a:rPr lang="zh-TW" altLang="en-US" sz="6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我們</a:t>
            </a:r>
            <a:r>
              <a:rPr lang="zh-TW" altLang="en-US" sz="89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的教室在</a:t>
            </a:r>
            <a:br>
              <a:rPr lang="zh-TW" altLang="en-US" sz="78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r>
              <a:rPr lang="zh-TW" altLang="en-US" sz="78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司馬庫斯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ECB66A7-6ECC-411D-A565-9A33C392681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ltGray">
          <a:xfrm>
            <a:off x="-1391071" y="5424000"/>
            <a:ext cx="5877385" cy="802992"/>
          </a:xfrm>
        </p:spPr>
        <p:txBody>
          <a:bodyPr rtlCol="0">
            <a:normAutofit/>
          </a:bodyPr>
          <a:lstStyle/>
          <a:p>
            <a:r>
              <a:rPr lang="zh-TW" alt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主題式課程設計 </a:t>
            </a:r>
            <a:endParaRPr lang="zh-TW" altLang="en-US" dirty="0">
              <a:solidFill>
                <a:schemeClr val="tx2">
                  <a:lumMod val="90000"/>
                  <a:lumOff val="10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0" name="手繪多邊形 22">
            <a:extLst>
              <a:ext uri="{FF2B5EF4-FFF2-40B4-BE49-F238E27FC236}">
                <a16:creationId xmlns:a16="http://schemas.microsoft.com/office/drawing/2014/main" id="{80F81674-F7C3-4C78-B984-2851EFB60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flipH="1">
            <a:off x="6909478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B0B576B7-4D68-4E2D-8BCB-46CB3B7A7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1222" y="4637310"/>
            <a:ext cx="2225876" cy="16694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AA730781-DE01-4A39-A6AF-5F849373B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6755" y="4637310"/>
            <a:ext cx="2732016" cy="20490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3DA7F2CD-DFA3-49F7-BE52-9994A960F3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4367" y="183600"/>
            <a:ext cx="2266203" cy="1699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圖片 31">
            <a:extLst>
              <a:ext uri="{FF2B5EF4-FFF2-40B4-BE49-F238E27FC236}">
                <a16:creationId xmlns:a16="http://schemas.microsoft.com/office/drawing/2014/main" id="{E2D05A63-0507-40F5-AA7F-D7B7767FE7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3229" y="4372666"/>
            <a:ext cx="3319030" cy="248983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5" name="圖片 34">
            <a:extLst>
              <a:ext uri="{FF2B5EF4-FFF2-40B4-BE49-F238E27FC236}">
                <a16:creationId xmlns:a16="http://schemas.microsoft.com/office/drawing/2014/main" id="{CAC00EEB-B5D6-48FB-B696-C629AA52A4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4401" y="191363"/>
            <a:ext cx="2365043" cy="17737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圖片 33">
            <a:extLst>
              <a:ext uri="{FF2B5EF4-FFF2-40B4-BE49-F238E27FC236}">
                <a16:creationId xmlns:a16="http://schemas.microsoft.com/office/drawing/2014/main" id="{0A6E3DCD-FF3D-493C-98D6-2143A9EF757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781" t="1472" r="301" b="13396"/>
          <a:stretch/>
        </p:blipFill>
        <p:spPr>
          <a:xfrm>
            <a:off x="9318771" y="2353502"/>
            <a:ext cx="2604839" cy="1790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9" name="圖片 38">
            <a:extLst>
              <a:ext uri="{FF2B5EF4-FFF2-40B4-BE49-F238E27FC236}">
                <a16:creationId xmlns:a16="http://schemas.microsoft.com/office/drawing/2014/main" id="{E04AF887-EB93-4F93-A023-9ADD22AE615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3191" r="12421"/>
          <a:stretch/>
        </p:blipFill>
        <p:spPr>
          <a:xfrm>
            <a:off x="7255288" y="2176736"/>
            <a:ext cx="1586707" cy="23380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28641313"/>
      </p:ext>
    </p:extLst>
  </p:cSld>
  <p:clrMapOvr>
    <a:masterClrMapping/>
  </p:clrMapOvr>
</p:sld>
</file>

<file path=ppt/theme/theme1.xml><?xml version="1.0" encoding="utf-8"?>
<a:theme xmlns:a="http://schemas.openxmlformats.org/drawingml/2006/main" name="徽章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64FCEF-5D02-4451-89DD-C5055544A8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3B9E78-595F-41AA-B8FF-1657B24A64F3}">
  <ds:schemaRefs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16c05727-aa75-4e4a-9b5f-8a80a1165891"/>
    <ds:schemaRef ds:uri="http://purl.org/dc/elements/1.1/"/>
    <ds:schemaRef ds:uri="71af3243-3dd4-4a8d-8c0d-dd76da1f02a5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AED409D-D761-44D8-8125-D888C04D1B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育兒徽章設計</Template>
  <TotalTime>0</TotalTime>
  <Words>72</Words>
  <Application>Microsoft Office PowerPoint</Application>
  <PresentationFormat>寬螢幕</PresentationFormat>
  <Paragraphs>14</Paragraphs>
  <Slides>3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9" baseType="lpstr">
      <vt:lpstr>Microsoft JhengHei UI</vt:lpstr>
      <vt:lpstr>華康超明體</vt:lpstr>
      <vt:lpstr>微軟正黑體</vt:lpstr>
      <vt:lpstr>Arial</vt:lpstr>
      <vt:lpstr>Gill Sans MT</vt:lpstr>
      <vt:lpstr>徽章</vt:lpstr>
      <vt:lpstr>新竹縣關西國中113年 學校環境教育-司馬庫斯部落文化與生態探索</vt:lpstr>
      <vt:lpstr>  課程設計對了 孩子就會認真學</vt:lpstr>
      <vt:lpstr>跟著山林去學習 我們的教室在 司馬庫斯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2024-03-28T01:17:15Z</dcterms:created>
  <dcterms:modified xsi:type="dcterms:W3CDTF">2024-03-28T09:25:38Z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