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297" r:id="rId4"/>
    <p:sldId id="298" r:id="rId5"/>
    <p:sldId id="280" r:id="rId6"/>
    <p:sldId id="284" r:id="rId7"/>
    <p:sldId id="292" r:id="rId8"/>
    <p:sldId id="294" r:id="rId9"/>
    <p:sldId id="293" r:id="rId10"/>
    <p:sldId id="295" r:id="rId11"/>
    <p:sldId id="300" r:id="rId12"/>
    <p:sldId id="301" r:id="rId13"/>
    <p:sldId id="302" r:id="rId14"/>
    <p:sldId id="303" r:id="rId15"/>
    <p:sldId id="304" r:id="rId16"/>
    <p:sldId id="30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2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6D8E-1D2A-4CEB-A939-B07D56CB96B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48CF-B685-49C4-8808-80B00F81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28A9D-0851-4ECA-8CF4-2B024A5AF29B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263AB-CB32-439E-88B3-5C769B8564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9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65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00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11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709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36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72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86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71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0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83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36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51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01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38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99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256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86458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小數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35646"/>
            <a:ext cx="6400800" cy="5211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7-2</a:t>
            </a:r>
            <a:r>
              <a:rPr lang="zh-TW" altLang="en-US" dirty="0" smtClean="0"/>
              <a:t> </a:t>
            </a:r>
            <a:r>
              <a:rPr lang="zh-TW" altLang="en-US" dirty="0"/>
              <a:t>小數</a:t>
            </a:r>
            <a:r>
              <a:rPr lang="zh-TW" altLang="en-US" dirty="0" smtClean="0"/>
              <a:t>乘以小數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907704" y="1117987"/>
            <a:ext cx="7200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TW" sz="3600" dirty="0"/>
              <a:t>①67×0.04</a:t>
            </a:r>
            <a:r>
              <a:rPr lang="zh-TW" altLang="en-US" sz="3600" dirty="0"/>
              <a:t>（    ）</a:t>
            </a:r>
            <a:r>
              <a:rPr lang="en-US" altLang="zh-TW" sz="3600" dirty="0"/>
              <a:t>6700×0.004</a:t>
            </a:r>
            <a:br>
              <a:rPr lang="en-US" altLang="zh-TW" sz="3600" dirty="0"/>
            </a:br>
            <a:r>
              <a:rPr lang="en-US" altLang="zh-TW" sz="3600" dirty="0"/>
              <a:t>②20×0.1</a:t>
            </a:r>
            <a:r>
              <a:rPr lang="zh-TW" altLang="en-US" sz="3600" dirty="0"/>
              <a:t>（  </a:t>
            </a:r>
            <a:r>
              <a:rPr lang="zh-TW" altLang="en-US" sz="3600" dirty="0" smtClean="0"/>
              <a:t>    ）</a:t>
            </a:r>
            <a:r>
              <a:rPr lang="en-US" altLang="zh-TW" sz="3600" dirty="0"/>
              <a:t>2×1</a:t>
            </a:r>
            <a:br>
              <a:rPr lang="en-US" altLang="zh-TW" sz="3600" dirty="0"/>
            </a:br>
            <a:r>
              <a:rPr lang="en-US" altLang="zh-TW" sz="3600" dirty="0"/>
              <a:t>③260×0.3</a:t>
            </a:r>
            <a:r>
              <a:rPr lang="zh-TW" altLang="en-US" sz="3600" dirty="0"/>
              <a:t>（  </a:t>
            </a:r>
            <a:r>
              <a:rPr lang="zh-TW" altLang="en-US" sz="3600" dirty="0" smtClean="0"/>
              <a:t>   ）</a:t>
            </a:r>
            <a:r>
              <a:rPr lang="en-US" altLang="zh-TW" sz="3600" dirty="0"/>
              <a:t>2.6×30</a:t>
            </a:r>
            <a:br>
              <a:rPr lang="en-US" altLang="zh-TW" sz="3600" dirty="0"/>
            </a:br>
            <a:r>
              <a:rPr lang="en-US" altLang="zh-TW" sz="3600" dirty="0"/>
              <a:t>④312×0.48</a:t>
            </a:r>
            <a:r>
              <a:rPr lang="zh-TW" altLang="en-US" sz="3600" dirty="0" smtClean="0"/>
              <a:t>（    ）</a:t>
            </a:r>
            <a:r>
              <a:rPr lang="en-US" altLang="zh-TW" sz="3600" dirty="0"/>
              <a:t>0.312×48</a:t>
            </a:r>
            <a:br>
              <a:rPr lang="en-US" altLang="zh-TW" sz="3600" dirty="0"/>
            </a:br>
            <a:r>
              <a:rPr lang="en-US" altLang="zh-TW" sz="3600" dirty="0"/>
              <a:t>⑤3.2×33</a:t>
            </a:r>
            <a:r>
              <a:rPr lang="zh-TW" altLang="en-US" sz="3600" dirty="0"/>
              <a:t>（ </a:t>
            </a:r>
            <a:r>
              <a:rPr lang="zh-TW" altLang="en-US" sz="3600" dirty="0" smtClean="0"/>
              <a:t>     ）</a:t>
            </a:r>
            <a:r>
              <a:rPr lang="en-US" altLang="zh-TW" sz="3600" dirty="0"/>
              <a:t>2.3×43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724128" y="141917"/>
            <a:ext cx="2622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accent2"/>
                </a:solidFill>
                <a:latin typeface="文鼎新藝體" pitchFamily="49" charset="-120"/>
                <a:ea typeface="文鼎新藝體" pitchFamily="49" charset="-120"/>
              </a:rPr>
              <a:t>比較大小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23" y="-28350"/>
            <a:ext cx="2781300" cy="11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25272" r="31847" b="17663"/>
          <a:stretch/>
        </p:blipFill>
        <p:spPr bwMode="auto">
          <a:xfrm>
            <a:off x="1763688" y="195486"/>
            <a:ext cx="7380312" cy="482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412">
            <a:off x="219525" y="271089"/>
            <a:ext cx="1296144" cy="13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7935" r="20598" b="16305"/>
          <a:stretch/>
        </p:blipFill>
        <p:spPr bwMode="auto">
          <a:xfrm>
            <a:off x="2051720" y="328041"/>
            <a:ext cx="6849482" cy="48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3" y="3614581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6118" r="20707" b="23502"/>
          <a:stretch/>
        </p:blipFill>
        <p:spPr bwMode="auto">
          <a:xfrm>
            <a:off x="1979712" y="234381"/>
            <a:ext cx="6840214" cy="487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82" y="1678159"/>
            <a:ext cx="1014413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t="30682" r="19273" b="31715"/>
          <a:stretch/>
        </p:blipFill>
        <p:spPr bwMode="auto">
          <a:xfrm>
            <a:off x="1763689" y="0"/>
            <a:ext cx="73803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42727" r="20091" b="28637"/>
          <a:stretch/>
        </p:blipFill>
        <p:spPr bwMode="auto">
          <a:xfrm>
            <a:off x="2021730" y="1419622"/>
            <a:ext cx="709906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65244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23296" r="20182" b="38636"/>
          <a:stretch/>
        </p:blipFill>
        <p:spPr bwMode="auto">
          <a:xfrm>
            <a:off x="1889761" y="317007"/>
            <a:ext cx="7254239" cy="441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31" y="3682966"/>
            <a:ext cx="2229600" cy="14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23499" r="55224" b="71376"/>
          <a:stretch/>
        </p:blipFill>
        <p:spPr bwMode="auto">
          <a:xfrm>
            <a:off x="2022026" y="106318"/>
            <a:ext cx="396728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6" t="25682" r="21174" b="53465"/>
          <a:stretch/>
        </p:blipFill>
        <p:spPr bwMode="auto">
          <a:xfrm>
            <a:off x="5980176" y="582375"/>
            <a:ext cx="2962656" cy="31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30101" r="46724" b="45499"/>
          <a:stretch/>
        </p:blipFill>
        <p:spPr bwMode="auto">
          <a:xfrm>
            <a:off x="1907895" y="1225672"/>
            <a:ext cx="4081417" cy="368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3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20500" r="52450" b="73500"/>
          <a:stretch/>
        </p:blipFill>
        <p:spPr bwMode="auto">
          <a:xfrm>
            <a:off x="2019704" y="146364"/>
            <a:ext cx="537059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25391" r="43900" b="49156"/>
          <a:stretch/>
        </p:blipFill>
        <p:spPr bwMode="auto">
          <a:xfrm>
            <a:off x="1979712" y="1347614"/>
            <a:ext cx="42367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0" t="25391" r="18950" b="49156"/>
          <a:stretch/>
        </p:blipFill>
        <p:spPr bwMode="auto">
          <a:xfrm>
            <a:off x="5508104" y="1184734"/>
            <a:ext cx="3456384" cy="186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13250" r="21100" b="58641"/>
          <a:stretch/>
        </p:blipFill>
        <p:spPr bwMode="auto">
          <a:xfrm>
            <a:off x="1779640" y="46894"/>
            <a:ext cx="7223760" cy="230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44250" r="21100" b="24750"/>
          <a:stretch/>
        </p:blipFill>
        <p:spPr bwMode="auto">
          <a:xfrm>
            <a:off x="1907704" y="2376264"/>
            <a:ext cx="7107184" cy="26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4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07704" y="303206"/>
            <a:ext cx="6374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一包糖果</a:t>
            </a:r>
            <a:r>
              <a:rPr lang="zh-TW" altLang="en-US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重</a:t>
            </a:r>
            <a:r>
              <a:rPr lang="en-US" altLang="zh-TW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1.2</a:t>
            </a:r>
            <a:r>
              <a:rPr lang="zh-TW" altLang="en-US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公斤，</a:t>
            </a:r>
            <a:r>
              <a:rPr lang="en-US" altLang="zh-TW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7</a:t>
            </a:r>
            <a:r>
              <a:rPr lang="zh-TW" altLang="en-US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包裝</a:t>
            </a:r>
            <a:r>
              <a:rPr lang="zh-TW" altLang="en-US" sz="2800" dirty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一盒，一盒糖果共重幾公斤</a:t>
            </a:r>
            <a:r>
              <a:rPr lang="zh-TW" altLang="en-US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？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53" y="3870442"/>
            <a:ext cx="2042647" cy="12730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7704" y="1995686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0.7</a:t>
            </a:r>
            <a:r>
              <a:rPr lang="zh-TW" altLang="en-US" sz="2800" dirty="0" smtClean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盒</a:t>
            </a:r>
            <a:r>
              <a:rPr lang="zh-TW" altLang="en-US" sz="2800" dirty="0">
                <a:solidFill>
                  <a:srgbClr val="CC0099"/>
                </a:solidFill>
                <a:latin typeface="文鼎粗隸" pitchFamily="49" charset="-120"/>
                <a:ea typeface="文鼎粗隸" pitchFamily="49" charset="-120"/>
              </a:rPr>
              <a:t>糖果共重幾公斤？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745174" y="214296"/>
            <a:ext cx="5255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CC0099"/>
                </a:solidFill>
                <a:ea typeface="文鼎粗隸" pitchFamily="49" charset="-120"/>
              </a:rPr>
              <a:t>苦力怕買了</a:t>
            </a:r>
            <a:r>
              <a:rPr lang="en-US" altLang="zh-TW" sz="2800" dirty="0" smtClean="0">
                <a:solidFill>
                  <a:srgbClr val="CC0099"/>
                </a:solidFill>
                <a:ea typeface="文鼎粗隸" pitchFamily="49" charset="-120"/>
              </a:rPr>
              <a:t>0.75</a:t>
            </a:r>
            <a:r>
              <a:rPr lang="zh-TW" altLang="en-US" sz="2800" dirty="0" smtClean="0">
                <a:solidFill>
                  <a:srgbClr val="CC0099"/>
                </a:solidFill>
                <a:ea typeface="文鼎粗隸" pitchFamily="49" charset="-120"/>
              </a:rPr>
              <a:t>公升</a:t>
            </a:r>
            <a:r>
              <a:rPr lang="zh-TW" altLang="en-US" sz="2800" dirty="0">
                <a:solidFill>
                  <a:srgbClr val="CC0099"/>
                </a:solidFill>
                <a:ea typeface="文鼎粗隸" pitchFamily="49" charset="-120"/>
              </a:rPr>
              <a:t>的寶特瓶</a:t>
            </a:r>
            <a:r>
              <a:rPr lang="zh-TW" altLang="en-US" sz="2800" dirty="0" smtClean="0">
                <a:solidFill>
                  <a:srgbClr val="CC0099"/>
                </a:solidFill>
                <a:ea typeface="文鼎粗隸" pitchFamily="49" charset="-120"/>
              </a:rPr>
              <a:t>汽水</a:t>
            </a:r>
            <a:r>
              <a:rPr lang="en-US" altLang="zh-TW" sz="2800" dirty="0" smtClean="0">
                <a:solidFill>
                  <a:srgbClr val="CC0099"/>
                </a:solidFill>
                <a:ea typeface="文鼎粗隸" pitchFamily="49" charset="-120"/>
              </a:rPr>
              <a:t>11</a:t>
            </a:r>
            <a:r>
              <a:rPr lang="zh-TW" altLang="en-US" sz="2800" dirty="0" smtClean="0">
                <a:solidFill>
                  <a:srgbClr val="CC0099"/>
                </a:solidFill>
                <a:ea typeface="文鼎粗隸" pitchFamily="49" charset="-120"/>
              </a:rPr>
              <a:t>瓶</a:t>
            </a:r>
            <a:r>
              <a:rPr lang="zh-TW" altLang="en-US" sz="2800" dirty="0">
                <a:solidFill>
                  <a:srgbClr val="CC0099"/>
                </a:solidFill>
                <a:ea typeface="文鼎粗隸" pitchFamily="49" charset="-120"/>
              </a:rPr>
              <a:t>，共有多少公升？</a:t>
            </a:r>
            <a:r>
              <a:rPr lang="zh-TW" altLang="en-US" sz="2800" dirty="0"/>
              <a:t> </a:t>
            </a:r>
          </a:p>
        </p:txBody>
      </p:sp>
      <p:sp>
        <p:nvSpPr>
          <p:cNvPr id="19" name="矩形 18"/>
          <p:cNvSpPr/>
          <p:nvPr/>
        </p:nvSpPr>
        <p:spPr>
          <a:xfrm>
            <a:off x="1918078" y="2049936"/>
            <a:ext cx="4442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C0099"/>
                </a:solidFill>
                <a:ea typeface="文鼎粗隸" pitchFamily="49" charset="-120"/>
              </a:rPr>
              <a:t>汽水</a:t>
            </a:r>
            <a:r>
              <a:rPr lang="en-US" altLang="zh-TW" sz="2800" dirty="0" smtClean="0">
                <a:solidFill>
                  <a:srgbClr val="CC0099"/>
                </a:solidFill>
                <a:ea typeface="文鼎粗隸" pitchFamily="49" charset="-120"/>
              </a:rPr>
              <a:t>0.11</a:t>
            </a:r>
            <a:r>
              <a:rPr lang="zh-TW" altLang="en-US" sz="2800" dirty="0" smtClean="0">
                <a:solidFill>
                  <a:srgbClr val="CC0099"/>
                </a:solidFill>
                <a:ea typeface="文鼎粗隸" pitchFamily="49" charset="-120"/>
              </a:rPr>
              <a:t>瓶</a:t>
            </a:r>
            <a:r>
              <a:rPr lang="zh-TW" altLang="en-US" sz="2800" dirty="0">
                <a:solidFill>
                  <a:srgbClr val="CC0099"/>
                </a:solidFill>
                <a:ea typeface="文鼎粗隸" pitchFamily="49" charset="-120"/>
              </a:rPr>
              <a:t>，共有多少公升？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49" y="107076"/>
            <a:ext cx="1709226" cy="84374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317">
            <a:off x="7508384" y="1543393"/>
            <a:ext cx="1268913" cy="1214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15217" r="19456" b="39946"/>
          <a:stretch/>
        </p:blipFill>
        <p:spPr bwMode="auto">
          <a:xfrm>
            <a:off x="2195736" y="339502"/>
            <a:ext cx="639902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474">
            <a:off x="250675" y="339501"/>
            <a:ext cx="1972225" cy="17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3" y="205978"/>
            <a:ext cx="7524326" cy="70958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/>
                </a:solidFill>
                <a:latin typeface="文鼎粗隸" pitchFamily="49" charset="-120"/>
                <a:ea typeface="文鼎粗隸" pitchFamily="49" charset="-120"/>
              </a:rPr>
              <a:t>比比看，</a:t>
            </a:r>
            <a:r>
              <a:rPr lang="zh-TW" altLang="en-US" dirty="0" smtClean="0">
                <a:solidFill>
                  <a:schemeClr val="accent2"/>
                </a:solidFill>
                <a:latin typeface="文鼎粗隸" pitchFamily="49" charset="-120"/>
                <a:ea typeface="文鼎粗隸" pitchFamily="49" charset="-120"/>
              </a:rPr>
              <a:t>這三個</a:t>
            </a:r>
            <a:r>
              <a:rPr lang="zh-TW" altLang="en-US" dirty="0">
                <a:solidFill>
                  <a:schemeClr val="accent2"/>
                </a:solidFill>
                <a:latin typeface="文鼎粗隸" pitchFamily="49" charset="-120"/>
                <a:ea typeface="文鼎粗隸" pitchFamily="49" charset="-120"/>
              </a:rPr>
              <a:t>直式有什麼關係</a:t>
            </a:r>
            <a:r>
              <a:rPr lang="zh-TW" altLang="en-US" dirty="0" smtClean="0">
                <a:solidFill>
                  <a:schemeClr val="accent2"/>
                </a:solidFill>
                <a:latin typeface="文鼎粗隸" pitchFamily="49" charset="-120"/>
                <a:ea typeface="文鼎粗隸" pitchFamily="49" charset="-120"/>
              </a:rPr>
              <a:t>？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5" t="49000" r="18805" b="32337"/>
          <a:stretch/>
        </p:blipFill>
        <p:spPr bwMode="auto">
          <a:xfrm>
            <a:off x="2879812" y="2838502"/>
            <a:ext cx="5269624" cy="23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7" t="22010" r="25464" b="57247"/>
          <a:stretch/>
        </p:blipFill>
        <p:spPr bwMode="auto">
          <a:xfrm>
            <a:off x="4216828" y="1059581"/>
            <a:ext cx="2299388" cy="175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22010" r="58212" b="57247"/>
          <a:stretch/>
        </p:blipFill>
        <p:spPr bwMode="auto">
          <a:xfrm>
            <a:off x="1835696" y="1044927"/>
            <a:ext cx="2088232" cy="176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44836" r="54354" b="32337"/>
          <a:stretch/>
        </p:blipFill>
        <p:spPr bwMode="auto">
          <a:xfrm>
            <a:off x="6651375" y="1139975"/>
            <a:ext cx="2241105" cy="16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100392" y="1635646"/>
            <a:ext cx="1043608" cy="1174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959">
            <a:off x="263404" y="2725481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575">
            <a:off x="7379668" y="3428119"/>
            <a:ext cx="1540576" cy="1540576"/>
          </a:xfrm>
          <a:prstGeom prst="rect">
            <a:avLst/>
          </a:prstGeom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979712" y="1446474"/>
            <a:ext cx="626469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TW" sz="4000" dirty="0"/>
              <a:t>①0.917×21</a:t>
            </a:r>
            <a:r>
              <a:rPr lang="zh-TW" altLang="en-US" sz="4000" dirty="0"/>
              <a:t>＝（             ）</a:t>
            </a:r>
            <a:br>
              <a:rPr lang="zh-TW" altLang="en-US" sz="4000" dirty="0"/>
            </a:br>
            <a:r>
              <a:rPr lang="zh-TW" altLang="en-US" sz="4000" dirty="0"/>
              <a:t>②</a:t>
            </a:r>
            <a:r>
              <a:rPr lang="en-US" altLang="zh-TW" sz="4000" dirty="0"/>
              <a:t>9170×0.21</a:t>
            </a:r>
            <a:r>
              <a:rPr lang="zh-TW" altLang="en-US" sz="4000" dirty="0" smtClean="0"/>
              <a:t>＝（               ）</a:t>
            </a:r>
            <a:br>
              <a:rPr lang="zh-TW" altLang="en-US" sz="4000" dirty="0" smtClean="0"/>
            </a:br>
            <a:r>
              <a:rPr lang="zh-TW" altLang="en-US" sz="4000" dirty="0" smtClean="0"/>
              <a:t>③</a:t>
            </a:r>
            <a:r>
              <a:rPr lang="en-US" altLang="zh-TW" sz="4000" dirty="0"/>
              <a:t>9.17×210</a:t>
            </a:r>
            <a:r>
              <a:rPr lang="zh-TW" altLang="en-US" sz="4000" dirty="0"/>
              <a:t>＝（               ）</a:t>
            </a:r>
            <a:br>
              <a:rPr lang="zh-TW" altLang="en-US" sz="4000" dirty="0"/>
            </a:br>
            <a:r>
              <a:rPr lang="zh-TW" altLang="en-US" sz="4000" dirty="0"/>
              <a:t>④</a:t>
            </a:r>
            <a:r>
              <a:rPr lang="en-US" altLang="zh-TW" sz="4000" dirty="0"/>
              <a:t>91.7×21</a:t>
            </a:r>
            <a:r>
              <a:rPr lang="zh-TW" altLang="en-US" sz="4000" dirty="0"/>
              <a:t>＝（      </a:t>
            </a:r>
            <a:r>
              <a:rPr lang="zh-TW" altLang="en-US" sz="4000" dirty="0" smtClean="0"/>
              <a:t>           ）</a:t>
            </a:r>
            <a:endParaRPr lang="zh-TW" altLang="en-US" sz="4000" dirty="0"/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979712" y="267494"/>
            <a:ext cx="7164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王漢宗細圓體繁" pitchFamily="18" charset="-120"/>
                <a:ea typeface="王漢宗細圓體繁" pitchFamily="18" charset="-120"/>
              </a:rPr>
              <a:t>由</a:t>
            </a:r>
            <a:r>
              <a:rPr lang="en-US" altLang="zh-TW" sz="3600" dirty="0">
                <a:solidFill>
                  <a:schemeClr val="accent2"/>
                </a:solidFill>
                <a:latin typeface="王漢宗細圓體繁" pitchFamily="18" charset="-120"/>
                <a:ea typeface="王漢宗細圓體繁" pitchFamily="18" charset="-120"/>
              </a:rPr>
              <a:t>917×21</a:t>
            </a:r>
            <a:r>
              <a:rPr lang="zh-TW" altLang="en-US" sz="3600" dirty="0">
                <a:solidFill>
                  <a:schemeClr val="accent2"/>
                </a:solidFill>
                <a:latin typeface="王漢宗細圓體繁" pitchFamily="18" charset="-120"/>
                <a:ea typeface="王漢宗細圓體繁" pitchFamily="18" charset="-120"/>
              </a:rPr>
              <a:t>＝</a:t>
            </a:r>
            <a:r>
              <a:rPr lang="en-US" altLang="zh-TW" sz="3600" dirty="0">
                <a:solidFill>
                  <a:schemeClr val="accent2"/>
                </a:solidFill>
                <a:latin typeface="王漢宗細圓體繁" pitchFamily="18" charset="-120"/>
                <a:ea typeface="王漢宗細圓體繁" pitchFamily="18" charset="-120"/>
              </a:rPr>
              <a:t>19257</a:t>
            </a:r>
            <a:r>
              <a:rPr lang="zh-TW" altLang="en-US" sz="3600" dirty="0">
                <a:latin typeface="王漢宗細圓體繁" pitchFamily="18" charset="-120"/>
                <a:ea typeface="王漢宗細圓體繁" pitchFamily="18" charset="-120"/>
              </a:rPr>
              <a:t>的式子中</a:t>
            </a:r>
            <a:r>
              <a:rPr lang="zh-TW" altLang="en-US" sz="3600" dirty="0" smtClean="0">
                <a:latin typeface="王漢宗細圓體繁" pitchFamily="18" charset="-120"/>
                <a:ea typeface="王漢宗細圓體繁" pitchFamily="18" charset="-120"/>
              </a:rPr>
              <a:t>，求</a:t>
            </a:r>
            <a:r>
              <a:rPr lang="zh-TW" altLang="en-US" sz="3600" dirty="0">
                <a:latin typeface="王漢宗細圓體繁" pitchFamily="18" charset="-120"/>
                <a:ea typeface="王漢宗細圓體繁" pitchFamily="18" charset="-120"/>
              </a:rPr>
              <a:t>出下面各式的積： </a:t>
            </a:r>
          </a:p>
        </p:txBody>
      </p:sp>
    </p:spTree>
    <p:extLst>
      <p:ext uri="{BB962C8B-B14F-4D97-AF65-F5344CB8AC3E}">
        <p14:creationId xmlns:p14="http://schemas.microsoft.com/office/powerpoint/2010/main" val="6326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1單位小數相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5-1單位小數相乘</Template>
  <TotalTime>77</TotalTime>
  <Words>112</Words>
  <Application>Microsoft Office PowerPoint</Application>
  <PresentationFormat>如螢幕大小 (16:9)</PresentationFormat>
  <Paragraphs>27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文鼎粗隸</vt:lpstr>
      <vt:lpstr>文鼎新藝體</vt:lpstr>
      <vt:lpstr>王漢宗細圓體繁</vt:lpstr>
      <vt:lpstr>新細明體</vt:lpstr>
      <vt:lpstr>Arial</vt:lpstr>
      <vt:lpstr>Calibri</vt:lpstr>
      <vt:lpstr>5-1單位小數相乘</vt:lpstr>
      <vt:lpstr>小數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比比看，這三個直式有什麼關係？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小數</dc:title>
  <dc:creator>CLASS</dc:creator>
  <cp:lastModifiedBy>Teacher</cp:lastModifiedBy>
  <cp:revision>15</cp:revision>
  <dcterms:created xsi:type="dcterms:W3CDTF">2015-03-19T06:56:51Z</dcterms:created>
  <dcterms:modified xsi:type="dcterms:W3CDTF">2017-04-25T00:43:40Z</dcterms:modified>
</cp:coreProperties>
</file>