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18"/>
  </p:notesMasterIdLst>
  <p:sldIdLst>
    <p:sldId id="489" r:id="rId2"/>
    <p:sldId id="519" r:id="rId3"/>
    <p:sldId id="520" r:id="rId4"/>
    <p:sldId id="521" r:id="rId5"/>
    <p:sldId id="522" r:id="rId6"/>
    <p:sldId id="538" r:id="rId7"/>
    <p:sldId id="539" r:id="rId8"/>
    <p:sldId id="523" r:id="rId9"/>
    <p:sldId id="540" r:id="rId10"/>
    <p:sldId id="530" r:id="rId11"/>
    <p:sldId id="531" r:id="rId12"/>
    <p:sldId id="535" r:id="rId13"/>
    <p:sldId id="541" r:id="rId14"/>
    <p:sldId id="542" r:id="rId15"/>
    <p:sldId id="543" r:id="rId16"/>
    <p:sldId id="544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66"/>
    <a:srgbClr val="FF9933"/>
    <a:srgbClr val="F1FA3A"/>
    <a:srgbClr val="CCCC00"/>
    <a:srgbClr val="FF99CC"/>
    <a:srgbClr val="FFFF99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72" autoAdjust="0"/>
    <p:restoredTop sz="94516" autoAdjust="0"/>
  </p:normalViewPr>
  <p:slideViewPr>
    <p:cSldViewPr>
      <p:cViewPr varScale="1">
        <p:scale>
          <a:sx n="74" d="100"/>
          <a:sy n="74" d="100"/>
        </p:scale>
        <p:origin x="509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-181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F25641-BE3C-46CC-B724-F8AC9360464F}" type="datetimeFigureOut">
              <a:rPr lang="zh-TW" altLang="en-US" smtClean="0"/>
              <a:pPr/>
              <a:t>2017/2/17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985C76-6DA7-448E-B8D8-E519146278B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741969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C3D158-BCB5-4B8F-B5BF-1518055FF833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269740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985C76-6DA7-448E-B8D8-E519146278B7}" type="slidenum">
              <a:rPr lang="zh-TW" altLang="en-US" smtClean="0"/>
              <a:pPr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528803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985C76-6DA7-448E-B8D8-E519146278B7}" type="slidenum">
              <a:rPr lang="zh-TW" altLang="en-US" smtClean="0"/>
              <a:pPr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524217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985C76-6DA7-448E-B8D8-E519146278B7}" type="slidenum">
              <a:rPr lang="zh-TW" altLang="en-US" smtClean="0"/>
              <a:pPr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344638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985C76-6DA7-448E-B8D8-E519146278B7}" type="slidenum">
              <a:rPr lang="zh-TW" altLang="en-US" smtClean="0"/>
              <a:pPr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592568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5837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C8B3A95-DA05-4B23-9EAA-B36340931655}" type="slidenum">
              <a:rPr lang="zh-TW" altLang="en-US" smtClean="0"/>
              <a:pPr/>
              <a:t>14</a:t>
            </a:fld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6284993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6042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2200EDD-494C-49B8-9BB9-17032E5BCA57}" type="slidenum">
              <a:rPr lang="zh-TW" altLang="en-US" smtClean="0"/>
              <a:pPr/>
              <a:t>15</a:t>
            </a:fld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15093583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6246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856AC62-F4B9-479D-ABAE-77CE19B3C112}" type="slidenum">
              <a:rPr lang="zh-TW" altLang="en-US" smtClean="0"/>
              <a:pPr/>
              <a:t>16</a:t>
            </a:fld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22108528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985C76-6DA7-448E-B8D8-E519146278B7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294824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985C76-6DA7-448E-B8D8-E519146278B7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713360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985C76-6DA7-448E-B8D8-E519146278B7}" type="slidenum">
              <a:rPr lang="zh-TW" altLang="en-US" smtClean="0"/>
              <a:pPr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836019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985C76-6DA7-448E-B8D8-E519146278B7}" type="slidenum">
              <a:rPr lang="zh-TW" altLang="en-US" smtClean="0"/>
              <a:pPr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635036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985C76-6DA7-448E-B8D8-E519146278B7}" type="slidenum">
              <a:rPr lang="zh-TW" altLang="en-US" smtClean="0"/>
              <a:pPr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817937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985C76-6DA7-448E-B8D8-E519146278B7}" type="slidenum">
              <a:rPr lang="zh-TW" altLang="en-US" smtClean="0"/>
              <a:pPr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930695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985C76-6DA7-448E-B8D8-E519146278B7}" type="slidenum">
              <a:rPr lang="zh-TW" altLang="en-US" smtClean="0"/>
              <a:pPr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740212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985C76-6DA7-448E-B8D8-E519146278B7}" type="slidenum">
              <a:rPr lang="zh-TW" altLang="en-US" smtClean="0"/>
              <a:pPr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166689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97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 sz="4600"/>
            </a:lvl1pPr>
          </a:lstStyle>
          <a:p>
            <a:pPr lvl="0"/>
            <a:r>
              <a:rPr lang="zh-TW" altLang="en-US" noProof="0" smtClean="0"/>
              <a:t>按一下以編輯母片標題樣式</a:t>
            </a:r>
          </a:p>
        </p:txBody>
      </p:sp>
      <p:sp>
        <p:nvSpPr>
          <p:cNvPr id="59597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400"/>
            </a:lvl1pPr>
          </a:lstStyle>
          <a:p>
            <a:pPr lvl="0"/>
            <a:r>
              <a:rPr lang="zh-TW" altLang="en-US" noProof="0" smtClean="0"/>
              <a:t>按一下以編輯母片副標題樣式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4E53ED-9016-455F-AB71-65C5C83E1B8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362B5D-1892-4452-85E5-8D015F7239C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516563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516563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0DEC52-9DBC-4E34-877E-A73871EE04A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242D39-DA49-4806-9CC4-90F59046AD3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55B8E0-CBE8-4750-9ADD-17DD1B73C3E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44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44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48EA9C-4EDA-40E9-8501-1A78C562D57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EE1B41-938F-4B35-BA9C-D9C4AE13211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FF7012-C3B9-4F45-90A4-39893E60D09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B93160-4E24-4DBD-BF3F-A6392CA0670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008FE7-F7A5-4B77-95AF-DD8E26611F5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3CDDA7-BF5B-4825-9DE4-3C2D28AFEDC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9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096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5949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4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5949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949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949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A8FA6E8C-9AC0-4DAC-9803-4578BE688C9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31" r:id="rId1"/>
    <p:sldLayoutId id="2147484321" r:id="rId2"/>
    <p:sldLayoutId id="2147484322" r:id="rId3"/>
    <p:sldLayoutId id="2147484323" r:id="rId4"/>
    <p:sldLayoutId id="2147484324" r:id="rId5"/>
    <p:sldLayoutId id="2147484325" r:id="rId6"/>
    <p:sldLayoutId id="2147484326" r:id="rId7"/>
    <p:sldLayoutId id="2147484327" r:id="rId8"/>
    <p:sldLayoutId id="2147484328" r:id="rId9"/>
    <p:sldLayoutId id="2147484329" r:id="rId10"/>
    <p:sldLayoutId id="214748433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996633"/>
        </a:buClr>
        <a:buSzPct val="70000"/>
        <a:buFont typeface="Wingdings" pitchFamily="2" charset="2"/>
        <a:buChar char="z"/>
        <a:defRPr kumimoji="1"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996633"/>
        </a:buClr>
        <a:buSzPct val="70000"/>
        <a:buFont typeface="Wingdings" pitchFamily="2" charset="2"/>
        <a:buChar char="z"/>
        <a:defRPr kumimoji="1"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996633"/>
        </a:buClr>
        <a:buSzPct val="70000"/>
        <a:buFont typeface="Wingdings" pitchFamily="2" charset="2"/>
        <a:buChar char="z"/>
        <a:defRPr kumimoji="1"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996633"/>
        </a:buClr>
        <a:buSzPct val="70000"/>
        <a:buFont typeface="Wingdings" pitchFamily="2" charset="2"/>
        <a:buChar char="z"/>
        <a:defRPr kumimoji="1"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996633"/>
        </a:buClr>
        <a:buSzPct val="70000"/>
        <a:buFont typeface="Wingdings" pitchFamily="2" charset="2"/>
        <a:buChar char="z"/>
        <a:defRPr kumimoji="1"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996633"/>
        </a:buClr>
        <a:buSzPct val="70000"/>
        <a:buFont typeface="Wingdings" pitchFamily="2" charset="2"/>
        <a:buChar char="z"/>
        <a:defRPr kumimoji="1"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996633"/>
        </a:buClr>
        <a:buSzPct val="70000"/>
        <a:buFont typeface="Wingdings" pitchFamily="2" charset="2"/>
        <a:buChar char="z"/>
        <a:defRPr kumimoji="1"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996633"/>
        </a:buClr>
        <a:buSzPct val="70000"/>
        <a:buFont typeface="Wingdings" pitchFamily="2" charset="2"/>
        <a:buChar char="z"/>
        <a:defRPr kumimoji="1"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996633"/>
        </a:buClr>
        <a:buSzPct val="70000"/>
        <a:buFont typeface="Wingdings" pitchFamily="2" charset="2"/>
        <a:buChar char="z"/>
        <a:defRPr kumimoji="1"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D:\105&#24066;&#22823;&#38468;&#23567;\105&#22283;&#35486;\105&#20116;&#19979;&#22283;&#35486;\1&#25300;&#19968;&#26781;&#27827;\What%20driver%20do%20if%20there%20any%20accident%20in%20the%20tunnel%20%20in%20south%20korea%20they%20do%20this.mp4" TargetMode="External"/><Relationship Id="rId1" Type="http://schemas.microsoft.com/office/2007/relationships/media" Target="file:///D:\105&#24066;&#22823;&#38468;&#23567;\105&#22283;&#35486;\105&#20116;&#19979;&#22283;&#35486;\1&#25300;&#19968;&#26781;&#27827;\What%20driver%20do%20if%20there%20any%20accident%20in%20the%20tunnel%20%20in%20south%20korea%20they%20do%20this.mp4" TargetMode="External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250" name="Rectangle 2"/>
          <p:cNvSpPr>
            <a:spLocks noGrp="1" noChangeArrowheads="1"/>
          </p:cNvSpPr>
          <p:nvPr>
            <p:ph type="title" orient="vert"/>
          </p:nvPr>
        </p:nvSpPr>
        <p:spPr>
          <a:xfrm>
            <a:off x="3132138" y="692695"/>
            <a:ext cx="2028825" cy="5616625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z="4800" dirty="0" smtClean="0">
                <a:solidFill>
                  <a:srgbClr val="0000FF"/>
                </a:solidFill>
              </a:rPr>
              <a:t>一、拔一條河</a:t>
            </a:r>
          </a:p>
        </p:txBody>
      </p:sp>
    </p:spTree>
    <p:extLst>
      <p:ext uri="{BB962C8B-B14F-4D97-AF65-F5344CB8AC3E}">
        <p14:creationId xmlns:p14="http://schemas.microsoft.com/office/powerpoint/2010/main" val="588065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837" name="Rectangle 5"/>
          <p:cNvSpPr>
            <a:spLocks noChangeArrowheads="1"/>
          </p:cNvSpPr>
          <p:nvPr/>
        </p:nvSpPr>
        <p:spPr bwMode="auto">
          <a:xfrm>
            <a:off x="1331640" y="836710"/>
            <a:ext cx="900112" cy="5472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/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996633"/>
              </a:buClr>
              <a:buSzPct val="70000"/>
              <a:buFont typeface="Wingdings" panose="05000000000000000000" pitchFamily="2" charset="2"/>
              <a:buNone/>
            </a:pPr>
            <a:r>
              <a:rPr lang="zh-TW" altLang="en-US" sz="4400" b="1" dirty="0" smtClean="0">
                <a:solidFill>
                  <a:srgbClr val="FF0000"/>
                </a:solidFill>
              </a:rPr>
              <a:t>假設</a:t>
            </a:r>
            <a:r>
              <a:rPr lang="zh-TW" altLang="en-US" sz="4400" b="1" dirty="0" smtClean="0">
                <a:solidFill>
                  <a:srgbClr val="0000FF"/>
                </a:solidFill>
              </a:rPr>
              <a:t>複句</a:t>
            </a:r>
            <a:endParaRPr lang="zh-TW" altLang="en-US" sz="2800" b="1" dirty="0">
              <a:solidFill>
                <a:srgbClr val="0000FF"/>
              </a:solidFill>
            </a:endParaRPr>
          </a:p>
        </p:txBody>
      </p:sp>
      <p:sp>
        <p:nvSpPr>
          <p:cNvPr id="633858" name="Rectangle 2"/>
          <p:cNvSpPr>
            <a:spLocks noChangeArrowheads="1"/>
          </p:cNvSpPr>
          <p:nvPr/>
        </p:nvSpPr>
        <p:spPr bwMode="auto">
          <a:xfrm>
            <a:off x="2699792" y="656530"/>
            <a:ext cx="5832821" cy="583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/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996633"/>
              </a:buClr>
              <a:buSzPct val="70000"/>
              <a:buFont typeface="Wingdings" panose="05000000000000000000" pitchFamily="2" charset="2"/>
              <a:buNone/>
            </a:pPr>
            <a:r>
              <a:rPr lang="zh-TW" altLang="en-US" sz="4400" b="1" dirty="0" smtClean="0">
                <a:solidFill>
                  <a:srgbClr val="0000FF"/>
                </a:solidFill>
              </a:rPr>
              <a:t>當教練平舉的雙手向下揮</a:t>
            </a:r>
            <a:r>
              <a:rPr lang="zh-TW" altLang="en-US" sz="4400" b="1" dirty="0" smtClean="0">
                <a:solidFill>
                  <a:srgbClr val="0000FF"/>
                </a:solidFill>
                <a:latin typeface="新細明體" panose="02020500000000000000" pitchFamily="18" charset="-120"/>
              </a:rPr>
              <a:t>，他們的重心往後，雙手緊握拔河繩，齊聲喊著「一、二、殺」，雙腳撐住拔河道，奮力的向後移動，</a:t>
            </a:r>
            <a:r>
              <a:rPr lang="zh-TW" altLang="en-US" sz="4400" b="1" dirty="0" smtClean="0">
                <a:solidFill>
                  <a:srgbClr val="FF0000"/>
                </a:solidFill>
                <a:latin typeface="新細明體" panose="02020500000000000000" pitchFamily="18" charset="-120"/>
              </a:rPr>
              <a:t>就算</a:t>
            </a:r>
            <a:r>
              <a:rPr lang="zh-TW" altLang="en-US" sz="4400" b="1" dirty="0" smtClean="0">
                <a:solidFill>
                  <a:srgbClr val="0000FF"/>
                </a:solidFill>
                <a:latin typeface="新細明體" panose="02020500000000000000" pitchFamily="18" charset="-120"/>
              </a:rPr>
              <a:t>跌倒了，</a:t>
            </a:r>
            <a:r>
              <a:rPr lang="zh-TW" altLang="en-US" sz="4400" b="1" dirty="0" smtClean="0">
                <a:solidFill>
                  <a:srgbClr val="FF0000"/>
                </a:solidFill>
                <a:latin typeface="新細明體" panose="02020500000000000000" pitchFamily="18" charset="-120"/>
              </a:rPr>
              <a:t>也</a:t>
            </a:r>
            <a:r>
              <a:rPr lang="zh-TW" altLang="en-US" sz="4400" b="1" dirty="0" smtClean="0">
                <a:solidFill>
                  <a:srgbClr val="0000FF"/>
                </a:solidFill>
                <a:latin typeface="新細明體" panose="02020500000000000000" pitchFamily="18" charset="-120"/>
              </a:rPr>
              <a:t>不輕易放手。</a:t>
            </a:r>
            <a:endParaRPr lang="zh-TW" altLang="en-US" sz="4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78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38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38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328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328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2837" grpId="0"/>
      <p:bldP spid="63385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5508104" y="656530"/>
            <a:ext cx="3024509" cy="583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/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996633"/>
              </a:buClr>
              <a:buSzPct val="70000"/>
              <a:buFont typeface="Wingdings" panose="05000000000000000000" pitchFamily="2" charset="2"/>
              <a:buNone/>
            </a:pPr>
            <a:r>
              <a:rPr lang="zh-TW" altLang="en-US" sz="4400" b="1" dirty="0" smtClean="0">
                <a:solidFill>
                  <a:srgbClr val="0000FF"/>
                </a:solidFill>
              </a:rPr>
              <a:t>他非常熱愛到戶外騎腳踏車</a:t>
            </a:r>
            <a:r>
              <a:rPr lang="zh-TW" altLang="en-US" sz="4400" b="1" dirty="0" smtClean="0">
                <a:solidFill>
                  <a:srgbClr val="0000FF"/>
                </a:solidFill>
                <a:latin typeface="新細明體" panose="02020500000000000000" pitchFamily="18" charset="-120"/>
              </a:rPr>
              <a:t>，</a:t>
            </a:r>
            <a:r>
              <a:rPr lang="zh-TW" altLang="en-US" sz="4400" b="1" dirty="0" smtClean="0">
                <a:solidFill>
                  <a:srgbClr val="FF0000"/>
                </a:solidFill>
                <a:latin typeface="新細明體" panose="02020500000000000000" pitchFamily="18" charset="-120"/>
              </a:rPr>
              <a:t>就算</a:t>
            </a:r>
            <a:r>
              <a:rPr lang="zh-TW" altLang="en-US" sz="4400" b="1" dirty="0" smtClean="0">
                <a:solidFill>
                  <a:srgbClr val="0000FF"/>
                </a:solidFill>
                <a:latin typeface="新細明體" panose="02020500000000000000" pitchFamily="18" charset="-120"/>
              </a:rPr>
              <a:t>外面颳風下雨，</a:t>
            </a:r>
            <a:r>
              <a:rPr lang="zh-TW" altLang="en-US" sz="4400" b="1" dirty="0" smtClean="0">
                <a:solidFill>
                  <a:srgbClr val="FF0000"/>
                </a:solidFill>
                <a:latin typeface="新細明體" panose="02020500000000000000" pitchFamily="18" charset="-120"/>
              </a:rPr>
              <a:t>也</a:t>
            </a:r>
            <a:r>
              <a:rPr lang="zh-TW" altLang="en-US" sz="4400" b="1" dirty="0" smtClean="0">
                <a:solidFill>
                  <a:srgbClr val="0000FF"/>
                </a:solidFill>
                <a:latin typeface="新細明體" panose="02020500000000000000" pitchFamily="18" charset="-120"/>
              </a:rPr>
              <a:t>無法阻擋他想要追風的熱情。</a:t>
            </a:r>
            <a:endParaRPr lang="zh-TW" altLang="en-US" sz="4400" b="1" dirty="0">
              <a:solidFill>
                <a:srgbClr val="0000FF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475656" y="692696"/>
            <a:ext cx="3240533" cy="583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/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996633"/>
              </a:buClr>
              <a:buSzPct val="70000"/>
              <a:buFont typeface="Wingdings" panose="05000000000000000000" pitchFamily="2" charset="2"/>
              <a:buNone/>
            </a:pPr>
            <a:r>
              <a:rPr lang="zh-TW" altLang="en-US" sz="4400" b="1" dirty="0" smtClean="0">
                <a:solidFill>
                  <a:srgbClr val="0000FF"/>
                </a:solidFill>
              </a:rPr>
              <a:t>哥哥下定決心到國外深造攻讀博士</a:t>
            </a:r>
            <a:r>
              <a:rPr lang="zh-TW" altLang="en-US" sz="4400" b="1" dirty="0" smtClean="0">
                <a:solidFill>
                  <a:srgbClr val="0000FF"/>
                </a:solidFill>
                <a:latin typeface="新細明體" panose="02020500000000000000" pitchFamily="18" charset="-120"/>
              </a:rPr>
              <a:t>，</a:t>
            </a:r>
            <a:r>
              <a:rPr lang="zh-TW" altLang="en-US" sz="4400" b="1" dirty="0" smtClean="0">
                <a:solidFill>
                  <a:srgbClr val="FF0000"/>
                </a:solidFill>
                <a:latin typeface="新細明體" panose="02020500000000000000" pitchFamily="18" charset="-120"/>
              </a:rPr>
              <a:t>就算</a:t>
            </a:r>
            <a:r>
              <a:rPr lang="zh-TW" altLang="en-US" sz="4400" b="1" dirty="0" smtClean="0">
                <a:solidFill>
                  <a:srgbClr val="0000FF"/>
                </a:solidFill>
                <a:latin typeface="新細明體" panose="02020500000000000000" pitchFamily="18" charset="-120"/>
              </a:rPr>
              <a:t>老闆提出優渥的薪水，</a:t>
            </a:r>
            <a:r>
              <a:rPr lang="zh-TW" altLang="en-US" sz="4400" b="1" dirty="0" smtClean="0">
                <a:solidFill>
                  <a:srgbClr val="FF0000"/>
                </a:solidFill>
                <a:latin typeface="新細明體" panose="02020500000000000000" pitchFamily="18" charset="-120"/>
              </a:rPr>
              <a:t>也</a:t>
            </a:r>
            <a:r>
              <a:rPr lang="zh-TW" altLang="en-US" sz="4400" b="1" dirty="0" smtClean="0">
                <a:solidFill>
                  <a:srgbClr val="0000FF"/>
                </a:solidFill>
                <a:latin typeface="新細明體" panose="02020500000000000000" pitchFamily="18" charset="-120"/>
              </a:rPr>
              <a:t>無法改變他的心意。</a:t>
            </a:r>
            <a:endParaRPr lang="zh-TW" altLang="en-US" sz="4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809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860" name="Rectangle 4"/>
          <p:cNvSpPr>
            <a:spLocks noChangeArrowheads="1"/>
          </p:cNvSpPr>
          <p:nvPr/>
        </p:nvSpPr>
        <p:spPr bwMode="auto">
          <a:xfrm>
            <a:off x="3851919" y="908050"/>
            <a:ext cx="3096569" cy="532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/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996633"/>
              </a:buClr>
              <a:buSzPct val="70000"/>
              <a:buFont typeface="Wingdings" panose="05000000000000000000" pitchFamily="2" charset="2"/>
              <a:buNone/>
            </a:pPr>
            <a:r>
              <a:rPr lang="zh-TW" altLang="en-US" sz="4400" b="1" dirty="0" smtClean="0">
                <a:solidFill>
                  <a:srgbClr val="0000FF"/>
                </a:solidFill>
              </a:rPr>
              <a:t>長時間的練習</a:t>
            </a:r>
            <a:r>
              <a:rPr lang="zh-TW" altLang="en-US" sz="4400" b="1" dirty="0" smtClean="0">
                <a:solidFill>
                  <a:srgbClr val="0000FF"/>
                </a:solidFill>
                <a:latin typeface="新細明體" panose="02020500000000000000" pitchFamily="18" charset="-120"/>
              </a:rPr>
              <a:t>，讓他們的手掌都長出了厚繭，</a:t>
            </a:r>
            <a:r>
              <a:rPr lang="zh-TW" altLang="en-US" sz="4400" b="1" dirty="0" smtClean="0">
                <a:solidFill>
                  <a:srgbClr val="FF0000"/>
                </a:solidFill>
                <a:latin typeface="新細明體" panose="02020500000000000000" pitchFamily="18" charset="-120"/>
              </a:rPr>
              <a:t>彷彿戴上隱形的手套</a:t>
            </a:r>
            <a:r>
              <a:rPr lang="zh-TW" altLang="en-US" sz="4400" b="1" dirty="0" smtClean="0">
                <a:solidFill>
                  <a:srgbClr val="0000FF"/>
                </a:solidFill>
                <a:latin typeface="新細明體" panose="02020500000000000000" pitchFamily="18" charset="-120"/>
              </a:rPr>
              <a:t>。</a:t>
            </a:r>
            <a:endParaRPr lang="zh-TW" altLang="en-US" sz="4400" b="1" dirty="0">
              <a:solidFill>
                <a:srgbClr val="0000FF"/>
              </a:solidFill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7451725" y="1782763"/>
            <a:ext cx="865188" cy="1293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/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996633"/>
              </a:buClr>
              <a:buSzPct val="70000"/>
              <a:buFont typeface="Wingdings" panose="05000000000000000000" pitchFamily="2" charset="2"/>
              <a:buNone/>
            </a:pPr>
            <a:r>
              <a:rPr lang="zh-TW" altLang="en-US" sz="4400" b="1" dirty="0">
                <a:solidFill>
                  <a:srgbClr val="FF0000"/>
                </a:solidFill>
              </a:rPr>
              <a:t>譬喻</a:t>
            </a:r>
            <a:endParaRPr lang="zh-TW" alt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547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338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338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3860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860" name="Rectangle 4"/>
          <p:cNvSpPr>
            <a:spLocks noChangeArrowheads="1"/>
          </p:cNvSpPr>
          <p:nvPr/>
        </p:nvSpPr>
        <p:spPr bwMode="auto">
          <a:xfrm>
            <a:off x="5292080" y="908050"/>
            <a:ext cx="1656408" cy="532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/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996633"/>
              </a:buClr>
              <a:buSzPct val="70000"/>
              <a:buFont typeface="Wingdings" panose="05000000000000000000" pitchFamily="2" charset="2"/>
              <a:buNone/>
            </a:pPr>
            <a:r>
              <a:rPr lang="zh-TW" altLang="en-US" sz="4400" b="1" dirty="0" smtClean="0">
                <a:solidFill>
                  <a:srgbClr val="FF0000"/>
                </a:solidFill>
              </a:rPr>
              <a:t>滾滾</a:t>
            </a:r>
            <a:r>
              <a:rPr lang="zh-TW" altLang="en-US" sz="4400" b="1" dirty="0" smtClean="0">
                <a:solidFill>
                  <a:srgbClr val="0000FF"/>
                </a:solidFill>
              </a:rPr>
              <a:t>泥水沖走大片農田</a:t>
            </a:r>
            <a:endParaRPr lang="zh-TW" altLang="en-US" sz="4400" b="1" dirty="0">
              <a:solidFill>
                <a:srgbClr val="0000FF"/>
              </a:solidFill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7451725" y="1782763"/>
            <a:ext cx="865188" cy="1293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/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996633"/>
              </a:buClr>
              <a:buSzPct val="70000"/>
              <a:buFont typeface="Wingdings" panose="05000000000000000000" pitchFamily="2" charset="2"/>
              <a:buNone/>
            </a:pPr>
            <a:r>
              <a:rPr lang="zh-TW" altLang="en-US" sz="4400" b="1" dirty="0" smtClean="0">
                <a:solidFill>
                  <a:srgbClr val="FF0000"/>
                </a:solidFill>
              </a:rPr>
              <a:t>類疊</a:t>
            </a:r>
            <a:endParaRPr lang="zh-TW" altLang="en-US" sz="2800" b="1" dirty="0">
              <a:solidFill>
                <a:srgbClr val="FF0000"/>
              </a:solidFill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4067944" y="908720"/>
            <a:ext cx="1008336" cy="532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/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996633"/>
              </a:buClr>
              <a:buSzPct val="70000"/>
              <a:buFont typeface="Wingdings" panose="05000000000000000000" pitchFamily="2" charset="2"/>
              <a:buNone/>
            </a:pPr>
            <a:r>
              <a:rPr lang="zh-TW" altLang="en-US" sz="4400" b="1" dirty="0" smtClean="0">
                <a:solidFill>
                  <a:srgbClr val="0000FF"/>
                </a:solidFill>
              </a:rPr>
              <a:t>獲得</a:t>
            </a:r>
            <a:r>
              <a:rPr lang="zh-TW" altLang="en-US" sz="4400" b="1" dirty="0" smtClean="0">
                <a:solidFill>
                  <a:srgbClr val="FF0000"/>
                </a:solidFill>
              </a:rPr>
              <a:t>滿滿</a:t>
            </a:r>
            <a:r>
              <a:rPr lang="zh-TW" altLang="en-US" sz="4400" b="1" dirty="0" smtClean="0">
                <a:solidFill>
                  <a:srgbClr val="0000FF"/>
                </a:solidFill>
              </a:rPr>
              <a:t>的掌聲</a:t>
            </a:r>
            <a:endParaRPr lang="zh-TW" altLang="en-US" sz="4400" b="1" dirty="0">
              <a:solidFill>
                <a:srgbClr val="0000FF"/>
              </a:solidFill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619672" y="908720"/>
            <a:ext cx="1656408" cy="532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/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996633"/>
              </a:buClr>
              <a:buSzPct val="70000"/>
              <a:buFont typeface="Wingdings" panose="05000000000000000000" pitchFamily="2" charset="2"/>
              <a:buNone/>
            </a:pPr>
            <a:r>
              <a:rPr lang="zh-TW" altLang="en-US" sz="4400" b="1" dirty="0" smtClean="0">
                <a:solidFill>
                  <a:srgbClr val="FF0000"/>
                </a:solidFill>
              </a:rPr>
              <a:t>各</a:t>
            </a:r>
            <a:r>
              <a:rPr lang="zh-TW" altLang="en-US" sz="4400" b="1" dirty="0" smtClean="0">
                <a:solidFill>
                  <a:srgbClr val="0000FF"/>
                </a:solidFill>
              </a:rPr>
              <a:t>式</a:t>
            </a:r>
            <a:r>
              <a:rPr lang="zh-TW" altLang="en-US" sz="4400" b="1" dirty="0" smtClean="0">
                <a:solidFill>
                  <a:srgbClr val="FF0000"/>
                </a:solidFill>
              </a:rPr>
              <a:t>各</a:t>
            </a:r>
            <a:r>
              <a:rPr lang="zh-TW" altLang="en-US" sz="4400" b="1" dirty="0" smtClean="0">
                <a:solidFill>
                  <a:srgbClr val="0000FF"/>
                </a:solidFill>
              </a:rPr>
              <a:t>樣的鞭炮</a:t>
            </a:r>
            <a:endParaRPr lang="zh-TW" altLang="en-US" sz="4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780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338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338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3860" grpId="0"/>
      <p:bldP spid="5" grpId="0"/>
      <p:bldP spid="4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1963" y="908050"/>
            <a:ext cx="8229600" cy="5688013"/>
          </a:xfrm>
          <a:solidFill>
            <a:schemeClr val="accent5">
              <a:lumMod val="90000"/>
            </a:schemeClr>
          </a:solidFill>
        </p:spPr>
        <p:txBody>
          <a:bodyPr/>
          <a:lstStyle/>
          <a:p>
            <a:pPr marL="0" indent="0">
              <a:spcBef>
                <a:spcPct val="0"/>
              </a:spcBef>
              <a:buFontTx/>
              <a:buNone/>
              <a:defRPr/>
            </a:pPr>
            <a:r>
              <a:rPr lang="zh-TW" altLang="en-US" sz="36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Open Sans"/>
              </a:rPr>
              <a:t>請問</a:t>
            </a:r>
            <a:r>
              <a:rPr lang="zh-TW" altLang="en-US" sz="3600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Open Sans"/>
              </a:rPr>
              <a:t>這一篇</a:t>
            </a:r>
            <a:r>
              <a:rPr lang="en-US" altLang="zh-TW" sz="3600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z="3600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拔一條河</a:t>
            </a:r>
            <a:r>
              <a:rPr lang="en-US" altLang="zh-TW" sz="3600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》,</a:t>
            </a:r>
            <a:r>
              <a:rPr lang="zh-TW" altLang="en-US" sz="3600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所使用的</a:t>
            </a:r>
            <a:r>
              <a:rPr lang="zh-TW" altLang="en-US" sz="3600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Open Sans"/>
              </a:rPr>
              <a:t>修辭技巧</a:t>
            </a:r>
            <a:r>
              <a:rPr lang="en-US" altLang="zh-TW" sz="3600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Open Sans"/>
              </a:rPr>
              <a:t>,</a:t>
            </a:r>
            <a:r>
              <a:rPr lang="zh-TW" altLang="en-US" sz="3600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Open Sans"/>
              </a:rPr>
              <a:t>何者錯誤</a:t>
            </a:r>
            <a:r>
              <a:rPr lang="en-US" altLang="zh-TW" sz="3600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Open Sans"/>
              </a:rPr>
              <a:t>?</a:t>
            </a:r>
          </a:p>
          <a:p>
            <a:pPr marL="0" indent="0">
              <a:spcBef>
                <a:spcPct val="0"/>
              </a:spcBef>
              <a:buFontTx/>
              <a:buNone/>
              <a:defRPr/>
            </a:pPr>
            <a:endParaRPr lang="en-US" altLang="zh-TW" sz="3600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Open Sans"/>
            </a:endParaRPr>
          </a:p>
          <a:p>
            <a:pPr marL="0" indent="0">
              <a:lnSpc>
                <a:spcPct val="115000"/>
              </a:lnSpc>
              <a:buClr>
                <a:srgbClr val="000000"/>
              </a:buClr>
              <a:buFontTx/>
              <a:buNone/>
              <a:defRPr/>
            </a:pP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  <a:sym typeface="Open Sans"/>
              </a:rPr>
              <a:t>1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Open Sans"/>
              </a:rPr>
              <a:t>.</a:t>
            </a:r>
            <a:r>
              <a:rPr lang="zh-TW" altLang="en-US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Open Sans"/>
              </a:rPr>
              <a:t>引用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  <a:sym typeface="Open Sans"/>
              </a:rPr>
              <a:t>-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sym typeface="Open Sans"/>
              </a:rPr>
              <a:t>教練常說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  <a:sym typeface="Open Sans"/>
              </a:rPr>
              <a:t>: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sym typeface="Open Sans"/>
              </a:rPr>
              <a:t>「你們要站穩腳步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  <a:sym typeface="Open Sans"/>
              </a:rPr>
              <a:t>……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sym typeface="Open Sans"/>
              </a:rPr>
              <a:t>」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  <a:sym typeface="Open Sans"/>
            </a:endParaRPr>
          </a:p>
          <a:p>
            <a:pPr marL="0" indent="0">
              <a:lnSpc>
                <a:spcPct val="115000"/>
              </a:lnSpc>
              <a:buClr>
                <a:srgbClr val="000000"/>
              </a:buClr>
              <a:buFontTx/>
              <a:buNone/>
              <a:defRPr/>
            </a:pP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Open Sans"/>
              </a:rPr>
              <a:t>2.</a:t>
            </a:r>
            <a:r>
              <a:rPr lang="zh-TW" altLang="en-US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Open Sans"/>
              </a:rPr>
              <a:t>譬喻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  <a:sym typeface="Open Sans"/>
              </a:rPr>
              <a:t>-…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sym typeface="Open Sans"/>
              </a:rPr>
              <a:t>厚繭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  <a:sym typeface="Open Sans"/>
              </a:rPr>
              <a:t>,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sym typeface="Open Sans"/>
              </a:rPr>
              <a:t>彷彿戴上隱形的手套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  <a:sym typeface="Open Sans"/>
            </a:endParaRPr>
          </a:p>
          <a:p>
            <a:pPr marL="0" indent="0">
              <a:lnSpc>
                <a:spcPct val="115000"/>
              </a:lnSpc>
              <a:buClr>
                <a:srgbClr val="000000"/>
              </a:buClr>
              <a:buFontTx/>
              <a:buNone/>
              <a:defRPr/>
            </a:pP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Open Sans"/>
              </a:rPr>
              <a:t>3.</a:t>
            </a:r>
            <a:r>
              <a:rPr lang="zh-TW" altLang="en-US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Open Sans"/>
              </a:rPr>
              <a:t>類疊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  <a:sym typeface="Open Sans"/>
              </a:rPr>
              <a:t>-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sym typeface="Open Sans"/>
              </a:rPr>
              <a:t>擺滿各式各樣鞭炮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  <a:sym typeface="Open Sans"/>
            </a:endParaRPr>
          </a:p>
          <a:p>
            <a:pPr marL="0" indent="0">
              <a:lnSpc>
                <a:spcPct val="115000"/>
              </a:lnSpc>
              <a:buClr>
                <a:srgbClr val="000000"/>
              </a:buClr>
              <a:buFontTx/>
              <a:buNone/>
              <a:defRPr/>
            </a:pP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Open Sans"/>
              </a:rPr>
              <a:t>4.</a:t>
            </a:r>
            <a:r>
              <a:rPr lang="zh-TW" altLang="en-US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Open Sans"/>
              </a:rPr>
              <a:t>類疊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  <a:sym typeface="Open Sans"/>
              </a:rPr>
              <a:t>-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sym typeface="Open Sans"/>
              </a:rPr>
              <a:t>獲得滿滿的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Open Sans"/>
              </a:rPr>
              <a:t>掌聲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  <a:sym typeface="Open Sans"/>
            </a:endParaRPr>
          </a:p>
          <a:p>
            <a:pPr marL="0" indent="0">
              <a:lnSpc>
                <a:spcPct val="115000"/>
              </a:lnSpc>
              <a:buClr>
                <a:srgbClr val="000000"/>
              </a:buClr>
              <a:buFontTx/>
              <a:buNone/>
              <a:defRPr/>
            </a:pP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Open Sans"/>
              </a:rPr>
              <a:t>5.</a:t>
            </a:r>
            <a:r>
              <a:rPr lang="zh-TW" altLang="en-US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Open Sans"/>
              </a:rPr>
              <a:t>類疊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  <a:sym typeface="Open Sans"/>
              </a:rPr>
              <a:t>-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滾滾泥水沖走大片農田</a:t>
            </a:r>
          </a:p>
          <a:p>
            <a:pPr marL="0" indent="0">
              <a:lnSpc>
                <a:spcPct val="115000"/>
              </a:lnSpc>
              <a:buClr>
                <a:srgbClr val="000000"/>
              </a:buClr>
              <a:buFontTx/>
              <a:buNone/>
              <a:defRPr/>
            </a:pP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Open Sans"/>
              </a:rPr>
              <a:t>6.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Open Sans"/>
              </a:rPr>
              <a:t>以上都正確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  <a:sym typeface="Open Sans"/>
            </a:endParaRPr>
          </a:p>
        </p:txBody>
      </p:sp>
      <p:sp>
        <p:nvSpPr>
          <p:cNvPr id="57347" name="矩形 3"/>
          <p:cNvSpPr>
            <a:spLocks noChangeArrowheads="1"/>
          </p:cNvSpPr>
          <p:nvPr/>
        </p:nvSpPr>
        <p:spPr bwMode="auto">
          <a:xfrm>
            <a:off x="-30163" y="0"/>
            <a:ext cx="1108076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TW" altLang="en-US" sz="1800">
                <a:latin typeface="微軟正黑體" panose="020B0604030504040204" pitchFamily="34" charset="-120"/>
                <a:ea typeface="微軟正黑體" panose="020B0604030504040204" pitchFamily="34" charset="-120"/>
              </a:rPr>
              <a:t>形式深究</a:t>
            </a:r>
            <a:endParaRPr lang="zh-TW" altLang="en-US" sz="1800">
              <a:ea typeface="新細明體" panose="02020500000000000000" pitchFamily="18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8035925" y="7938"/>
            <a:ext cx="1108075" cy="368300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zh-TW" altLang="en-US" b="1" smtClean="0">
                <a:solidFill>
                  <a:srgbClr val="19194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修辭技巧</a:t>
            </a:r>
            <a:endParaRPr lang="zh-TW" altLang="en-US" smtClean="0">
              <a:ea typeface="新細明體" panose="02020500000000000000" pitchFamily="18" charset="-120"/>
            </a:endParaRPr>
          </a:p>
        </p:txBody>
      </p:sp>
      <p:pic>
        <p:nvPicPr>
          <p:cNvPr id="49154" name="Picture 2" descr="「錯誤」的圖片搜尋結果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0"/>
          <a:stretch/>
        </p:blipFill>
        <p:spPr bwMode="auto">
          <a:xfrm>
            <a:off x="5897377" y="4077072"/>
            <a:ext cx="2448272" cy="2519661"/>
          </a:xfrm>
          <a:prstGeom prst="rect">
            <a:avLst/>
          </a:prstGeom>
          <a:noFill/>
          <a:scene3d>
            <a:camera prst="orthographicFront">
              <a:rot lat="0" lon="108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350" name="雲朵形圖說文字 1"/>
          <p:cNvSpPr>
            <a:spLocks noChangeArrowheads="1"/>
          </p:cNvSpPr>
          <p:nvPr/>
        </p:nvSpPr>
        <p:spPr bwMode="auto">
          <a:xfrm>
            <a:off x="7121525" y="1533525"/>
            <a:ext cx="1828800" cy="1535113"/>
          </a:xfrm>
          <a:prstGeom prst="cloudCallout">
            <a:avLst>
              <a:gd name="adj1" fmla="val -11389"/>
              <a:gd name="adj2" fmla="val 106370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ea typeface="新細明體" panose="02020500000000000000" pitchFamily="18" charset="-120"/>
            </a:endParaRPr>
          </a:p>
        </p:txBody>
      </p:sp>
      <p:sp>
        <p:nvSpPr>
          <p:cNvPr id="57351" name="矩形 3"/>
          <p:cNvSpPr>
            <a:spLocks noChangeArrowheads="1"/>
          </p:cNvSpPr>
          <p:nvPr/>
        </p:nvSpPr>
        <p:spPr bwMode="auto">
          <a:xfrm>
            <a:off x="7424738" y="1755775"/>
            <a:ext cx="1312862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TW" altLang="en-US" sz="2200">
                <a:latin typeface="微軟正黑體" panose="020B0604030504040204" pitchFamily="34" charset="-120"/>
                <a:ea typeface="微軟正黑體" panose="020B0604030504040204" pitchFamily="34" charset="-120"/>
                <a:sym typeface="Open Sans"/>
              </a:rPr>
              <a:t>到底是</a:t>
            </a:r>
            <a:endParaRPr lang="en-US" altLang="zh-TW" sz="2200">
              <a:latin typeface="微軟正黑體" panose="020B0604030504040204" pitchFamily="34" charset="-120"/>
              <a:ea typeface="微軟正黑體" panose="020B0604030504040204" pitchFamily="34" charset="-120"/>
              <a:sym typeface="Open Sans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zh-TW" altLang="en-US" sz="2200">
                <a:latin typeface="微軟正黑體" panose="020B0604030504040204" pitchFamily="34" charset="-120"/>
                <a:ea typeface="微軟正黑體" panose="020B0604030504040204" pitchFamily="34" charset="-120"/>
                <a:sym typeface="Open Sans"/>
              </a:rPr>
              <a:t>哪一個啊</a:t>
            </a:r>
            <a:endParaRPr lang="zh-TW" altLang="en-US" sz="2200"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20624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9388" y="476250"/>
            <a:ext cx="8856662" cy="6121400"/>
          </a:xfrm>
          <a:solidFill>
            <a:schemeClr val="accent5">
              <a:lumMod val="90000"/>
            </a:schemeClr>
          </a:solidFill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zh-TW" altLang="en-US" sz="3600" b="1" smtClean="0">
                <a:solidFill>
                  <a:srgbClr val="FF0000"/>
                </a:solidFill>
                <a:ea typeface="新細明體" panose="02020500000000000000" pitchFamily="18" charset="-120"/>
              </a:rPr>
              <a:t>遞進複句  </a:t>
            </a:r>
            <a:r>
              <a:rPr lang="en-US" altLang="zh-TW" sz="3600" b="1" smtClean="0">
                <a:solidFill>
                  <a:srgbClr val="0070C0"/>
                </a:solidFill>
                <a:ea typeface="新細明體" panose="02020500000000000000" pitchFamily="18" charset="-120"/>
              </a:rPr>
              <a:t>…</a:t>
            </a:r>
            <a:r>
              <a:rPr lang="zh-TW" altLang="en-US" sz="3600" b="1" smtClean="0">
                <a:solidFill>
                  <a:srgbClr val="0070C0"/>
                </a:solidFill>
                <a:ea typeface="新細明體" panose="02020500000000000000" pitchFamily="18" charset="-120"/>
              </a:rPr>
              <a:t>就算</a:t>
            </a:r>
            <a:r>
              <a:rPr lang="en-US" altLang="zh-TW" sz="3600" b="1" smtClean="0">
                <a:solidFill>
                  <a:srgbClr val="0070C0"/>
                </a:solidFill>
                <a:ea typeface="新細明體" panose="02020500000000000000" pitchFamily="18" charset="-120"/>
              </a:rPr>
              <a:t>……</a:t>
            </a:r>
            <a:r>
              <a:rPr lang="zh-TW" altLang="en-US" sz="3600" b="1" smtClean="0">
                <a:solidFill>
                  <a:srgbClr val="0070C0"/>
                </a:solidFill>
                <a:ea typeface="新細明體" panose="02020500000000000000" pitchFamily="18" charset="-120"/>
              </a:rPr>
              <a:t>也</a:t>
            </a:r>
            <a:r>
              <a:rPr lang="en-US" altLang="zh-TW" sz="3600" b="1" smtClean="0">
                <a:solidFill>
                  <a:srgbClr val="0070C0"/>
                </a:solidFill>
                <a:ea typeface="新細明體" panose="02020500000000000000" pitchFamily="18" charset="-120"/>
              </a:rPr>
              <a:t>……</a:t>
            </a:r>
            <a:endParaRPr lang="zh-TW" altLang="en-US" sz="3600" b="1" smtClean="0">
              <a:solidFill>
                <a:srgbClr val="0070C0"/>
              </a:solidFill>
              <a:ea typeface="新細明體" panose="02020500000000000000" pitchFamily="18" charset="-120"/>
            </a:endParaRPr>
          </a:p>
          <a:p>
            <a:pPr marL="0" indent="0">
              <a:buFontTx/>
              <a:buNone/>
              <a:defRPr/>
            </a:pPr>
            <a:r>
              <a:rPr lang="en-US" altLang="zh-TW" sz="3600" smtClean="0">
                <a:solidFill>
                  <a:srgbClr val="000000"/>
                </a:solidFill>
                <a:ea typeface="新細明體" panose="02020500000000000000" pitchFamily="18" charset="-120"/>
              </a:rPr>
              <a:t>……</a:t>
            </a:r>
            <a:r>
              <a:rPr lang="zh-TW" altLang="en-US" sz="3600" smtClean="0">
                <a:solidFill>
                  <a:srgbClr val="000000"/>
                </a:solidFill>
                <a:ea typeface="新細明體" panose="02020500000000000000" pitchFamily="18" charset="-120"/>
              </a:rPr>
              <a:t>奮力的向後移動，</a:t>
            </a:r>
            <a:r>
              <a:rPr lang="zh-TW" altLang="en-US" sz="4000" u="sng" smtClean="0">
                <a:solidFill>
                  <a:srgbClr val="002060"/>
                </a:solidFill>
                <a:ea typeface="新細明體" panose="02020500000000000000" pitchFamily="18" charset="-120"/>
              </a:rPr>
              <a:t>就算</a:t>
            </a:r>
            <a:r>
              <a:rPr lang="zh-TW" altLang="en-US" sz="3600" smtClean="0">
                <a:solidFill>
                  <a:srgbClr val="000000"/>
                </a:solidFill>
                <a:ea typeface="新細明體" panose="02020500000000000000" pitchFamily="18" charset="-120"/>
              </a:rPr>
              <a:t>跌倒了，</a:t>
            </a:r>
            <a:endParaRPr lang="en-US" altLang="zh-TW" sz="3600" smtClean="0">
              <a:solidFill>
                <a:srgbClr val="000000"/>
              </a:solidFill>
              <a:ea typeface="新細明體" panose="02020500000000000000" pitchFamily="18" charset="-120"/>
            </a:endParaRPr>
          </a:p>
          <a:p>
            <a:pPr marL="0" indent="0">
              <a:buFontTx/>
              <a:buNone/>
              <a:defRPr/>
            </a:pPr>
            <a:r>
              <a:rPr lang="zh-TW" altLang="en-US" sz="4000" u="sng" smtClean="0">
                <a:solidFill>
                  <a:srgbClr val="002060"/>
                </a:solidFill>
                <a:ea typeface="新細明體" panose="02020500000000000000" pitchFamily="18" charset="-120"/>
              </a:rPr>
              <a:t>也</a:t>
            </a:r>
            <a:r>
              <a:rPr lang="zh-TW" altLang="en-US" sz="3600" smtClean="0">
                <a:solidFill>
                  <a:srgbClr val="000000"/>
                </a:solidFill>
                <a:ea typeface="新細明體" panose="02020500000000000000" pitchFamily="18" charset="-120"/>
              </a:rPr>
              <a:t>不輕易放手</a:t>
            </a:r>
            <a:endParaRPr lang="en-US" altLang="zh-TW" sz="3600" smtClean="0">
              <a:solidFill>
                <a:srgbClr val="000000"/>
              </a:solidFill>
              <a:ea typeface="新細明體" panose="02020500000000000000" pitchFamily="18" charset="-120"/>
            </a:endParaRPr>
          </a:p>
          <a:p>
            <a:pPr marL="0" indent="0">
              <a:buFontTx/>
              <a:buNone/>
              <a:defRPr/>
            </a:pPr>
            <a:endParaRPr lang="en-US" altLang="zh-TW" sz="3600" smtClean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Open Sans"/>
            </a:endParaRPr>
          </a:p>
          <a:p>
            <a:pPr marL="0" indent="0">
              <a:buFontTx/>
              <a:buNone/>
              <a:defRPr/>
            </a:pPr>
            <a:r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  <a:sym typeface="Open Sans"/>
              </a:rPr>
              <a:t>請觀賞以下影片</a:t>
            </a:r>
            <a:r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  <a:sym typeface="Open Sans"/>
              </a:rPr>
              <a:t>,</a:t>
            </a:r>
            <a:br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  <a:sym typeface="Open Sans"/>
              </a:rPr>
            </a:br>
            <a:r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  <a:sym typeface="Open Sans"/>
              </a:rPr>
              <a:t>再運用句型造句</a:t>
            </a:r>
            <a:r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  <a:sym typeface="Open Sans"/>
              </a:rPr>
              <a:t>.</a:t>
            </a:r>
          </a:p>
          <a:p>
            <a:pPr marL="0" indent="0">
              <a:buFontTx/>
              <a:buNone/>
              <a:defRPr/>
            </a:pPr>
            <a:endParaRPr lang="zh-TW" altLang="en-US" smtClean="0">
              <a:latin typeface="微軟正黑體" panose="020B0604030504040204" pitchFamily="34" charset="-120"/>
              <a:ea typeface="微軟正黑體" panose="020B0604030504040204" pitchFamily="34" charset="-120"/>
              <a:sym typeface="Open Sans"/>
            </a:endParaRPr>
          </a:p>
        </p:txBody>
      </p:sp>
      <p:sp>
        <p:nvSpPr>
          <p:cNvPr id="59395" name="矩形 3"/>
          <p:cNvSpPr>
            <a:spLocks noChangeArrowheads="1"/>
          </p:cNvSpPr>
          <p:nvPr/>
        </p:nvSpPr>
        <p:spPr bwMode="auto">
          <a:xfrm>
            <a:off x="-30163" y="0"/>
            <a:ext cx="1108076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TW" altLang="en-US" sz="1800">
                <a:latin typeface="微軟正黑體" panose="020B0604030504040204" pitchFamily="34" charset="-120"/>
                <a:ea typeface="微軟正黑體" panose="020B0604030504040204" pitchFamily="34" charset="-120"/>
              </a:rPr>
              <a:t>形式深究</a:t>
            </a:r>
            <a:endParaRPr lang="zh-TW" altLang="en-US" sz="1800">
              <a:ea typeface="新細明體" panose="02020500000000000000" pitchFamily="18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8035925" y="7938"/>
            <a:ext cx="1108075" cy="368300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zh-TW" altLang="en-US" b="1" smtClean="0">
                <a:solidFill>
                  <a:srgbClr val="19194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句型練習</a:t>
            </a:r>
            <a:endParaRPr lang="zh-TW" altLang="en-US" smtClean="0">
              <a:ea typeface="新細明體" panose="02020500000000000000" pitchFamily="18" charset="-120"/>
            </a:endParaRPr>
          </a:p>
        </p:txBody>
      </p:sp>
      <p:pic>
        <p:nvPicPr>
          <p:cNvPr id="5" name="What driver do if there any accident in the tunnel  in south korea they do this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1916113"/>
            <a:ext cx="5718175" cy="471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395288" y="4652963"/>
            <a:ext cx="3529012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TW" altLang="en-US" sz="3600">
                <a:solidFill>
                  <a:srgbClr val="002060"/>
                </a:solidFill>
                <a:ea typeface="新細明體" panose="02020500000000000000" pitchFamily="18" charset="-120"/>
              </a:rPr>
              <a:t>在南韓</a:t>
            </a:r>
            <a:r>
              <a:rPr lang="en-US" altLang="zh-TW" sz="3600">
                <a:solidFill>
                  <a:srgbClr val="002060"/>
                </a:solidFill>
                <a:ea typeface="新細明體" panose="02020500000000000000" pitchFamily="18" charset="-120"/>
              </a:rPr>
              <a:t>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zh-TW" altLang="en-US" sz="3600">
                <a:solidFill>
                  <a:srgbClr val="002060"/>
                </a:solidFill>
                <a:ea typeface="新細明體" panose="02020500000000000000" pitchFamily="18" charset="-120"/>
              </a:rPr>
              <a:t>就算隧道內</a:t>
            </a:r>
            <a:r>
              <a:rPr lang="en-US" altLang="zh-TW" sz="3600">
                <a:solidFill>
                  <a:srgbClr val="002060"/>
                </a:solidFill>
                <a:ea typeface="新細明體" panose="02020500000000000000" pitchFamily="18" charset="-120"/>
              </a:rPr>
              <a:t>……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zh-TW" altLang="en-US" sz="3600">
                <a:solidFill>
                  <a:srgbClr val="002060"/>
                </a:solidFill>
                <a:ea typeface="新細明體" panose="02020500000000000000" pitchFamily="18" charset="-120"/>
              </a:rPr>
              <a:t>也</a:t>
            </a:r>
            <a:r>
              <a:rPr lang="en-US" altLang="zh-TW" sz="3600">
                <a:solidFill>
                  <a:srgbClr val="002060"/>
                </a:solidFill>
                <a:ea typeface="新細明體" panose="02020500000000000000" pitchFamily="18" charset="-120"/>
              </a:rPr>
              <a:t>……</a:t>
            </a:r>
            <a:endParaRPr lang="zh-TW" altLang="en-US" sz="3600">
              <a:solidFill>
                <a:srgbClr val="002060"/>
              </a:solidFill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64862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 nodeType="clickPar">
                      <p:stCondLst>
                        <p:cond delay="0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4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5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9388" y="476250"/>
            <a:ext cx="8856662" cy="6121400"/>
          </a:xfrm>
          <a:solidFill>
            <a:schemeClr val="accent5">
              <a:lumMod val="90000"/>
            </a:schemeClr>
          </a:solidFill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zh-TW" altLang="en-US" sz="3600" b="1" dirty="0" smtClean="0">
                <a:solidFill>
                  <a:srgbClr val="FF0000"/>
                </a:solidFill>
                <a:ea typeface="新細明體" panose="02020500000000000000" pitchFamily="18" charset="-120"/>
              </a:rPr>
              <a:t>目的複句  </a:t>
            </a:r>
            <a:r>
              <a:rPr lang="zh-TW" altLang="en-US" sz="3600" b="1" dirty="0" smtClean="0">
                <a:solidFill>
                  <a:srgbClr val="0070C0"/>
                </a:solidFill>
                <a:ea typeface="新細明體" panose="02020500000000000000" pitchFamily="18" charset="-120"/>
              </a:rPr>
              <a:t>為了</a:t>
            </a:r>
            <a:r>
              <a:rPr lang="en-US" altLang="zh-TW" sz="3600" b="1" dirty="0" smtClean="0">
                <a:solidFill>
                  <a:srgbClr val="0070C0"/>
                </a:solidFill>
                <a:ea typeface="新細明體" panose="02020500000000000000" pitchFamily="18" charset="-120"/>
              </a:rPr>
              <a:t>……</a:t>
            </a:r>
          </a:p>
          <a:p>
            <a:pPr marL="0" indent="0">
              <a:buFontTx/>
              <a:buNone/>
              <a:defRPr/>
            </a:pPr>
            <a:r>
              <a:rPr lang="zh-TW" altLang="en-US" sz="2800" u="sng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為了</a:t>
            </a:r>
            <a:r>
              <a:rPr lang="zh-TW" altLang="en-US" sz="280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找回來子的自信與笑容，甲仙國小成立拔河隊</a:t>
            </a:r>
            <a:r>
              <a:rPr lang="en-US" altLang="zh-TW" sz="280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……</a:t>
            </a:r>
          </a:p>
          <a:p>
            <a:pPr marL="0" indent="0">
              <a:buFontTx/>
              <a:buNone/>
              <a:defRPr/>
            </a:pPr>
            <a:r>
              <a:rPr lang="zh-TW" altLang="en-US" sz="2800" u="sng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為了</a:t>
            </a:r>
            <a:r>
              <a:rPr lang="zh-TW" altLang="en-US" sz="280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在全國比賽中嶄露頭角，他們努力得練習</a:t>
            </a:r>
            <a:r>
              <a:rPr lang="en-US" altLang="zh-TW" sz="2800" dirty="0" smtClean="0">
                <a:solidFill>
                  <a:srgbClr val="000000"/>
                </a:solidFill>
                <a:ea typeface="新細明體" panose="02020500000000000000" pitchFamily="18" charset="-120"/>
              </a:rPr>
              <a:t>……</a:t>
            </a:r>
            <a:endParaRPr lang="en-US" altLang="zh-TW" sz="2800" dirty="0" smtClean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Open Sans"/>
            </a:endParaRPr>
          </a:p>
          <a:p>
            <a:pPr marL="0" indent="0">
              <a:buFontTx/>
              <a:buNone/>
              <a:defRPr/>
            </a:pPr>
            <a:endPara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  <a:sym typeface="Open Sans"/>
            </a:endParaRPr>
          </a:p>
        </p:txBody>
      </p:sp>
      <p:sp>
        <p:nvSpPr>
          <p:cNvPr id="61443" name="矩形 3"/>
          <p:cNvSpPr>
            <a:spLocks noChangeArrowheads="1"/>
          </p:cNvSpPr>
          <p:nvPr/>
        </p:nvSpPr>
        <p:spPr bwMode="auto">
          <a:xfrm>
            <a:off x="-30163" y="0"/>
            <a:ext cx="1108076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TW" altLang="en-US" sz="1800">
                <a:latin typeface="微軟正黑體" panose="020B0604030504040204" pitchFamily="34" charset="-120"/>
                <a:ea typeface="微軟正黑體" panose="020B0604030504040204" pitchFamily="34" charset="-120"/>
              </a:rPr>
              <a:t>形式深究</a:t>
            </a:r>
            <a:endParaRPr lang="zh-TW" altLang="en-US" sz="1800">
              <a:ea typeface="新細明體" panose="02020500000000000000" pitchFamily="18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8035925" y="7938"/>
            <a:ext cx="1108075" cy="368300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zh-TW" altLang="en-US" b="1" smtClean="0">
                <a:solidFill>
                  <a:srgbClr val="19194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句型練習</a:t>
            </a:r>
            <a:endParaRPr lang="zh-TW" altLang="en-US" smtClean="0">
              <a:ea typeface="新細明體" panose="02020500000000000000" pitchFamily="18" charset="-120"/>
            </a:endParaRPr>
          </a:p>
        </p:txBody>
      </p:sp>
      <p:grpSp>
        <p:nvGrpSpPr>
          <p:cNvPr id="4" name="群組 3"/>
          <p:cNvGrpSpPr>
            <a:grpSpLocks/>
          </p:cNvGrpSpPr>
          <p:nvPr/>
        </p:nvGrpSpPr>
        <p:grpSpPr bwMode="auto">
          <a:xfrm>
            <a:off x="1763713" y="1844675"/>
            <a:ext cx="7272337" cy="4748213"/>
            <a:chOff x="1763713" y="1844824"/>
            <a:chExt cx="7272337" cy="4748064"/>
          </a:xfrm>
        </p:grpSpPr>
        <p:grpSp>
          <p:nvGrpSpPr>
            <p:cNvPr id="61446" name="群組 1"/>
            <p:cNvGrpSpPr>
              <a:grpSpLocks/>
            </p:cNvGrpSpPr>
            <p:nvPr/>
          </p:nvGrpSpPr>
          <p:grpSpPr bwMode="auto">
            <a:xfrm>
              <a:off x="1763713" y="2916238"/>
              <a:ext cx="6507162" cy="3676650"/>
              <a:chOff x="1331640" y="3356991"/>
              <a:chExt cx="6507176" cy="3677394"/>
            </a:xfrm>
          </p:grpSpPr>
          <p:pic>
            <p:nvPicPr>
              <p:cNvPr id="61449" name="Picture 2" descr="「石獅子代班」的圖片搜尋結果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19081"/>
              <a:stretch>
                <a:fillRect/>
              </a:stretch>
            </p:blipFill>
            <p:spPr bwMode="auto">
              <a:xfrm>
                <a:off x="3779912" y="3356991"/>
                <a:ext cx="4058904" cy="36773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" name="矩形 6"/>
              <p:cNvSpPr>
                <a:spLocks noChangeArrowheads="1"/>
              </p:cNvSpPr>
              <p:nvPr/>
            </p:nvSpPr>
            <p:spPr bwMode="auto">
              <a:xfrm>
                <a:off x="1331640" y="3949344"/>
                <a:ext cx="3529020" cy="24928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  <a:defRPr/>
                </a:pPr>
                <a:r>
                  <a:rPr lang="zh-TW" altLang="en-US" sz="280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  <a:sym typeface="Open Sans"/>
                  </a:rPr>
                  <a:t>請以圖片中</a:t>
                </a:r>
                <a:endParaRPr lang="en-US" altLang="zh-TW" sz="280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sym typeface="Open Sans"/>
                </a:endParaRPr>
              </a:p>
              <a:p>
                <a:pPr>
                  <a:spcBef>
                    <a:spcPct val="0"/>
                  </a:spcBef>
                  <a:buFontTx/>
                  <a:buNone/>
                  <a:defRPr/>
                </a:pPr>
                <a:r>
                  <a:rPr lang="zh-TW" altLang="en-US" sz="280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  <a:sym typeface="Open Sans"/>
                  </a:rPr>
                  <a:t>代班的小狗為主角</a:t>
                </a:r>
                <a:r>
                  <a:rPr lang="en-US" altLang="zh-TW" sz="280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  <a:sym typeface="Open Sans"/>
                  </a:rPr>
                  <a:t>,</a:t>
                </a:r>
                <a:br>
                  <a:rPr lang="en-US" altLang="zh-TW" sz="280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  <a:sym typeface="Open Sans"/>
                  </a:rPr>
                </a:br>
                <a:r>
                  <a:rPr lang="zh-TW" altLang="en-US" sz="280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  <a:sym typeface="Open Sans"/>
                  </a:rPr>
                  <a:t>運用句型造句</a:t>
                </a:r>
                <a:endParaRPr lang="en-US" altLang="zh-TW" sz="280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sym typeface="Open Sans"/>
                </a:endParaRPr>
              </a:p>
              <a:p>
                <a:pPr>
                  <a:spcBef>
                    <a:spcPct val="0"/>
                  </a:spcBef>
                  <a:buFontTx/>
                  <a:buNone/>
                  <a:defRPr/>
                </a:pPr>
                <a:endParaRPr lang="en-US" altLang="zh-TW" sz="3600" dirty="0" smtClean="0">
                  <a:solidFill>
                    <a:srgbClr val="002060"/>
                  </a:solidFill>
                  <a:ea typeface="新細明體" panose="02020500000000000000" pitchFamily="18" charset="-120"/>
                </a:endParaRPr>
              </a:p>
              <a:p>
                <a:pPr>
                  <a:spcBef>
                    <a:spcPct val="0"/>
                  </a:spcBef>
                  <a:buFontTx/>
                  <a:buNone/>
                  <a:defRPr/>
                </a:pPr>
                <a:r>
                  <a:rPr lang="zh-TW" altLang="en-US" sz="3600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為了</a:t>
                </a:r>
                <a:r>
                  <a:rPr lang="en-US" altLang="zh-TW" sz="3600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……</a:t>
                </a:r>
                <a:endParaRPr lang="zh-TW" altLang="en-US" sz="3600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sp>
          <p:nvSpPr>
            <p:cNvPr id="61447" name="雲朵形圖說文字 1"/>
            <p:cNvSpPr>
              <a:spLocks noChangeArrowheads="1"/>
            </p:cNvSpPr>
            <p:nvPr/>
          </p:nvSpPr>
          <p:spPr bwMode="auto">
            <a:xfrm>
              <a:off x="7207250" y="1844824"/>
              <a:ext cx="1828800" cy="1535113"/>
            </a:xfrm>
            <a:prstGeom prst="cloudCallout">
              <a:avLst>
                <a:gd name="adj1" fmla="val -83319"/>
                <a:gd name="adj2" fmla="val 55162"/>
              </a:avLst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TW" altLang="en-US" sz="1800">
                <a:ea typeface="新細明體" panose="02020500000000000000" pitchFamily="18" charset="-120"/>
              </a:endParaRPr>
            </a:p>
          </p:txBody>
        </p:sp>
        <p:sp>
          <p:nvSpPr>
            <p:cNvPr id="61448" name="矩形 3"/>
            <p:cNvSpPr>
              <a:spLocks noChangeArrowheads="1"/>
            </p:cNvSpPr>
            <p:nvPr/>
          </p:nvSpPr>
          <p:spPr bwMode="auto">
            <a:xfrm>
              <a:off x="7524328" y="2182480"/>
              <a:ext cx="1313180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zh-TW" altLang="en-US" sz="2200">
                  <a:ea typeface="新細明體" panose="02020500000000000000" pitchFamily="18" charset="-120"/>
                </a:rPr>
                <a:t>來幫</a:t>
              </a:r>
              <a:endParaRPr lang="en-US" altLang="zh-TW" sz="2200">
                <a:ea typeface="新細明體" panose="02020500000000000000" pitchFamily="18" charset="-120"/>
              </a:endParaRP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zh-TW" altLang="en-US" sz="2200">
                  <a:ea typeface="新細明體" panose="02020500000000000000" pitchFamily="18" charset="-120"/>
                </a:rPr>
                <a:t>麻吉代班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8763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596" name="Rectangle 4"/>
          <p:cNvSpPr>
            <a:spLocks noChangeArrowheads="1"/>
          </p:cNvSpPr>
          <p:nvPr/>
        </p:nvSpPr>
        <p:spPr bwMode="auto">
          <a:xfrm>
            <a:off x="4139952" y="620713"/>
            <a:ext cx="3888432" cy="568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/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996633"/>
              </a:buClr>
              <a:buSzPct val="70000"/>
              <a:buFont typeface="Wingdings" panose="05000000000000000000" pitchFamily="2" charset="2"/>
              <a:buNone/>
            </a:pPr>
            <a:r>
              <a:rPr lang="zh-TW" altLang="en-US" sz="4800" b="1" dirty="0" smtClean="0">
                <a:solidFill>
                  <a:srgbClr val="0000FF"/>
                </a:solidFill>
              </a:rPr>
              <a:t>颱風侵襲過後</a:t>
            </a:r>
            <a:r>
              <a:rPr lang="zh-TW" altLang="en-US" sz="4800" b="1" dirty="0" smtClean="0">
                <a:solidFill>
                  <a:srgbClr val="0000FF"/>
                </a:solidFill>
                <a:latin typeface="新細明體" panose="02020500000000000000" pitchFamily="18" charset="-120"/>
              </a:rPr>
              <a:t>，路樹倒塌，招牌掉落，房屋破損，那</a:t>
            </a:r>
            <a:r>
              <a:rPr lang="zh-TW" altLang="en-US" sz="4800" b="1" dirty="0" smtClean="0">
                <a:solidFill>
                  <a:srgbClr val="FF0000"/>
                </a:solidFill>
              </a:rPr>
              <a:t>滿目瘡痍</a:t>
            </a:r>
            <a:r>
              <a:rPr lang="zh-TW" altLang="en-US" sz="4800" b="1" dirty="0" smtClean="0">
                <a:solidFill>
                  <a:srgbClr val="0000FF"/>
                </a:solidFill>
                <a:latin typeface="新細明體" panose="02020500000000000000" pitchFamily="18" charset="-120"/>
              </a:rPr>
              <a:t>的景象真是令人怵目驚心。</a:t>
            </a:r>
            <a:endParaRPr lang="zh-TW" altLang="en-US" sz="4800" b="1" dirty="0">
              <a:solidFill>
                <a:srgbClr val="0000FF"/>
              </a:solidFill>
              <a:latin typeface="新細明體" panose="02020500000000000000" pitchFamily="18" charset="-120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7810500" y="1557338"/>
            <a:ext cx="1225550" cy="3455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/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996633"/>
              </a:buClr>
              <a:buSzPct val="70000"/>
              <a:buFont typeface="Wingdings" panose="05000000000000000000" pitchFamily="2" charset="2"/>
              <a:buNone/>
            </a:pPr>
            <a:r>
              <a:rPr lang="zh-TW" altLang="en-US" sz="6000" b="1" dirty="0" smtClean="0">
                <a:solidFill>
                  <a:srgbClr val="FF0000"/>
                </a:solidFill>
              </a:rPr>
              <a:t>滿目瘡痍</a:t>
            </a:r>
            <a:endParaRPr lang="zh-TW" altLang="en-US" sz="6000" b="1" dirty="0">
              <a:solidFill>
                <a:srgbClr val="FF0000"/>
              </a:solidFill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07504" y="692696"/>
            <a:ext cx="3888432" cy="568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/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996633"/>
              </a:buClr>
              <a:buSzPct val="70000"/>
              <a:buFont typeface="Wingdings" panose="05000000000000000000" pitchFamily="2" charset="2"/>
              <a:buNone/>
            </a:pPr>
            <a:r>
              <a:rPr lang="zh-TW" altLang="en-US" sz="4800" b="1" dirty="0" smtClean="0">
                <a:solidFill>
                  <a:srgbClr val="0000FF"/>
                </a:solidFill>
              </a:rPr>
              <a:t>這次大海嘯造成許多國家災情慘重</a:t>
            </a:r>
            <a:r>
              <a:rPr lang="zh-TW" altLang="en-US" sz="4800" b="1" dirty="0" smtClean="0">
                <a:solidFill>
                  <a:srgbClr val="0000FF"/>
                </a:solidFill>
                <a:latin typeface="新細明體" panose="02020500000000000000" pitchFamily="18" charset="-120"/>
              </a:rPr>
              <a:t>，沿海地區</a:t>
            </a:r>
            <a:r>
              <a:rPr lang="zh-TW" altLang="en-US" sz="4800" b="1" dirty="0" smtClean="0">
                <a:solidFill>
                  <a:srgbClr val="FF0000"/>
                </a:solidFill>
              </a:rPr>
              <a:t>滿目瘡痍</a:t>
            </a:r>
            <a:r>
              <a:rPr lang="zh-TW" altLang="en-US" sz="4800" b="1" dirty="0" smtClean="0">
                <a:solidFill>
                  <a:srgbClr val="0000FF"/>
                </a:solidFill>
                <a:latin typeface="新細明體" panose="02020500000000000000" pitchFamily="18" charset="-120"/>
              </a:rPr>
              <a:t>，所幸各國</a:t>
            </a:r>
            <a:r>
              <a:rPr lang="zh-TW" altLang="en-US" sz="4800" b="1" dirty="0" smtClean="0">
                <a:solidFill>
                  <a:srgbClr val="0000FF"/>
                </a:solidFill>
                <a:latin typeface="新細明體" panose="02020500000000000000" pitchFamily="18" charset="-120"/>
              </a:rPr>
              <a:t>紛紛伸出</a:t>
            </a:r>
            <a:r>
              <a:rPr lang="zh-TW" altLang="en-US" sz="4800" b="1" dirty="0" smtClean="0">
                <a:solidFill>
                  <a:srgbClr val="0000FF"/>
                </a:solidFill>
                <a:latin typeface="新細明體" panose="02020500000000000000" pitchFamily="18" charset="-120"/>
              </a:rPr>
              <a:t>援手，協助重建。</a:t>
            </a:r>
            <a:endParaRPr lang="zh-TW" altLang="en-US" sz="4800" b="1" dirty="0">
              <a:solidFill>
                <a:srgbClr val="0000FF"/>
              </a:solidFill>
              <a:latin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79474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225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225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2596" grpId="0"/>
      <p:bldP spid="8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596" name="Rectangle 4"/>
          <p:cNvSpPr>
            <a:spLocks noChangeArrowheads="1"/>
          </p:cNvSpPr>
          <p:nvPr/>
        </p:nvSpPr>
        <p:spPr bwMode="auto">
          <a:xfrm>
            <a:off x="4211639" y="620713"/>
            <a:ext cx="3671886" cy="568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/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996633"/>
              </a:buClr>
              <a:buSzPct val="70000"/>
              <a:buFont typeface="Wingdings" panose="05000000000000000000" pitchFamily="2" charset="2"/>
              <a:buNone/>
            </a:pPr>
            <a:r>
              <a:rPr lang="zh-TW" altLang="en-US" sz="4800" b="1" dirty="0" smtClean="0">
                <a:solidFill>
                  <a:srgbClr val="0000FF"/>
                </a:solidFill>
              </a:rPr>
              <a:t>運動會時</a:t>
            </a:r>
            <a:r>
              <a:rPr lang="zh-TW" altLang="en-US" sz="4800" b="1" dirty="0" smtClean="0">
                <a:solidFill>
                  <a:srgbClr val="0000FF"/>
                </a:solidFill>
                <a:latin typeface="新細明體" panose="02020500000000000000" pitchFamily="18" charset="-120"/>
              </a:rPr>
              <a:t>，他憑著迅雷不及掩耳的速度，在一百公尺比賽中</a:t>
            </a:r>
            <a:r>
              <a:rPr lang="zh-TW" altLang="en-US" sz="4800" b="1" dirty="0" smtClean="0">
                <a:solidFill>
                  <a:srgbClr val="FF0000"/>
                </a:solidFill>
                <a:latin typeface="新細明體" panose="02020500000000000000" pitchFamily="18" charset="-120"/>
              </a:rPr>
              <a:t>嶄露頭角</a:t>
            </a:r>
            <a:r>
              <a:rPr lang="zh-TW" altLang="en-US" sz="4800" b="1" dirty="0" smtClean="0">
                <a:solidFill>
                  <a:srgbClr val="0000FF"/>
                </a:solidFill>
                <a:latin typeface="新細明體" panose="02020500000000000000" pitchFamily="18" charset="-120"/>
              </a:rPr>
              <a:t>，勇奪冠軍。</a:t>
            </a:r>
            <a:endParaRPr lang="zh-TW" altLang="en-US" sz="4800" b="1" dirty="0">
              <a:solidFill>
                <a:srgbClr val="0000FF"/>
              </a:solidFill>
              <a:latin typeface="新細明體" panose="02020500000000000000" pitchFamily="18" charset="-120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7883525" y="1557338"/>
            <a:ext cx="1225550" cy="316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/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996633"/>
              </a:buClr>
              <a:buSzPct val="70000"/>
              <a:buFont typeface="Wingdings" panose="05000000000000000000" pitchFamily="2" charset="2"/>
              <a:buNone/>
            </a:pPr>
            <a:r>
              <a:rPr lang="zh-TW" altLang="en-US" sz="6000" b="1" dirty="0" smtClean="0">
                <a:solidFill>
                  <a:srgbClr val="FF0000"/>
                </a:solidFill>
              </a:rPr>
              <a:t>嶄露頭角</a:t>
            </a:r>
            <a:endParaRPr lang="zh-TW" altLang="en-US" sz="6000" b="1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07504" y="620713"/>
            <a:ext cx="3887788" cy="568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/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996633"/>
              </a:buClr>
              <a:buSzPct val="70000"/>
              <a:buFont typeface="Wingdings" panose="05000000000000000000" pitchFamily="2" charset="2"/>
              <a:buNone/>
            </a:pPr>
            <a:r>
              <a:rPr lang="zh-TW" altLang="en-US" sz="4800" b="1" dirty="0" smtClean="0">
                <a:solidFill>
                  <a:srgbClr val="0000FF"/>
                </a:solidFill>
              </a:rPr>
              <a:t>他從小就努力學習</a:t>
            </a:r>
            <a:r>
              <a:rPr lang="zh-TW" altLang="en-US" sz="4800" b="1" dirty="0" smtClean="0">
                <a:solidFill>
                  <a:srgbClr val="0000FF"/>
                </a:solidFill>
                <a:latin typeface="新細明體" panose="02020500000000000000" pitchFamily="18" charset="-120"/>
              </a:rPr>
              <a:t>，累積了一次又一次的失敗經驗，終於在這次的比賽中</a:t>
            </a:r>
            <a:r>
              <a:rPr lang="zh-TW" altLang="en-US" sz="4800" b="1" dirty="0" smtClean="0">
                <a:solidFill>
                  <a:srgbClr val="FF0000"/>
                </a:solidFill>
                <a:latin typeface="新細明體" panose="02020500000000000000" pitchFamily="18" charset="-120"/>
              </a:rPr>
              <a:t>嶄露頭角</a:t>
            </a:r>
            <a:r>
              <a:rPr lang="zh-TW" altLang="en-US" sz="4800" b="1" dirty="0" smtClean="0">
                <a:solidFill>
                  <a:srgbClr val="0000FF"/>
                </a:solidFill>
                <a:latin typeface="新細明體" panose="02020500000000000000" pitchFamily="18" charset="-120"/>
              </a:rPr>
              <a:t>，為國爭光。</a:t>
            </a:r>
            <a:endParaRPr lang="zh-TW" altLang="en-US" sz="4800" b="1" dirty="0">
              <a:solidFill>
                <a:srgbClr val="0000FF"/>
              </a:solidFill>
              <a:latin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55629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225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225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2596" grpId="0"/>
      <p:bldP spid="8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596" name="Rectangle 4"/>
          <p:cNvSpPr>
            <a:spLocks noChangeArrowheads="1"/>
          </p:cNvSpPr>
          <p:nvPr/>
        </p:nvSpPr>
        <p:spPr bwMode="auto">
          <a:xfrm>
            <a:off x="2051720" y="692696"/>
            <a:ext cx="4610100" cy="568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/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996633"/>
              </a:buClr>
              <a:buSzPct val="70000"/>
            </a:pPr>
            <a:r>
              <a:rPr lang="zh-TW" altLang="en-US" sz="4800" b="1" dirty="0" smtClean="0">
                <a:solidFill>
                  <a:srgbClr val="0000FF"/>
                </a:solidFill>
              </a:rPr>
              <a:t>這次的班際樂樂棒球比賽</a:t>
            </a:r>
            <a:r>
              <a:rPr lang="zh-TW" altLang="en-US" sz="4800" b="1" dirty="0" smtClean="0">
                <a:solidFill>
                  <a:srgbClr val="0000FF"/>
                </a:solidFill>
                <a:latin typeface="新細明體" panose="02020500000000000000" pitchFamily="18" charset="-120"/>
              </a:rPr>
              <a:t>，各班的實力不相上下，想必將會經歷</a:t>
            </a:r>
            <a:r>
              <a:rPr lang="zh-TW" altLang="en-US" sz="4800" b="1" dirty="0" smtClean="0">
                <a:solidFill>
                  <a:srgbClr val="FF0000"/>
                </a:solidFill>
              </a:rPr>
              <a:t>龍爭虎鬥</a:t>
            </a:r>
            <a:r>
              <a:rPr lang="zh-TW" altLang="en-US" sz="4800" b="1" dirty="0" smtClean="0">
                <a:solidFill>
                  <a:srgbClr val="0000FF"/>
                </a:solidFill>
                <a:latin typeface="新細明體" panose="02020500000000000000" pitchFamily="18" charset="-120"/>
              </a:rPr>
              <a:t>的過程，才能分出勝負。</a:t>
            </a:r>
            <a:endParaRPr lang="zh-TW" altLang="en-US" sz="4800" b="1" dirty="0">
              <a:solidFill>
                <a:srgbClr val="0000FF"/>
              </a:solidFill>
              <a:latin typeface="新細明體" panose="02020500000000000000" pitchFamily="18" charset="-120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7812360" y="1628800"/>
            <a:ext cx="1225550" cy="316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/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996633"/>
              </a:buClr>
              <a:buSzPct val="70000"/>
              <a:buFont typeface="Wingdings" panose="05000000000000000000" pitchFamily="2" charset="2"/>
              <a:buNone/>
            </a:pPr>
            <a:r>
              <a:rPr lang="zh-TW" altLang="en-US" sz="6000" b="1" dirty="0" smtClean="0">
                <a:solidFill>
                  <a:srgbClr val="FF0000"/>
                </a:solidFill>
              </a:rPr>
              <a:t>龍爭虎鬥</a:t>
            </a:r>
            <a:endParaRPr lang="zh-TW" altLang="en-US" sz="6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936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225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225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2596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763688" y="692696"/>
            <a:ext cx="4824536" cy="568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/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996633"/>
              </a:buClr>
              <a:buSzPct val="70000"/>
            </a:pPr>
            <a:r>
              <a:rPr lang="zh-TW" altLang="en-US" sz="4800" b="1" dirty="0" smtClean="0">
                <a:solidFill>
                  <a:srgbClr val="0000FF"/>
                </a:solidFill>
              </a:rPr>
              <a:t>原本以為會是一場</a:t>
            </a:r>
            <a:r>
              <a:rPr lang="zh-TW" altLang="en-US" sz="4800" b="1" dirty="0">
                <a:solidFill>
                  <a:srgbClr val="FF0000"/>
                </a:solidFill>
              </a:rPr>
              <a:t>龍爭虎鬥</a:t>
            </a:r>
            <a:r>
              <a:rPr lang="zh-TW" altLang="en-US" sz="4800" b="1" dirty="0" smtClean="0">
                <a:solidFill>
                  <a:srgbClr val="0000FF"/>
                </a:solidFill>
                <a:latin typeface="新細明體" panose="02020500000000000000" pitchFamily="18" charset="-120"/>
              </a:rPr>
              <a:t>的精采球賽，卻因雙方主將受傷退場，令許多慕名而來的觀眾大失所望。</a:t>
            </a:r>
            <a:endParaRPr lang="zh-TW" altLang="en-US" sz="4800" b="1" dirty="0">
              <a:solidFill>
                <a:srgbClr val="0000FF"/>
              </a:solidFill>
              <a:latin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14439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596" name="Rectangle 4"/>
          <p:cNvSpPr>
            <a:spLocks noChangeArrowheads="1"/>
          </p:cNvSpPr>
          <p:nvPr/>
        </p:nvSpPr>
        <p:spPr bwMode="auto">
          <a:xfrm>
            <a:off x="3995292" y="620713"/>
            <a:ext cx="3888233" cy="568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/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996633"/>
              </a:buClr>
              <a:buSzPct val="70000"/>
              <a:buFont typeface="Wingdings" panose="05000000000000000000" pitchFamily="2" charset="2"/>
              <a:buNone/>
            </a:pPr>
            <a:r>
              <a:rPr lang="zh-TW" altLang="en-US" sz="4800" b="1" dirty="0" smtClean="0">
                <a:solidFill>
                  <a:srgbClr val="0000FF"/>
                </a:solidFill>
              </a:rPr>
              <a:t>每逢農曆過年時</a:t>
            </a:r>
            <a:r>
              <a:rPr lang="zh-TW" altLang="en-US" sz="4800" b="1" dirty="0" smtClean="0">
                <a:solidFill>
                  <a:srgbClr val="0000FF"/>
                </a:solidFill>
                <a:latin typeface="新細明體" panose="02020500000000000000" pitchFamily="18" charset="-120"/>
              </a:rPr>
              <a:t>，年貨大街上總是</a:t>
            </a:r>
            <a:r>
              <a:rPr lang="zh-TW" altLang="en-US" sz="4800" b="1" dirty="0" smtClean="0">
                <a:solidFill>
                  <a:srgbClr val="FF0000"/>
                </a:solidFill>
                <a:latin typeface="新細明體" panose="02020500000000000000" pitchFamily="18" charset="-120"/>
              </a:rPr>
              <a:t>人聲鼎沸</a:t>
            </a:r>
            <a:r>
              <a:rPr lang="zh-TW" altLang="en-US" sz="4800" b="1" dirty="0" smtClean="0">
                <a:solidFill>
                  <a:srgbClr val="0000FF"/>
                </a:solidFill>
                <a:latin typeface="新細明體" panose="02020500000000000000" pitchFamily="18" charset="-120"/>
              </a:rPr>
              <a:t>，非常熱鬧，大家也覺得這樣才有過年的感覺。</a:t>
            </a:r>
            <a:endParaRPr lang="zh-TW" altLang="en-US" sz="4800" b="1" dirty="0">
              <a:solidFill>
                <a:srgbClr val="0000FF"/>
              </a:solidFill>
              <a:latin typeface="新細明體" panose="02020500000000000000" pitchFamily="18" charset="-120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7883525" y="1557338"/>
            <a:ext cx="1225550" cy="316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/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996633"/>
              </a:buClr>
              <a:buSzPct val="70000"/>
              <a:buFont typeface="Wingdings" panose="05000000000000000000" pitchFamily="2" charset="2"/>
              <a:buNone/>
            </a:pPr>
            <a:r>
              <a:rPr lang="zh-TW" altLang="en-US" sz="6000" b="1" dirty="0" smtClean="0">
                <a:solidFill>
                  <a:srgbClr val="FF0000"/>
                </a:solidFill>
              </a:rPr>
              <a:t>人聲鼎沸</a:t>
            </a:r>
            <a:endParaRPr lang="zh-TW" altLang="en-US" sz="6000" b="1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3040" y="620713"/>
            <a:ext cx="3887788" cy="568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/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996633"/>
              </a:buClr>
              <a:buSzPct val="70000"/>
              <a:buFont typeface="Wingdings" panose="05000000000000000000" pitchFamily="2" charset="2"/>
              <a:buNone/>
            </a:pPr>
            <a:r>
              <a:rPr lang="zh-TW" altLang="en-US" sz="4800" b="1" dirty="0" smtClean="0">
                <a:solidFill>
                  <a:srgbClr val="0000FF"/>
                </a:solidFill>
              </a:rPr>
              <a:t>每一年的兒童節園遊會吸引了全校同學前往消費</a:t>
            </a:r>
            <a:r>
              <a:rPr lang="zh-TW" altLang="en-US" sz="4800" b="1" dirty="0" smtClean="0">
                <a:solidFill>
                  <a:srgbClr val="0000FF"/>
                </a:solidFill>
                <a:latin typeface="新細明體" panose="02020500000000000000" pitchFamily="18" charset="-120"/>
              </a:rPr>
              <a:t>，校園裡</a:t>
            </a:r>
            <a:r>
              <a:rPr lang="zh-TW" altLang="en-US" sz="4800" b="1" dirty="0" smtClean="0">
                <a:solidFill>
                  <a:srgbClr val="FF0000"/>
                </a:solidFill>
                <a:latin typeface="新細明體" panose="02020500000000000000" pitchFamily="18" charset="-120"/>
              </a:rPr>
              <a:t>人聲鼎沸</a:t>
            </a:r>
            <a:r>
              <a:rPr lang="zh-TW" altLang="en-US" sz="4800" b="1" dirty="0" smtClean="0">
                <a:solidFill>
                  <a:srgbClr val="0000FF"/>
                </a:solidFill>
                <a:latin typeface="新細明體" panose="02020500000000000000" pitchFamily="18" charset="-120"/>
              </a:rPr>
              <a:t>，非常熱鬧。</a:t>
            </a:r>
            <a:endParaRPr lang="zh-TW" altLang="en-US" sz="4800" b="1" dirty="0">
              <a:solidFill>
                <a:srgbClr val="0000FF"/>
              </a:solidFill>
              <a:latin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29817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225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225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2596" grpId="0"/>
      <p:bldP spid="8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596" name="Rectangle 4"/>
          <p:cNvSpPr>
            <a:spLocks noChangeArrowheads="1"/>
          </p:cNvSpPr>
          <p:nvPr/>
        </p:nvSpPr>
        <p:spPr bwMode="auto">
          <a:xfrm>
            <a:off x="4571156" y="669926"/>
            <a:ext cx="3312369" cy="568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/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996633"/>
              </a:buClr>
              <a:buSzPct val="70000"/>
              <a:buFont typeface="Wingdings" panose="05000000000000000000" pitchFamily="2" charset="2"/>
              <a:buNone/>
            </a:pPr>
            <a:r>
              <a:rPr lang="zh-TW" altLang="en-US" sz="4800" b="1" dirty="0" smtClean="0">
                <a:solidFill>
                  <a:srgbClr val="0000FF"/>
                </a:solidFill>
              </a:rPr>
              <a:t>這部電影的感人故事</a:t>
            </a:r>
            <a:r>
              <a:rPr lang="zh-TW" altLang="en-US" sz="4800" b="1" dirty="0" smtClean="0">
                <a:solidFill>
                  <a:srgbClr val="0000FF"/>
                </a:solidFill>
                <a:latin typeface="新細明體" panose="02020500000000000000" pitchFamily="18" charset="-120"/>
              </a:rPr>
              <a:t>，</a:t>
            </a:r>
            <a:r>
              <a:rPr lang="zh-TW" altLang="en-US" sz="4800" b="1" dirty="0" smtClean="0">
                <a:solidFill>
                  <a:srgbClr val="0000FF"/>
                </a:solidFill>
              </a:rPr>
              <a:t>搭配著動人的音樂</a:t>
            </a:r>
            <a:r>
              <a:rPr lang="zh-TW" altLang="en-US" sz="4800" b="1" dirty="0" smtClean="0">
                <a:solidFill>
                  <a:srgbClr val="0000FF"/>
                </a:solidFill>
                <a:latin typeface="新細明體" panose="02020500000000000000" pitchFamily="18" charset="-120"/>
              </a:rPr>
              <a:t>，令每位觀眾</a:t>
            </a:r>
            <a:r>
              <a:rPr lang="zh-TW" altLang="en-US" sz="4800" b="1" dirty="0" smtClean="0">
                <a:solidFill>
                  <a:srgbClr val="FF0000"/>
                </a:solidFill>
                <a:latin typeface="新細明體" panose="02020500000000000000" pitchFamily="18" charset="-120"/>
              </a:rPr>
              <a:t>熱淚盈眶</a:t>
            </a:r>
            <a:r>
              <a:rPr lang="zh-TW" altLang="en-US" sz="4800" b="1" dirty="0" smtClean="0">
                <a:solidFill>
                  <a:srgbClr val="0000FF"/>
                </a:solidFill>
                <a:latin typeface="新細明體" panose="02020500000000000000" pitchFamily="18" charset="-120"/>
              </a:rPr>
              <a:t>，讚不絕口。</a:t>
            </a:r>
            <a:endParaRPr lang="zh-TW" altLang="en-US" sz="4800" b="1" dirty="0">
              <a:solidFill>
                <a:srgbClr val="0000FF"/>
              </a:solidFill>
              <a:latin typeface="新細明體" panose="02020500000000000000" pitchFamily="18" charset="-120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7883525" y="1557338"/>
            <a:ext cx="1225550" cy="316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/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996633"/>
              </a:buClr>
              <a:buSzPct val="70000"/>
              <a:buFont typeface="Wingdings" panose="05000000000000000000" pitchFamily="2" charset="2"/>
              <a:buNone/>
            </a:pPr>
            <a:r>
              <a:rPr lang="zh-TW" altLang="en-US" sz="6000" b="1" dirty="0" smtClean="0">
                <a:solidFill>
                  <a:srgbClr val="FF0000"/>
                </a:solidFill>
              </a:rPr>
              <a:t>熱淚盈眶</a:t>
            </a:r>
            <a:endParaRPr lang="zh-TW" altLang="en-US" sz="6000" b="1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669926"/>
            <a:ext cx="4499992" cy="568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/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996633"/>
              </a:buClr>
              <a:buSzPct val="70000"/>
              <a:buFont typeface="Wingdings" panose="05000000000000000000" pitchFamily="2" charset="2"/>
              <a:buNone/>
            </a:pPr>
            <a:r>
              <a:rPr lang="zh-TW" altLang="en-US" sz="4800" b="1" dirty="0" smtClean="0">
                <a:solidFill>
                  <a:srgbClr val="0000FF"/>
                </a:solidFill>
              </a:rPr>
              <a:t>經過了三年的辛苦練習</a:t>
            </a:r>
            <a:r>
              <a:rPr lang="zh-TW" altLang="en-US" sz="4800" b="1" dirty="0" smtClean="0">
                <a:solidFill>
                  <a:srgbClr val="0000FF"/>
                </a:solidFill>
                <a:latin typeface="新細明體" panose="02020500000000000000" pitchFamily="18" charset="-120"/>
              </a:rPr>
              <a:t>，哥哥終於在桌球比賽中奪得冠軍，握起獎杯的剎那，他不禁</a:t>
            </a:r>
            <a:r>
              <a:rPr lang="zh-TW" altLang="en-US" sz="4800" b="1" dirty="0" smtClean="0">
                <a:solidFill>
                  <a:srgbClr val="FF0000"/>
                </a:solidFill>
                <a:latin typeface="新細明體" panose="02020500000000000000" pitchFamily="18" charset="-120"/>
              </a:rPr>
              <a:t>熱淚盈眶</a:t>
            </a:r>
            <a:r>
              <a:rPr lang="zh-TW" altLang="en-US" sz="4800" b="1" dirty="0" smtClean="0">
                <a:solidFill>
                  <a:srgbClr val="0000FF"/>
                </a:solidFill>
                <a:latin typeface="新細明體" panose="02020500000000000000" pitchFamily="18" charset="-120"/>
              </a:rPr>
              <a:t>，感動不已。</a:t>
            </a:r>
            <a:endParaRPr lang="zh-TW" altLang="en-US" sz="4800" b="1" dirty="0">
              <a:solidFill>
                <a:srgbClr val="0000FF"/>
              </a:solidFill>
              <a:latin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86005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225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225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2596" grpId="0"/>
      <p:bldP spid="8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837" name="Rectangle 5"/>
          <p:cNvSpPr>
            <a:spLocks noChangeArrowheads="1"/>
          </p:cNvSpPr>
          <p:nvPr/>
        </p:nvSpPr>
        <p:spPr bwMode="auto">
          <a:xfrm>
            <a:off x="251520" y="729308"/>
            <a:ext cx="900113" cy="5472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/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996633"/>
              </a:buClr>
              <a:buSzPct val="70000"/>
              <a:buFont typeface="Wingdings" panose="05000000000000000000" pitchFamily="2" charset="2"/>
              <a:buNone/>
            </a:pPr>
            <a:r>
              <a:rPr lang="zh-TW" altLang="en-US" sz="4400" b="1" dirty="0" smtClean="0">
                <a:solidFill>
                  <a:srgbClr val="FF0000"/>
                </a:solidFill>
              </a:rPr>
              <a:t>目的</a:t>
            </a:r>
            <a:r>
              <a:rPr lang="zh-TW" altLang="en-US" sz="4400" b="1" dirty="0" smtClean="0">
                <a:solidFill>
                  <a:srgbClr val="0000FF"/>
                </a:solidFill>
              </a:rPr>
              <a:t>複句</a:t>
            </a:r>
            <a:endParaRPr lang="zh-TW" altLang="en-US" sz="2800" b="1" dirty="0">
              <a:solidFill>
                <a:srgbClr val="0000FF"/>
              </a:solidFill>
            </a:endParaRPr>
          </a:p>
        </p:txBody>
      </p:sp>
      <p:sp>
        <p:nvSpPr>
          <p:cNvPr id="633858" name="Rectangle 2"/>
          <p:cNvSpPr>
            <a:spLocks noChangeArrowheads="1"/>
          </p:cNvSpPr>
          <p:nvPr/>
        </p:nvSpPr>
        <p:spPr bwMode="auto">
          <a:xfrm>
            <a:off x="4823495" y="729308"/>
            <a:ext cx="4320505" cy="583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/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996633"/>
              </a:buClr>
              <a:buSzPct val="70000"/>
              <a:buFont typeface="Wingdings" panose="05000000000000000000" pitchFamily="2" charset="2"/>
              <a:buNone/>
            </a:pPr>
            <a:r>
              <a:rPr lang="zh-TW" altLang="en-US" sz="4400" b="1" dirty="0" smtClean="0">
                <a:solidFill>
                  <a:srgbClr val="FF0000"/>
                </a:solidFill>
              </a:rPr>
              <a:t>為了</a:t>
            </a:r>
            <a:r>
              <a:rPr lang="zh-TW" altLang="en-US" sz="4400" b="1" dirty="0" smtClean="0">
                <a:solidFill>
                  <a:srgbClr val="0000FF"/>
                </a:solidFill>
              </a:rPr>
              <a:t>找回孩子的自信與笑容</a:t>
            </a:r>
            <a:r>
              <a:rPr lang="zh-TW" altLang="en-US" sz="4400" b="1" dirty="0" smtClean="0">
                <a:solidFill>
                  <a:srgbClr val="0000FF"/>
                </a:solidFill>
                <a:latin typeface="新細明體" panose="02020500000000000000" pitchFamily="18" charset="-120"/>
              </a:rPr>
              <a:t>，</a:t>
            </a:r>
            <a:r>
              <a:rPr lang="zh-TW" altLang="en-US" sz="4400" b="1" u="sng" dirty="0" smtClean="0">
                <a:solidFill>
                  <a:srgbClr val="0000FF"/>
                </a:solidFill>
                <a:latin typeface="新細明體" panose="02020500000000000000" pitchFamily="18" charset="-120"/>
              </a:rPr>
              <a:t>甲仙</a:t>
            </a:r>
            <a:r>
              <a:rPr lang="zh-TW" altLang="en-US" sz="4400" b="1" dirty="0" smtClean="0">
                <a:solidFill>
                  <a:srgbClr val="0000FF"/>
                </a:solidFill>
                <a:latin typeface="新細明體" panose="02020500000000000000" pitchFamily="18" charset="-120"/>
              </a:rPr>
              <a:t>國小成立拔河隊，希望透過練習與比賽，讓他們平復災後的心情，找到精神的寄託。</a:t>
            </a:r>
            <a:endParaRPr lang="zh-TW" altLang="en-US" sz="4400" b="1" dirty="0">
              <a:solidFill>
                <a:srgbClr val="0000FF"/>
              </a:solidFill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295649" y="729308"/>
            <a:ext cx="3708424" cy="583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/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996633"/>
              </a:buClr>
              <a:buSzPct val="70000"/>
              <a:buFont typeface="Wingdings" panose="05000000000000000000" pitchFamily="2" charset="2"/>
              <a:buNone/>
            </a:pPr>
            <a:r>
              <a:rPr lang="zh-TW" altLang="en-US" sz="4400" b="1" dirty="0" smtClean="0">
                <a:solidFill>
                  <a:srgbClr val="FF0000"/>
                </a:solidFill>
              </a:rPr>
              <a:t>為了</a:t>
            </a:r>
            <a:r>
              <a:rPr lang="zh-TW" altLang="en-US" sz="4400" b="1" dirty="0" smtClean="0">
                <a:solidFill>
                  <a:srgbClr val="0000FF"/>
                </a:solidFill>
              </a:rPr>
              <a:t>在全國比賽中嶄露頭角</a:t>
            </a:r>
            <a:r>
              <a:rPr lang="zh-TW" altLang="en-US" sz="4400" b="1" dirty="0" smtClean="0">
                <a:solidFill>
                  <a:srgbClr val="0000FF"/>
                </a:solidFill>
                <a:latin typeface="新細明體" panose="02020500000000000000" pitchFamily="18" charset="-120"/>
              </a:rPr>
              <a:t>，他們努力的練習，不知磨破多少雙鞋，也不知拔裂多少條繩子。</a:t>
            </a:r>
            <a:endParaRPr lang="zh-TW" altLang="en-US" sz="4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209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38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38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328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328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2837" grpId="0"/>
      <p:bldP spid="633858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644008" y="692696"/>
            <a:ext cx="3708424" cy="583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/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996633"/>
              </a:buClr>
              <a:buSzPct val="70000"/>
              <a:buFont typeface="Wingdings" panose="05000000000000000000" pitchFamily="2" charset="2"/>
              <a:buNone/>
            </a:pPr>
            <a:r>
              <a:rPr lang="zh-TW" altLang="en-US" sz="4400" b="1" dirty="0" smtClean="0">
                <a:solidFill>
                  <a:srgbClr val="FF0000"/>
                </a:solidFill>
              </a:rPr>
              <a:t>為了</a:t>
            </a:r>
            <a:r>
              <a:rPr lang="zh-TW" altLang="en-US" sz="4400" b="1" dirty="0" smtClean="0">
                <a:solidFill>
                  <a:srgbClr val="0000FF"/>
                </a:solidFill>
              </a:rPr>
              <a:t>留給後代子孫一個乾淨無汙染的環境</a:t>
            </a:r>
            <a:r>
              <a:rPr lang="zh-TW" altLang="en-US" sz="4400" b="1" dirty="0" smtClean="0">
                <a:solidFill>
                  <a:srgbClr val="0000FF"/>
                </a:solidFill>
                <a:latin typeface="新細明體" panose="02020500000000000000" pitchFamily="18" charset="-120"/>
              </a:rPr>
              <a:t>，許多農夫都開始改用有機與無毒的耕種方式，讓大地重現生機。</a:t>
            </a:r>
            <a:endParaRPr lang="zh-TW" altLang="en-US" sz="4400" b="1" dirty="0">
              <a:solidFill>
                <a:srgbClr val="0000FF"/>
              </a:solidFill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07504" y="678810"/>
            <a:ext cx="4212480" cy="583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/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996633"/>
              </a:buClr>
              <a:buSzPct val="70000"/>
              <a:buFont typeface="Wingdings" panose="05000000000000000000" pitchFamily="2" charset="2"/>
              <a:buNone/>
            </a:pPr>
            <a:r>
              <a:rPr lang="zh-TW" altLang="en-US" sz="4400" b="1" dirty="0" smtClean="0">
                <a:solidFill>
                  <a:srgbClr val="FF0000"/>
                </a:solidFill>
              </a:rPr>
              <a:t>為了</a:t>
            </a:r>
            <a:r>
              <a:rPr lang="zh-TW" altLang="en-US" sz="4400" b="1" dirty="0" smtClean="0">
                <a:solidFill>
                  <a:srgbClr val="0000FF"/>
                </a:solidFill>
              </a:rPr>
              <a:t>讓寒假過得充實快樂</a:t>
            </a:r>
            <a:r>
              <a:rPr lang="zh-TW" altLang="en-US" sz="4400" b="1" dirty="0" smtClean="0">
                <a:solidFill>
                  <a:srgbClr val="0000FF"/>
                </a:solidFill>
                <a:latin typeface="新細明體" panose="02020500000000000000" pitchFamily="18" charset="-120"/>
              </a:rPr>
              <a:t>，我和媽媽一起蒐集各種旅遊資訊，安排了一趟環島之旅，希望為小學留下美好的回憶。</a:t>
            </a:r>
            <a:endParaRPr lang="zh-TW" altLang="en-US" sz="4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433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gwall">
  <a:themeElements>
    <a:clrScheme name="gwall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gwall">
      <a:majorFont>
        <a:latin typeface="Times New Roman"/>
        <a:ea typeface="新細明體"/>
        <a:cs typeface=""/>
      </a:majorFont>
      <a:minorFont>
        <a:latin typeface="Times New Roman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新細明體" pitchFamily="18" charset="-120"/>
          </a:defRPr>
        </a:defPPr>
      </a:lstStyle>
    </a:lnDef>
  </a:objectDefaults>
  <a:extraClrSchemeLst>
    <a:extraClrScheme>
      <a:clrScheme name="gwall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wall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wall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wall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wall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wall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wall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GWALL</Template>
  <TotalTime>4116</TotalTime>
  <Words>706</Words>
  <Application>Microsoft Office PowerPoint</Application>
  <PresentationFormat>如螢幕大小 (4:3)</PresentationFormat>
  <Paragraphs>80</Paragraphs>
  <Slides>16</Slides>
  <Notes>16</Notes>
  <HiddenSlides>0</HiddenSlides>
  <MMClips>1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24" baseType="lpstr">
      <vt:lpstr>Open Sans</vt:lpstr>
      <vt:lpstr>微軟正黑體</vt:lpstr>
      <vt:lpstr>新細明體</vt:lpstr>
      <vt:lpstr>Arial</vt:lpstr>
      <vt:lpstr>Calibri</vt:lpstr>
      <vt:lpstr>Times New Roman</vt:lpstr>
      <vt:lpstr>Wingdings</vt:lpstr>
      <vt:lpstr>gwall</vt:lpstr>
      <vt:lpstr>一、拔一條河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mychat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三、智救養馬人</dc:title>
  <dc:creator>SuperXP</dc:creator>
  <cp:lastModifiedBy>Teacher</cp:lastModifiedBy>
  <cp:revision>907</cp:revision>
  <cp:lastPrinted>1601-01-01T00:00:00Z</cp:lastPrinted>
  <dcterms:created xsi:type="dcterms:W3CDTF">2005-09-11T13:17:35Z</dcterms:created>
  <dcterms:modified xsi:type="dcterms:W3CDTF">2017-02-17T04:02:08Z</dcterms:modified>
</cp:coreProperties>
</file>