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0" r:id="rId2"/>
    <p:sldId id="274" r:id="rId3"/>
    <p:sldId id="256" r:id="rId4"/>
    <p:sldId id="279" r:id="rId5"/>
    <p:sldId id="257" r:id="rId6"/>
    <p:sldId id="278" r:id="rId7"/>
    <p:sldId id="258" r:id="rId8"/>
    <p:sldId id="261" r:id="rId9"/>
    <p:sldId id="262" r:id="rId10"/>
    <p:sldId id="263" r:id="rId11"/>
    <p:sldId id="264" r:id="rId12"/>
    <p:sldId id="265" r:id="rId13"/>
    <p:sldId id="280" r:id="rId14"/>
    <p:sldId id="266" r:id="rId15"/>
    <p:sldId id="268" r:id="rId16"/>
    <p:sldId id="267" r:id="rId17"/>
    <p:sldId id="277" r:id="rId18"/>
    <p:sldId id="269" r:id="rId19"/>
    <p:sldId id="273" r:id="rId20"/>
    <p:sldId id="270" r:id="rId21"/>
    <p:sldId id="271" r:id="rId22"/>
    <p:sldId id="272" r:id="rId23"/>
    <p:sldId id="275" r:id="rId24"/>
    <p:sldId id="276" r:id="rId25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723" y="5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948716-CE7D-4630-A79D-DB0F5C6622F3}" type="datetimeFigureOut">
              <a:rPr lang="zh-TW" altLang="en-US" smtClean="0"/>
              <a:t>2015/9/2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8E9B2B-22DA-4121-B211-C0A3D89B66B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3303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8E9B2B-22DA-4121-B211-C0A3D89B66BC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4063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6CE-FB53-4100-8E98-264DC9A7B631}" type="datetimeFigureOut">
              <a:rPr lang="zh-TW" altLang="en-US" smtClean="0"/>
              <a:t>2015/9/2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E76FE-F5E0-48D0-956E-7C75B1D9927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568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6CE-FB53-4100-8E98-264DC9A7B631}" type="datetimeFigureOut">
              <a:rPr lang="zh-TW" altLang="en-US" smtClean="0"/>
              <a:t>2015/9/2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E76FE-F5E0-48D0-956E-7C75B1D9927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5395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6CE-FB53-4100-8E98-264DC9A7B631}" type="datetimeFigureOut">
              <a:rPr lang="zh-TW" altLang="en-US" smtClean="0"/>
              <a:t>2015/9/2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E76FE-F5E0-48D0-956E-7C75B1D9927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776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6CE-FB53-4100-8E98-264DC9A7B631}" type="datetimeFigureOut">
              <a:rPr lang="zh-TW" altLang="en-US" smtClean="0"/>
              <a:t>2015/9/2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E76FE-F5E0-48D0-956E-7C75B1D9927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020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6CE-FB53-4100-8E98-264DC9A7B631}" type="datetimeFigureOut">
              <a:rPr lang="zh-TW" altLang="en-US" smtClean="0"/>
              <a:t>2015/9/2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E76FE-F5E0-48D0-956E-7C75B1D9927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6406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6CE-FB53-4100-8E98-264DC9A7B631}" type="datetimeFigureOut">
              <a:rPr lang="zh-TW" altLang="en-US" smtClean="0"/>
              <a:t>2015/9/2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E76FE-F5E0-48D0-956E-7C75B1D9927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3923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6CE-FB53-4100-8E98-264DC9A7B631}" type="datetimeFigureOut">
              <a:rPr lang="zh-TW" altLang="en-US" smtClean="0"/>
              <a:t>2015/9/2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E76FE-F5E0-48D0-956E-7C75B1D9927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4534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6CE-FB53-4100-8E98-264DC9A7B631}" type="datetimeFigureOut">
              <a:rPr lang="zh-TW" altLang="en-US" smtClean="0"/>
              <a:t>2015/9/2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E76FE-F5E0-48D0-956E-7C75B1D9927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3903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6CE-FB53-4100-8E98-264DC9A7B631}" type="datetimeFigureOut">
              <a:rPr lang="zh-TW" altLang="en-US" smtClean="0"/>
              <a:t>2015/9/2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E76FE-F5E0-48D0-956E-7C75B1D9927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5948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6CE-FB53-4100-8E98-264DC9A7B631}" type="datetimeFigureOut">
              <a:rPr lang="zh-TW" altLang="en-US" smtClean="0"/>
              <a:t>2015/9/2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E76FE-F5E0-48D0-956E-7C75B1D9927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9159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6CE-FB53-4100-8E98-264DC9A7B631}" type="datetimeFigureOut">
              <a:rPr lang="zh-TW" altLang="en-US" smtClean="0"/>
              <a:t>2015/9/2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E76FE-F5E0-48D0-956E-7C75B1D9927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9495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BF6CE-FB53-4100-8E98-264DC9A7B631}" type="datetimeFigureOut">
              <a:rPr lang="zh-TW" altLang="en-US" smtClean="0"/>
              <a:t>2015/9/2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E76FE-F5E0-48D0-956E-7C75B1D9927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1538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S3QegNYsaU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pAPJV6LpJzY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tanglepatterns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acebook.com/ZentangleArt0626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7S3QegNYsaU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772400" cy="1470025"/>
          </a:xfrm>
        </p:spPr>
        <p:txBody>
          <a:bodyPr/>
          <a:lstStyle/>
          <a:p>
            <a:r>
              <a:rPr lang="zh-TW" altLang="en-US" dirty="0" smtClean="0">
                <a:latin typeface="華康徽宗宮體W5" panose="03000509000000000000" pitchFamily="65" charset="-120"/>
                <a:ea typeface="華康徽宗宮體W5" panose="03000509000000000000" pitchFamily="65" charset="-120"/>
              </a:rPr>
              <a:t>藝文領域</a:t>
            </a:r>
            <a:endParaRPr lang="zh-TW" altLang="en-US" dirty="0">
              <a:latin typeface="華康徽宗宮體W5" panose="03000509000000000000" pitchFamily="65" charset="-120"/>
              <a:ea typeface="華康徽宗宮體W5" panose="03000509000000000000" pitchFamily="65" charset="-12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6423036"/>
              </p:ext>
            </p:extLst>
          </p:nvPr>
        </p:nvGraphicFramePr>
        <p:xfrm>
          <a:off x="683568" y="1700808"/>
          <a:ext cx="8147304" cy="46939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681292"/>
                <a:gridCol w="6466012"/>
              </a:tblGrid>
              <a:tr h="7814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標楷體"/>
                          <a:cs typeface="Times New Roman"/>
                        </a:rPr>
                        <a:t>日期</a:t>
                      </a:r>
                      <a:r>
                        <a:rPr lang="en-US" sz="2800" kern="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標楷體"/>
                          <a:cs typeface="Times New Roman"/>
                        </a:rPr>
                        <a:t>/</a:t>
                      </a:r>
                      <a:endParaRPr lang="zh-TW" sz="2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標楷體"/>
                          <a:cs typeface="Times New Roman"/>
                        </a:rPr>
                        <a:t>時間</a:t>
                      </a:r>
                      <a:endParaRPr lang="zh-TW" sz="2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標楷體"/>
                          <a:cs typeface="Times New Roman"/>
                        </a:rPr>
                        <a:t>運作內容</a:t>
                      </a:r>
                      <a:endParaRPr lang="zh-TW" sz="2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>
                          <a:solidFill>
                            <a:srgbClr val="000000"/>
                          </a:solidFill>
                          <a:effectLst/>
                          <a:latin typeface="標楷體"/>
                          <a:ea typeface="新細明體"/>
                          <a:cs typeface="Times New Roman"/>
                        </a:rPr>
                        <a:t>9/2</a:t>
                      </a:r>
                      <a:endParaRPr lang="zh-TW" sz="2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標楷體"/>
                          <a:cs typeface="Times New Roman"/>
                        </a:rPr>
                        <a:t>介紹禪繞畫的精神、起源、適用媒材、分類及</a:t>
                      </a:r>
                      <a:r>
                        <a:rPr lang="zh-TW" sz="2800" kern="100" dirty="0">
                          <a:effectLst/>
                          <a:latin typeface="Calibri"/>
                          <a:ea typeface="標楷體"/>
                          <a:cs typeface="Times New Roman"/>
                        </a:rPr>
                        <a:t>備課議題</a:t>
                      </a:r>
                      <a:r>
                        <a:rPr lang="zh-TW" sz="2800" kern="100" dirty="0" smtClean="0">
                          <a:effectLst/>
                          <a:latin typeface="Calibri"/>
                          <a:ea typeface="標楷體"/>
                          <a:cs typeface="Times New Roman"/>
                        </a:rPr>
                        <a:t>討論</a:t>
                      </a:r>
                      <a:r>
                        <a:rPr lang="en-US" altLang="zh-TW" sz="2800" kern="10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標楷體"/>
                          <a:cs typeface="Times New Roman"/>
                        </a:rPr>
                        <a:t>(</a:t>
                      </a:r>
                      <a:r>
                        <a:rPr lang="zh-TW" altLang="en-US" sz="2800" kern="10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標楷體"/>
                          <a:cs typeface="Times New Roman"/>
                        </a:rPr>
                        <a:t>四圖合一</a:t>
                      </a:r>
                      <a:r>
                        <a:rPr lang="en-US" altLang="zh-TW" sz="2800" kern="10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標楷體"/>
                          <a:cs typeface="Times New Roman"/>
                        </a:rPr>
                        <a:t>)</a:t>
                      </a:r>
                      <a:endParaRPr lang="zh-TW" sz="2800" kern="100" dirty="0">
                        <a:solidFill>
                          <a:srgbClr val="FF0000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>
                          <a:solidFill>
                            <a:srgbClr val="000000"/>
                          </a:solidFill>
                          <a:effectLst/>
                          <a:latin typeface="標楷體"/>
                          <a:ea typeface="新細明體"/>
                          <a:cs typeface="Times New Roman"/>
                        </a:rPr>
                        <a:t>10/28</a:t>
                      </a:r>
                      <a:endParaRPr lang="zh-TW" sz="2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sz="2800" kern="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標楷體"/>
                          <a:cs typeface="Times New Roman"/>
                        </a:rPr>
                        <a:t>擬外聘講師講解「禪繞畫入門</a:t>
                      </a:r>
                      <a:r>
                        <a:rPr lang="zh-TW" sz="2800" kern="1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標楷體"/>
                          <a:cs typeface="Times New Roman"/>
                        </a:rPr>
                        <a:t>」</a:t>
                      </a:r>
                      <a:r>
                        <a:rPr lang="en-US" altLang="zh-TW" sz="2800" kern="1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標楷體"/>
                          <a:cs typeface="Times New Roman"/>
                        </a:rPr>
                        <a:t>(</a:t>
                      </a:r>
                      <a:r>
                        <a:rPr lang="zh-TW" altLang="en-US" sz="2800" kern="1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標楷體"/>
                          <a:cs typeface="Times New Roman"/>
                        </a:rPr>
                        <a:t>禪</a:t>
                      </a:r>
                      <a:r>
                        <a:rPr lang="zh-TW" altLang="en-US" sz="2800" kern="1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標楷體"/>
                          <a:cs typeface="Times New Roman"/>
                        </a:rPr>
                        <a:t>陀羅</a:t>
                      </a:r>
                      <a:r>
                        <a:rPr lang="en-US" altLang="zh-TW" sz="2800" kern="1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標楷體"/>
                          <a:cs typeface="Times New Roman"/>
                        </a:rPr>
                        <a:t>)</a:t>
                      </a:r>
                      <a:endParaRPr lang="zh-TW" sz="2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>
                          <a:solidFill>
                            <a:srgbClr val="000000"/>
                          </a:solidFill>
                          <a:effectLst/>
                          <a:latin typeface="標楷體"/>
                          <a:ea typeface="新細明體"/>
                          <a:cs typeface="Times New Roman"/>
                        </a:rPr>
                        <a:t>11/25</a:t>
                      </a:r>
                      <a:endParaRPr lang="zh-TW" sz="2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標楷體"/>
                          <a:cs typeface="Times New Roman"/>
                        </a:rPr>
                        <a:t>禪繞畫課程議課</a:t>
                      </a:r>
                      <a:r>
                        <a:rPr lang="zh-TW" sz="2800" kern="1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標楷體"/>
                          <a:cs typeface="Times New Roman"/>
                        </a:rPr>
                        <a:t>一</a:t>
                      </a:r>
                      <a:endParaRPr lang="zh-TW" sz="2800" kern="100" dirty="0">
                        <a:solidFill>
                          <a:srgbClr val="FF0000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>
                          <a:solidFill>
                            <a:srgbClr val="000000"/>
                          </a:solidFill>
                          <a:effectLst/>
                          <a:latin typeface="標楷體"/>
                          <a:ea typeface="新細明體"/>
                          <a:cs typeface="Times New Roman"/>
                        </a:rPr>
                        <a:t>12/29</a:t>
                      </a:r>
                      <a:endParaRPr lang="zh-TW" sz="2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標楷體"/>
                          <a:cs typeface="Times New Roman"/>
                        </a:rPr>
                        <a:t>學生作品賞析及教學省思</a:t>
                      </a:r>
                      <a:endParaRPr lang="zh-TW" sz="2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>
                          <a:solidFill>
                            <a:srgbClr val="000000"/>
                          </a:solidFill>
                          <a:effectLst/>
                          <a:latin typeface="標楷體"/>
                          <a:ea typeface="新細明體"/>
                          <a:cs typeface="Times New Roman"/>
                        </a:rPr>
                        <a:t>3/2</a:t>
                      </a:r>
                      <a:endParaRPr lang="zh-TW" sz="2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標楷體"/>
                          <a:cs typeface="Times New Roman"/>
                        </a:rPr>
                        <a:t>禪繞畫技法實作及課程調整</a:t>
                      </a:r>
                      <a:r>
                        <a:rPr lang="zh-TW" sz="2800" kern="1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標楷體"/>
                          <a:cs typeface="Times New Roman"/>
                        </a:rPr>
                        <a:t>研討</a:t>
                      </a:r>
                      <a:endParaRPr lang="en-US" altLang="zh-TW" sz="2800" kern="100" dirty="0" smtClean="0">
                        <a:solidFill>
                          <a:srgbClr val="000000"/>
                        </a:solidFill>
                        <a:effectLst/>
                        <a:latin typeface="Calibri"/>
                        <a:ea typeface="標楷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2800" kern="10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標楷體"/>
                          <a:cs typeface="Times New Roman"/>
                        </a:rPr>
                        <a:t>(</a:t>
                      </a:r>
                      <a:r>
                        <a:rPr lang="zh-TW" altLang="en-US" sz="2800" kern="10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標楷體"/>
                          <a:cs typeface="Times New Roman"/>
                        </a:rPr>
                        <a:t>一圖多變</a:t>
                      </a:r>
                      <a:r>
                        <a:rPr lang="en-US" altLang="zh-TW" sz="2800" kern="10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標楷體"/>
                          <a:cs typeface="Times New Roman"/>
                        </a:rPr>
                        <a:t>+</a:t>
                      </a:r>
                      <a:r>
                        <a:rPr lang="zh-TW" altLang="en-US" sz="2800" kern="10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標楷體"/>
                          <a:cs typeface="Times New Roman"/>
                        </a:rPr>
                        <a:t>多圖合一</a:t>
                      </a:r>
                      <a:r>
                        <a:rPr lang="en-US" altLang="zh-TW" sz="2800" kern="10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標楷體"/>
                          <a:cs typeface="Times New Roman"/>
                        </a:rPr>
                        <a:t>)</a:t>
                      </a:r>
                      <a:endParaRPr lang="zh-TW" sz="2800" kern="100" dirty="0">
                        <a:solidFill>
                          <a:srgbClr val="FF0000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>
                          <a:solidFill>
                            <a:srgbClr val="000000"/>
                          </a:solidFill>
                          <a:effectLst/>
                          <a:latin typeface="標楷體"/>
                          <a:ea typeface="新細明體"/>
                          <a:cs typeface="Times New Roman"/>
                        </a:rPr>
                        <a:t>4/8</a:t>
                      </a:r>
                      <a:endParaRPr lang="zh-TW" sz="2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標楷體"/>
                          <a:cs typeface="Times New Roman"/>
                        </a:rPr>
                        <a:t>禪繞畫課程議課二</a:t>
                      </a:r>
                      <a:endParaRPr lang="zh-TW" sz="2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>
                          <a:solidFill>
                            <a:srgbClr val="000000"/>
                          </a:solidFill>
                          <a:effectLst/>
                          <a:latin typeface="標楷體"/>
                          <a:ea typeface="新細明體"/>
                          <a:cs typeface="Times New Roman"/>
                        </a:rPr>
                        <a:t>5/4</a:t>
                      </a:r>
                      <a:endParaRPr lang="zh-TW" sz="2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標楷體"/>
                          <a:cs typeface="Times New Roman"/>
                        </a:rPr>
                        <a:t>學生作品賞析及教學省思</a:t>
                      </a:r>
                      <a:endParaRPr lang="zh-TW" sz="2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814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dirty="0">
                <a:latin typeface="華康徽宗宮體W5" panose="03000509000000000000" pitchFamily="65" charset="-120"/>
                <a:ea typeface="華康徽宗宮體W5" panose="03000509000000000000" pitchFamily="65" charset="-120"/>
              </a:rPr>
              <a:t>禪繞畫特點</a:t>
            </a:r>
            <a:endParaRPr lang="zh-TW" altLang="en-US" sz="5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dirty="0" smtClean="0">
                <a:solidFill>
                  <a:srgbClr val="FF00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5.</a:t>
            </a:r>
            <a:r>
              <a:rPr lang="zh-TW" altLang="en-US" dirty="0">
                <a:solidFill>
                  <a:srgbClr val="FF00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沒有方向性</a:t>
            </a:r>
            <a:endParaRPr lang="en-US" altLang="zh-TW" dirty="0">
              <a:solidFill>
                <a:srgbClr val="FF0000"/>
              </a:solidFill>
              <a:latin typeface="華康儷楷書" panose="03000509000000000000" pitchFamily="65" charset="-120"/>
              <a:ea typeface="華康儷楷書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dirty="0">
                <a:solidFill>
                  <a:srgbClr val="FF00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6</a:t>
            </a:r>
            <a:r>
              <a:rPr lang="en-US" altLang="zh-TW" dirty="0" smtClean="0">
                <a:solidFill>
                  <a:srgbClr val="FF00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.</a:t>
            </a:r>
            <a:r>
              <a:rPr lang="zh-TW" altLang="en-US" dirty="0">
                <a:solidFill>
                  <a:srgbClr val="FF00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不用尺、圓規</a:t>
            </a:r>
            <a:endParaRPr lang="en-US" altLang="zh-TW" dirty="0">
              <a:solidFill>
                <a:srgbClr val="FF0000"/>
              </a:solidFill>
              <a:latin typeface="華康儷楷書" panose="03000509000000000000" pitchFamily="65" charset="-120"/>
              <a:ea typeface="華康儷楷書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dirty="0">
                <a:solidFill>
                  <a:srgbClr val="FF00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7.</a:t>
            </a:r>
            <a:r>
              <a:rPr lang="zh-TW" altLang="en-US" dirty="0">
                <a:solidFill>
                  <a:srgbClr val="FF00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轉紙</a:t>
            </a:r>
          </a:p>
          <a:p>
            <a:endParaRPr lang="zh-TW" alt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2447">
            <a:off x="4877058" y="2005865"/>
            <a:ext cx="4369668" cy="4369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210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zh-TW" altLang="en-US" sz="5400" dirty="0" smtClean="0">
                <a:latin typeface="華康徽宗宮體W5" panose="03000509000000000000" pitchFamily="65" charset="-120"/>
                <a:ea typeface="華康徽宗宮體W5" panose="03000509000000000000" pitchFamily="65" charset="-120"/>
              </a:rPr>
              <a:t>禪繞畫的</a:t>
            </a:r>
            <a:r>
              <a:rPr lang="en-US" altLang="zh-TW" sz="5400" dirty="0" smtClean="0">
                <a:latin typeface="華康徽宗宮體W5" panose="03000509000000000000" pitchFamily="65" charset="-120"/>
                <a:ea typeface="華康徽宗宮體W5" panose="03000509000000000000" pitchFamily="65" charset="-120"/>
              </a:rPr>
              <a:t/>
            </a:r>
            <a:br>
              <a:rPr lang="en-US" altLang="zh-TW" sz="5400" dirty="0" smtClean="0">
                <a:latin typeface="華康徽宗宮體W5" panose="03000509000000000000" pitchFamily="65" charset="-120"/>
                <a:ea typeface="華康徽宗宮體W5" panose="03000509000000000000" pitchFamily="65" charset="-120"/>
              </a:rPr>
            </a:br>
            <a:r>
              <a:rPr lang="zh-TW" altLang="en-US" sz="5400" dirty="0" smtClean="0">
                <a:latin typeface="華康徽宗宮體W5" panose="03000509000000000000" pitchFamily="65" charset="-120"/>
                <a:ea typeface="華康徽宗宮體W5" panose="03000509000000000000" pitchFamily="65" charset="-120"/>
              </a:rPr>
              <a:t>人、事、時、地、物</a:t>
            </a:r>
            <a:endParaRPr lang="zh-TW" altLang="en-US" sz="5400" dirty="0">
              <a:latin typeface="華康徽宗宮體W5" panose="03000509000000000000" pitchFamily="65" charset="-120"/>
              <a:ea typeface="華康徽宗宮體W5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 smtClean="0">
                <a:solidFill>
                  <a:srgbClr val="FF00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誰在學禪繞畫</a:t>
            </a:r>
            <a:r>
              <a:rPr lang="en-US" altLang="zh-TW" dirty="0" smtClean="0">
                <a:solidFill>
                  <a:srgbClr val="FF00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?</a:t>
            </a:r>
          </a:p>
          <a:p>
            <a:pPr marL="0" indent="0">
              <a:buNone/>
            </a:pPr>
            <a:r>
              <a:rPr lang="zh-TW" altLang="en-US" dirty="0">
                <a:latin typeface="華康儷楷書" panose="03000509000000000000" pitchFamily="65" charset="-120"/>
                <a:ea typeface="華康儷楷書" panose="03000509000000000000" pitchFamily="65" charset="-120"/>
              </a:rPr>
              <a:t>從</a:t>
            </a:r>
            <a:r>
              <a:rPr lang="en-US" altLang="zh-TW" dirty="0">
                <a:latin typeface="華康儷楷書" panose="03000509000000000000" pitchFamily="65" charset="-120"/>
                <a:ea typeface="華康儷楷書" panose="03000509000000000000" pitchFamily="65" charset="-120"/>
              </a:rPr>
              <a:t>5</a:t>
            </a:r>
            <a:r>
              <a:rPr lang="zh-TW" altLang="en-US" dirty="0">
                <a:latin typeface="華康儷楷書" panose="03000509000000000000" pitchFamily="65" charset="-120"/>
                <a:ea typeface="華康儷楷書" panose="03000509000000000000" pitchFamily="65" charset="-120"/>
              </a:rPr>
              <a:t>歲</a:t>
            </a:r>
            <a:r>
              <a:rPr lang="en-US" altLang="zh-TW" dirty="0">
                <a:latin typeface="華康儷楷書" panose="03000509000000000000" pitchFamily="65" charset="-120"/>
                <a:ea typeface="華康儷楷書" panose="03000509000000000000" pitchFamily="65" charset="-120"/>
              </a:rPr>
              <a:t>~105</a:t>
            </a:r>
            <a:r>
              <a:rPr lang="zh-TW" altLang="en-US" dirty="0">
                <a:latin typeface="華康儷楷書" panose="03000509000000000000" pitchFamily="65" charset="-120"/>
                <a:ea typeface="華康儷楷書" panose="03000509000000000000" pitchFamily="65" charset="-120"/>
              </a:rPr>
              <a:t>歲都有，</a:t>
            </a:r>
            <a:r>
              <a:rPr lang="zh-TW" altLang="en-US" dirty="0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各行各業的人、學校、醫院、安養院、精神療養院，可藉由纏繞畫紓解壓力，得到心靈的寄託。</a:t>
            </a:r>
            <a:endParaRPr lang="en-US" altLang="zh-TW" dirty="0" smtClean="0">
              <a:latin typeface="華康儷楷書" panose="03000509000000000000" pitchFamily="65" charset="-120"/>
              <a:ea typeface="華康儷楷書" panose="03000509000000000000" pitchFamily="65" charset="-120"/>
            </a:endParaRPr>
          </a:p>
          <a:p>
            <a:pPr marL="0" indent="0">
              <a:buNone/>
            </a:pPr>
            <a:endParaRPr lang="en-US" altLang="zh-TW" dirty="0" smtClean="0">
              <a:solidFill>
                <a:srgbClr val="FF0000"/>
              </a:solidFill>
              <a:latin typeface="華康儷楷書" panose="03000509000000000000" pitchFamily="65" charset="-120"/>
              <a:ea typeface="華康儷楷書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dirty="0" smtClean="0">
                <a:solidFill>
                  <a:srgbClr val="FF00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在什麼地方畫</a:t>
            </a:r>
            <a:r>
              <a:rPr lang="en-US" altLang="zh-TW" dirty="0" smtClean="0">
                <a:solidFill>
                  <a:srgbClr val="FF00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?</a:t>
            </a:r>
          </a:p>
          <a:p>
            <a:pPr marL="0" indent="0">
              <a:buNone/>
            </a:pPr>
            <a:r>
              <a:rPr lang="zh-TW" altLang="en-US" dirty="0">
                <a:latin typeface="華康儷楷書" panose="03000509000000000000" pitchFamily="65" charset="-120"/>
                <a:ea typeface="華康儷楷書" panose="03000509000000000000" pitchFamily="65" charset="-120"/>
              </a:rPr>
              <a:t>只要有一支筆和一張紙就可以畫，任何地方都可以畫禪</a:t>
            </a:r>
            <a:r>
              <a:rPr lang="zh-TW" altLang="en-US" dirty="0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繞。</a:t>
            </a:r>
            <a:endParaRPr lang="en-US" altLang="zh-TW" dirty="0" smtClean="0">
              <a:latin typeface="華康儷楷書" panose="03000509000000000000" pitchFamily="65" charset="-120"/>
              <a:ea typeface="華康儷楷書" panose="03000509000000000000" pitchFamily="65" charset="-120"/>
            </a:endParaRPr>
          </a:p>
          <a:p>
            <a:pPr marL="0" indent="0">
              <a:buNone/>
            </a:pPr>
            <a:endParaRPr lang="zh-TW" altLang="en-US" dirty="0">
              <a:latin typeface="華康儷楷書" panose="03000509000000000000" pitchFamily="65" charset="-120"/>
              <a:ea typeface="華康儷楷書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0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zh-TW" altLang="en-US" sz="4800" dirty="0">
                <a:latin typeface="華康徽宗宮體W5" panose="03000509000000000000" pitchFamily="65" charset="-120"/>
                <a:ea typeface="華康徽宗宮體W5" panose="03000509000000000000" pitchFamily="65" charset="-120"/>
              </a:rPr>
              <a:t>禪繞畫的</a:t>
            </a:r>
            <a:r>
              <a:rPr lang="en-US" altLang="zh-TW" sz="4800" dirty="0">
                <a:latin typeface="華康徽宗宮體W5" panose="03000509000000000000" pitchFamily="65" charset="-120"/>
                <a:ea typeface="華康徽宗宮體W5" panose="03000509000000000000" pitchFamily="65" charset="-120"/>
              </a:rPr>
              <a:t/>
            </a:r>
            <a:br>
              <a:rPr lang="en-US" altLang="zh-TW" sz="4800" dirty="0">
                <a:latin typeface="華康徽宗宮體W5" panose="03000509000000000000" pitchFamily="65" charset="-120"/>
                <a:ea typeface="華康徽宗宮體W5" panose="03000509000000000000" pitchFamily="65" charset="-120"/>
              </a:rPr>
            </a:br>
            <a:r>
              <a:rPr lang="zh-TW" altLang="en-US" sz="4800" dirty="0">
                <a:latin typeface="華康徽宗宮體W5" panose="03000509000000000000" pitchFamily="65" charset="-120"/>
                <a:ea typeface="華康徽宗宮體W5" panose="03000509000000000000" pitchFamily="65" charset="-120"/>
              </a:rPr>
              <a:t>人、事、時、地、物</a:t>
            </a:r>
            <a:endParaRPr lang="zh-TW" altLang="en-US" sz="48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>
                <a:solidFill>
                  <a:srgbClr val="FF00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在什麼時間畫</a:t>
            </a:r>
            <a:r>
              <a:rPr lang="en-US" altLang="zh-TW" dirty="0">
                <a:solidFill>
                  <a:srgbClr val="FF00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?</a:t>
            </a:r>
          </a:p>
          <a:p>
            <a:pPr marL="0" indent="0">
              <a:buNone/>
            </a:pPr>
            <a:r>
              <a:rPr lang="zh-TW" altLang="en-US" dirty="0">
                <a:latin typeface="華康儷楷書" panose="03000509000000000000" pitchFamily="65" charset="-120"/>
                <a:ea typeface="華康儷楷書" panose="03000509000000000000" pitchFamily="65" charset="-120"/>
              </a:rPr>
              <a:t>任何時間都可以畫，特別是壓力大時，在專注的過程中，可幫助你舒壓。</a:t>
            </a:r>
            <a:endParaRPr lang="en-US" altLang="zh-TW" dirty="0">
              <a:latin typeface="華康儷楷書" panose="03000509000000000000" pitchFamily="65" charset="-120"/>
              <a:ea typeface="華康儷楷書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dirty="0" smtClean="0">
                <a:solidFill>
                  <a:srgbClr val="FF00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禪繞畫的用具有哪些</a:t>
            </a:r>
            <a:r>
              <a:rPr lang="en-US" altLang="zh-TW" dirty="0" smtClean="0">
                <a:solidFill>
                  <a:srgbClr val="FF00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?</a:t>
            </a:r>
          </a:p>
          <a:p>
            <a:pPr marL="0" indent="0">
              <a:buNone/>
            </a:pPr>
            <a:r>
              <a:rPr lang="zh-TW" altLang="en-US" dirty="0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一枝筆和一張紙</a:t>
            </a:r>
            <a:endParaRPr lang="en-US" altLang="zh-TW" dirty="0" smtClean="0">
              <a:latin typeface="華康儷楷書" panose="03000509000000000000" pitchFamily="65" charset="-120"/>
              <a:ea typeface="華康儷楷書" panose="03000509000000000000" pitchFamily="65" charset="-120"/>
            </a:endParaRPr>
          </a:p>
          <a:p>
            <a:pPr marL="0" indent="0">
              <a:buNone/>
            </a:pPr>
            <a:endParaRPr lang="en-US" altLang="zh-TW" dirty="0">
              <a:latin typeface="華康儷楷書" panose="03000509000000000000" pitchFamily="65" charset="-120"/>
              <a:ea typeface="華康儷楷書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dirty="0" smtClean="0">
                <a:solidFill>
                  <a:srgbClr val="7030A0"/>
                </a:solidFill>
                <a:latin typeface="華康唐風隸W5(P)" panose="03000500000000000000" pitchFamily="66" charset="-120"/>
                <a:ea typeface="華康唐風隸W5(P)" panose="03000500000000000000" pitchFamily="66" charset="-120"/>
              </a:rPr>
              <a:t>不需要橡皮擦喔</a:t>
            </a:r>
            <a:r>
              <a:rPr lang="en-US" altLang="zh-TW" dirty="0" smtClean="0">
                <a:solidFill>
                  <a:srgbClr val="7030A0"/>
                </a:solidFill>
                <a:latin typeface="華康唐風隸W5(P)" panose="03000500000000000000" pitchFamily="66" charset="-120"/>
                <a:ea typeface="華康唐風隸W5(P)" panose="03000500000000000000" pitchFamily="66" charset="-120"/>
              </a:rPr>
              <a:t>!</a:t>
            </a:r>
            <a:r>
              <a:rPr lang="zh-TW" altLang="en-US" dirty="0" smtClean="0">
                <a:solidFill>
                  <a:srgbClr val="7030A0"/>
                </a:solidFill>
                <a:latin typeface="華康唐風隸W5(P)" panose="03000500000000000000" pitchFamily="66" charset="-120"/>
                <a:ea typeface="華康唐風隸W5(P)" panose="03000500000000000000" pitchFamily="66" charset="-120"/>
              </a:rPr>
              <a:t>因為禪繞畫是沒有對錯的。</a:t>
            </a:r>
            <a:endParaRPr lang="zh-TW" altLang="en-US" dirty="0">
              <a:solidFill>
                <a:srgbClr val="7030A0"/>
              </a:solidFill>
              <a:latin typeface="華康唐風隸W5(P)" panose="03000500000000000000" pitchFamily="66" charset="-120"/>
              <a:ea typeface="華康唐風隸W5(P)" panose="030005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1689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887" y="3501008"/>
            <a:ext cx="5034136" cy="503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dirty="0" smtClean="0">
                <a:latin typeface="華康徽宗宮體W5(P)" panose="03000500000000000000" pitchFamily="66" charset="-120"/>
                <a:ea typeface="華康徽宗宮體W5(P)" panose="03000500000000000000" pitchFamily="66" charset="-120"/>
              </a:rPr>
              <a:t>禪繞畫相關影片</a:t>
            </a:r>
            <a:endParaRPr lang="zh-TW" altLang="en-US" sz="5400" dirty="0">
              <a:latin typeface="華康徽宗宮體W5(P)" panose="03000500000000000000" pitchFamily="66" charset="-120"/>
              <a:ea typeface="華康徽宗宮體W5(P)" panose="03000500000000000000" pitchFamily="66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hlinkClick r:id="rId3"/>
              </a:rPr>
              <a:t>簡單圖案「禪繞畫」　上班族瘋「腦瑜伽」</a:t>
            </a:r>
            <a:r>
              <a:rPr lang="en-US" altLang="zh-TW" dirty="0">
                <a:hlinkClick r:id="rId3"/>
              </a:rPr>
              <a:t>20131229</a:t>
            </a:r>
          </a:p>
          <a:p>
            <a:endParaRPr lang="en-US" altLang="zh-TW" dirty="0" smtClean="0">
              <a:hlinkClick r:id="rId4"/>
            </a:endParaRPr>
          </a:p>
          <a:p>
            <a:r>
              <a:rPr lang="zh-TW" altLang="en-US" dirty="0" smtClean="0">
                <a:hlinkClick r:id="rId4"/>
              </a:rPr>
              <a:t>健康</a:t>
            </a:r>
            <a:r>
              <a:rPr lang="zh-TW" altLang="en-US" dirty="0">
                <a:hlinkClick r:id="rId4"/>
              </a:rPr>
              <a:t>兩點靈</a:t>
            </a:r>
            <a:r>
              <a:rPr lang="en-US" altLang="zh-TW" dirty="0">
                <a:hlinkClick r:id="rId4"/>
              </a:rPr>
              <a:t>_20140216_1429_3(TVBS DMDD).avi</a:t>
            </a:r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2559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800" dirty="0" smtClean="0">
                <a:latin typeface="華康徽宗宮體W5" panose="03000509000000000000" pitchFamily="65" charset="-120"/>
                <a:ea typeface="華康徽宗宮體W5" panose="03000509000000000000" pitchFamily="65" charset="-120"/>
              </a:rPr>
              <a:t>無限制的禪繞畫也可以很細緻</a:t>
            </a:r>
            <a:endParaRPr lang="zh-TW" altLang="en-US" sz="4800" dirty="0">
              <a:latin typeface="華康徽宗宮體W5" panose="03000509000000000000" pitchFamily="65" charset="-120"/>
              <a:ea typeface="華康徽宗宮體W5" panose="03000509000000000000" pitchFamily="65" charset="-12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924944"/>
            <a:ext cx="5628126" cy="3933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600200"/>
            <a:ext cx="8219256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zh-TW" sz="3600" dirty="0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1.</a:t>
            </a:r>
            <a:r>
              <a:rPr lang="zh-TW" altLang="en-US" sz="3600" dirty="0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手工紙磚</a:t>
            </a:r>
            <a:r>
              <a:rPr lang="en-US" altLang="zh-TW" sz="3600" dirty="0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(</a:t>
            </a:r>
            <a:r>
              <a:rPr lang="zh-TW" altLang="en-US" sz="3600" dirty="0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黑</a:t>
            </a:r>
            <a:r>
              <a:rPr lang="en-US" altLang="zh-TW" sz="3600" dirty="0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/</a:t>
            </a:r>
            <a:r>
              <a:rPr lang="zh-TW" altLang="en-US" sz="3600" dirty="0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白</a:t>
            </a:r>
            <a:r>
              <a:rPr lang="en-US" altLang="zh-TW" sz="3600" dirty="0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/</a:t>
            </a:r>
            <a:r>
              <a:rPr lang="zh-TW" altLang="en-US" sz="3600" dirty="0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棕</a:t>
            </a:r>
            <a:r>
              <a:rPr lang="en-US" altLang="zh-TW" sz="3600" dirty="0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)</a:t>
            </a:r>
            <a:endParaRPr lang="en-US" altLang="zh-TW" sz="3600" dirty="0">
              <a:latin typeface="華康儷楷書" panose="03000509000000000000" pitchFamily="65" charset="-120"/>
              <a:ea typeface="華康儷楷書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3600" dirty="0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2.</a:t>
            </a:r>
            <a:r>
              <a:rPr lang="zh-TW" altLang="en-US" sz="3600" dirty="0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手工圓磚</a:t>
            </a:r>
            <a:r>
              <a:rPr lang="en-US" altLang="zh-TW" sz="3600" dirty="0">
                <a:latin typeface="華康儷楷書" panose="03000509000000000000" pitchFamily="65" charset="-120"/>
                <a:ea typeface="華康儷楷書" panose="03000509000000000000" pitchFamily="65" charset="-120"/>
              </a:rPr>
              <a:t>(</a:t>
            </a:r>
            <a:r>
              <a:rPr lang="zh-TW" altLang="en-US" sz="3600" dirty="0">
                <a:latin typeface="華康儷楷書" panose="03000509000000000000" pitchFamily="65" charset="-120"/>
                <a:ea typeface="華康儷楷書" panose="03000509000000000000" pitchFamily="65" charset="-120"/>
              </a:rPr>
              <a:t>黑</a:t>
            </a:r>
            <a:r>
              <a:rPr lang="en-US" altLang="zh-TW" sz="3600" dirty="0">
                <a:latin typeface="華康儷楷書" panose="03000509000000000000" pitchFamily="65" charset="-120"/>
                <a:ea typeface="華康儷楷書" panose="03000509000000000000" pitchFamily="65" charset="-120"/>
              </a:rPr>
              <a:t>/</a:t>
            </a:r>
            <a:r>
              <a:rPr lang="zh-TW" altLang="en-US" sz="3600" dirty="0">
                <a:latin typeface="華康儷楷書" panose="03000509000000000000" pitchFamily="65" charset="-120"/>
                <a:ea typeface="華康儷楷書" panose="03000509000000000000" pitchFamily="65" charset="-120"/>
              </a:rPr>
              <a:t>白</a:t>
            </a:r>
            <a:r>
              <a:rPr lang="en-US" altLang="zh-TW" sz="3600" dirty="0">
                <a:latin typeface="華康儷楷書" panose="03000509000000000000" pitchFamily="65" charset="-120"/>
                <a:ea typeface="華康儷楷書" panose="03000509000000000000" pitchFamily="65" charset="-120"/>
              </a:rPr>
              <a:t>/</a:t>
            </a:r>
            <a:r>
              <a:rPr lang="zh-TW" altLang="en-US" sz="3600" dirty="0">
                <a:latin typeface="華康儷楷書" panose="03000509000000000000" pitchFamily="65" charset="-120"/>
                <a:ea typeface="華康儷楷書" panose="03000509000000000000" pitchFamily="65" charset="-120"/>
              </a:rPr>
              <a:t>棕</a:t>
            </a:r>
            <a:r>
              <a:rPr lang="en-US" altLang="zh-TW" sz="3600" dirty="0">
                <a:latin typeface="華康儷楷書" panose="03000509000000000000" pitchFamily="65" charset="-120"/>
                <a:ea typeface="華康儷楷書" panose="03000509000000000000" pitchFamily="65" charset="-120"/>
              </a:rPr>
              <a:t>)</a:t>
            </a:r>
            <a:endParaRPr lang="en-US" altLang="zh-TW" sz="3600" dirty="0" smtClean="0">
              <a:latin typeface="華康儷楷書" panose="03000509000000000000" pitchFamily="65" charset="-120"/>
              <a:ea typeface="華康儷楷書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3600" dirty="0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4.</a:t>
            </a:r>
            <a:r>
              <a:rPr lang="zh-TW" altLang="en-US" sz="3600" dirty="0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櫻花牌的代針筆</a:t>
            </a:r>
            <a:endParaRPr lang="en-US" altLang="zh-TW" sz="3600" dirty="0" smtClean="0">
              <a:latin typeface="華康儷楷書" panose="03000509000000000000" pitchFamily="65" charset="-120"/>
              <a:ea typeface="華康儷楷書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3600" dirty="0">
                <a:latin typeface="華康儷楷書" panose="03000509000000000000" pitchFamily="65" charset="-120"/>
                <a:ea typeface="華康儷楷書" panose="03000509000000000000" pitchFamily="65" charset="-120"/>
              </a:rPr>
              <a:t>5</a:t>
            </a:r>
            <a:r>
              <a:rPr lang="en-US" altLang="zh-TW" sz="3600" dirty="0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.</a:t>
            </a:r>
            <a:r>
              <a:rPr lang="zh-TW" altLang="en-US" sz="3600" dirty="0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白色水漾筆</a:t>
            </a:r>
            <a:endParaRPr lang="en-US" altLang="zh-TW" sz="3600" dirty="0" smtClean="0">
              <a:latin typeface="華康儷楷書" panose="03000509000000000000" pitchFamily="65" charset="-120"/>
              <a:ea typeface="華康儷楷書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3600" dirty="0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6.</a:t>
            </a:r>
            <a:r>
              <a:rPr lang="zh-TW" altLang="en-US" sz="3600" dirty="0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彩色金屬筆</a:t>
            </a:r>
            <a:endParaRPr lang="en-US" altLang="zh-TW" sz="3600" dirty="0" smtClean="0">
              <a:latin typeface="華康儷楷書" panose="03000509000000000000" pitchFamily="65" charset="-120"/>
              <a:ea typeface="華康儷楷書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3600" dirty="0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7.2B</a:t>
            </a:r>
            <a:r>
              <a:rPr lang="zh-TW" altLang="en-US" sz="3600" dirty="0">
                <a:latin typeface="華康儷楷書" panose="03000509000000000000" pitchFamily="65" charset="-120"/>
                <a:ea typeface="華康儷楷書" panose="03000509000000000000" pitchFamily="65" charset="-120"/>
              </a:rPr>
              <a:t>鉛筆</a:t>
            </a:r>
            <a:endParaRPr lang="en-US" altLang="zh-TW" sz="3600" dirty="0">
              <a:latin typeface="華康儷楷書" panose="03000509000000000000" pitchFamily="65" charset="-120"/>
              <a:ea typeface="華康儷楷書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3600" dirty="0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8.</a:t>
            </a:r>
            <a:r>
              <a:rPr lang="zh-TW" altLang="en-US" sz="3600" dirty="0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紙筆</a:t>
            </a:r>
            <a:endParaRPr lang="zh-TW" altLang="en-US" sz="3600" dirty="0">
              <a:latin typeface="華康儷楷書" panose="03000509000000000000" pitchFamily="65" charset="-120"/>
              <a:ea typeface="華康儷楷書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0823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zh-TW" altLang="en-US" sz="5400" dirty="0">
                <a:latin typeface="華康徽宗宮體W5" panose="03000509000000000000" pitchFamily="65" charset="-120"/>
                <a:ea typeface="華康徽宗宮體W5" panose="03000509000000000000" pitchFamily="65" charset="-120"/>
              </a:rPr>
              <a:t>禪繞強化技法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1.</a:t>
            </a:r>
            <a:r>
              <a:rPr lang="zh-TW" altLang="en-US" dirty="0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光環</a:t>
            </a:r>
            <a:r>
              <a:rPr lang="en-US" altLang="zh-TW" dirty="0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Aura</a:t>
            </a:r>
          </a:p>
          <a:p>
            <a:r>
              <a:rPr lang="en-US" altLang="zh-TW" dirty="0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2.</a:t>
            </a:r>
            <a:r>
              <a:rPr lang="zh-TW" altLang="en-US" dirty="0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陰影</a:t>
            </a:r>
            <a:r>
              <a:rPr lang="en-US" altLang="zh-TW" dirty="0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Shading</a:t>
            </a:r>
          </a:p>
          <a:p>
            <a:r>
              <a:rPr lang="en-US" altLang="zh-TW" dirty="0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3.</a:t>
            </a:r>
            <a:r>
              <a:rPr lang="zh-TW" altLang="en-US" dirty="0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圓化</a:t>
            </a:r>
            <a:r>
              <a:rPr lang="en-US" altLang="zh-TW" dirty="0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Rounding</a:t>
            </a:r>
          </a:p>
          <a:p>
            <a:endParaRPr lang="en-US" altLang="zh-TW" dirty="0">
              <a:latin typeface="華康儷楷書" panose="03000509000000000000" pitchFamily="65" charset="-120"/>
              <a:ea typeface="華康儷楷書" panose="03000509000000000000" pitchFamily="65" charset="-12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07779">
            <a:off x="5537519" y="-430017"/>
            <a:ext cx="4667672" cy="4667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0955">
            <a:off x="5795184" y="3644071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73016"/>
            <a:ext cx="4693697" cy="4693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091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dirty="0" smtClean="0">
                <a:latin typeface="華康徽宗宮體W5" panose="03000509000000000000" pitchFamily="65" charset="-120"/>
                <a:ea typeface="華康徽宗宮體W5" panose="03000509000000000000" pitchFamily="65" charset="-120"/>
              </a:rPr>
              <a:t>    讓我們來試試看吧</a:t>
            </a:r>
            <a:endParaRPr lang="zh-TW" altLang="en-US" sz="5400" dirty="0">
              <a:latin typeface="華康徽宗宮體W5" panose="03000509000000000000" pitchFamily="65" charset="-120"/>
              <a:ea typeface="華康徽宗宮體W5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4892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800" dirty="0" smtClean="0">
                <a:solidFill>
                  <a:srgbClr val="7030A0"/>
                </a:solidFill>
                <a:latin typeface="華康唐風隸W5(P)" panose="03000500000000000000" pitchFamily="66" charset="-120"/>
                <a:ea typeface="華康唐風隸W5(P)" panose="03000500000000000000" pitchFamily="66" charset="-120"/>
              </a:rPr>
              <a:t>點   線    禪繞   陰影   簽名</a:t>
            </a:r>
            <a:endParaRPr lang="en-US" altLang="zh-TW" sz="4800" dirty="0" smtClean="0">
              <a:solidFill>
                <a:srgbClr val="7030A0"/>
              </a:solidFill>
              <a:latin typeface="華康唐風隸W5(P)" panose="03000500000000000000" pitchFamily="66" charset="-120"/>
              <a:ea typeface="華康唐風隸W5(P)" panose="03000500000000000000" pitchFamily="66" charset="-120"/>
            </a:endParaRPr>
          </a:p>
        </p:txBody>
      </p:sp>
      <p:sp>
        <p:nvSpPr>
          <p:cNvPr id="4" name="向右箭號 3"/>
          <p:cNvSpPr/>
          <p:nvPr/>
        </p:nvSpPr>
        <p:spPr>
          <a:xfrm>
            <a:off x="1303110" y="2996952"/>
            <a:ext cx="36004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向右箭號 4"/>
          <p:cNvSpPr/>
          <p:nvPr/>
        </p:nvSpPr>
        <p:spPr>
          <a:xfrm>
            <a:off x="2669142" y="2996952"/>
            <a:ext cx="36004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向右箭號 5"/>
          <p:cNvSpPr/>
          <p:nvPr/>
        </p:nvSpPr>
        <p:spPr>
          <a:xfrm>
            <a:off x="4499992" y="3022412"/>
            <a:ext cx="36004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向右箭號 6"/>
          <p:cNvSpPr/>
          <p:nvPr/>
        </p:nvSpPr>
        <p:spPr>
          <a:xfrm>
            <a:off x="6372200" y="2996952"/>
            <a:ext cx="36004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713" y="3861048"/>
            <a:ext cx="3605287" cy="3377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09" y="188640"/>
            <a:ext cx="1593925" cy="15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1048"/>
            <a:ext cx="2257425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610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dirty="0">
                <a:latin typeface="華康徽宗宮體W5" panose="03000509000000000000" pitchFamily="65" charset="-120"/>
                <a:ea typeface="華康徽宗宮體W5" panose="03000509000000000000" pitchFamily="65" charset="-120"/>
              </a:rPr>
              <a:t>牛刀小試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zh-TW" dirty="0">
                <a:latin typeface="華康儷楷書" panose="03000509000000000000" pitchFamily="65" charset="-120"/>
                <a:ea typeface="華康儷楷書" panose="03000509000000000000" pitchFamily="65" charset="-120"/>
              </a:rPr>
              <a:t>1.</a:t>
            </a:r>
            <a:r>
              <a:rPr lang="zh-TW" altLang="en-US" dirty="0">
                <a:latin typeface="華康儷楷書" panose="03000509000000000000" pitchFamily="65" charset="-120"/>
                <a:ea typeface="華康儷楷書" panose="03000509000000000000" pitchFamily="65" charset="-120"/>
              </a:rPr>
              <a:t>先用鉛筆在角落隨意點</a:t>
            </a:r>
            <a:r>
              <a:rPr lang="en-US" altLang="zh-TW" dirty="0">
                <a:latin typeface="華康儷楷書" panose="03000509000000000000" pitchFamily="65" charset="-120"/>
                <a:ea typeface="華康儷楷書" panose="03000509000000000000" pitchFamily="65" charset="-120"/>
              </a:rPr>
              <a:t>4</a:t>
            </a:r>
            <a:r>
              <a:rPr lang="zh-TW" altLang="en-US" dirty="0">
                <a:latin typeface="華康儷楷書" panose="03000509000000000000" pitchFamily="65" charset="-120"/>
                <a:ea typeface="華康儷楷書" panose="03000509000000000000" pitchFamily="65" charset="-120"/>
              </a:rPr>
              <a:t>個點</a:t>
            </a:r>
            <a:endParaRPr lang="en-US" altLang="zh-TW" dirty="0">
              <a:latin typeface="華康儷楷書" panose="03000509000000000000" pitchFamily="65" charset="-120"/>
              <a:ea typeface="華康儷楷書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dirty="0">
                <a:latin typeface="華康儷楷書" panose="03000509000000000000" pitchFamily="65" charset="-120"/>
                <a:ea typeface="華康儷楷書" panose="03000509000000000000" pitchFamily="65" charset="-120"/>
              </a:rPr>
              <a:t>2.</a:t>
            </a:r>
            <a:r>
              <a:rPr lang="zh-TW" altLang="en-US" dirty="0">
                <a:latin typeface="華康儷楷書" panose="03000509000000000000" pitchFamily="65" charset="-120"/>
                <a:ea typeface="華康儷楷書" panose="03000509000000000000" pitchFamily="65" charset="-120"/>
              </a:rPr>
              <a:t>用線將</a:t>
            </a:r>
            <a:r>
              <a:rPr lang="en-US" altLang="zh-TW" dirty="0">
                <a:latin typeface="華康儷楷書" panose="03000509000000000000" pitchFamily="65" charset="-120"/>
                <a:ea typeface="華康儷楷書" panose="03000509000000000000" pitchFamily="65" charset="-120"/>
              </a:rPr>
              <a:t>4</a:t>
            </a:r>
            <a:r>
              <a:rPr lang="zh-TW" altLang="en-US" dirty="0">
                <a:latin typeface="華康儷楷書" panose="03000509000000000000" pitchFamily="65" charset="-120"/>
                <a:ea typeface="華康儷楷書" panose="03000509000000000000" pitchFamily="65" charset="-120"/>
              </a:rPr>
              <a:t>個點連接起來</a:t>
            </a:r>
            <a:endParaRPr lang="en-US" altLang="zh-TW" dirty="0">
              <a:latin typeface="華康儷楷書" panose="03000509000000000000" pitchFamily="65" charset="-120"/>
              <a:ea typeface="華康儷楷書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dirty="0">
                <a:latin typeface="華康儷楷書" panose="03000509000000000000" pitchFamily="65" charset="-120"/>
                <a:ea typeface="華康儷楷書" panose="03000509000000000000" pitchFamily="65" charset="-120"/>
              </a:rPr>
              <a:t>3.</a:t>
            </a:r>
            <a:r>
              <a:rPr lang="zh-TW" altLang="en-US" dirty="0">
                <a:latin typeface="華康儷楷書" panose="03000509000000000000" pitchFamily="65" charset="-120"/>
                <a:ea typeface="華康儷楷書" panose="03000509000000000000" pitchFamily="65" charset="-120"/>
              </a:rPr>
              <a:t>將圖形區分成</a:t>
            </a:r>
            <a:r>
              <a:rPr lang="en-US" altLang="zh-TW" dirty="0">
                <a:latin typeface="華康儷楷書" panose="03000509000000000000" pitchFamily="65" charset="-120"/>
                <a:ea typeface="華康儷楷書" panose="03000509000000000000" pitchFamily="65" charset="-120"/>
              </a:rPr>
              <a:t>4</a:t>
            </a:r>
            <a:r>
              <a:rPr lang="zh-TW" altLang="en-US" dirty="0">
                <a:latin typeface="華康儷楷書" panose="03000509000000000000" pitchFamily="65" charset="-120"/>
                <a:ea typeface="華康儷楷書" panose="03000509000000000000" pitchFamily="65" charset="-120"/>
              </a:rPr>
              <a:t>個區塊</a:t>
            </a:r>
            <a:endParaRPr lang="en-US" altLang="zh-TW" dirty="0">
              <a:latin typeface="華康儷楷書" panose="03000509000000000000" pitchFamily="65" charset="-120"/>
              <a:ea typeface="華康儷楷書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dirty="0">
                <a:latin typeface="華康儷楷書" panose="03000509000000000000" pitchFamily="65" charset="-120"/>
                <a:ea typeface="華康儷楷書" panose="03000509000000000000" pitchFamily="65" charset="-120"/>
              </a:rPr>
              <a:t>4.</a:t>
            </a:r>
            <a:r>
              <a:rPr lang="zh-TW" altLang="en-US" dirty="0">
                <a:latin typeface="華康儷楷書" panose="03000509000000000000" pitchFamily="65" charset="-120"/>
                <a:ea typeface="華康儷楷書" panose="03000509000000000000" pitchFamily="65" charset="-120"/>
              </a:rPr>
              <a:t>開始將區塊畫上禪繞圖樣</a:t>
            </a:r>
            <a:r>
              <a:rPr lang="en-US" altLang="zh-TW" dirty="0">
                <a:latin typeface="華康儷楷書" panose="03000509000000000000" pitchFamily="65" charset="-120"/>
                <a:ea typeface="華康儷楷書" panose="03000509000000000000" pitchFamily="65" charset="-120"/>
              </a:rPr>
              <a:t>(ZT)</a:t>
            </a:r>
            <a:r>
              <a:rPr lang="zh-TW" altLang="en-US" dirty="0">
                <a:latin typeface="華康儷楷書" panose="03000509000000000000" pitchFamily="65" charset="-120"/>
                <a:ea typeface="華康儷楷書" panose="03000509000000000000" pitchFamily="65" charset="-120"/>
              </a:rPr>
              <a:t>吧</a:t>
            </a:r>
            <a:endParaRPr lang="en-US" altLang="zh-TW" dirty="0">
              <a:latin typeface="華康儷楷書" panose="03000509000000000000" pitchFamily="65" charset="-120"/>
              <a:ea typeface="華康儷楷書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dirty="0">
                <a:solidFill>
                  <a:srgbClr val="FF00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立方藤</a:t>
            </a:r>
            <a:r>
              <a:rPr lang="en-US" altLang="zh-TW" sz="2800" dirty="0" err="1">
                <a:solidFill>
                  <a:srgbClr val="FF00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Cubine</a:t>
            </a:r>
            <a:r>
              <a:rPr lang="zh-TW" altLang="en-US" sz="2800" dirty="0">
                <a:solidFill>
                  <a:srgbClr val="FF00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  立體公路</a:t>
            </a:r>
            <a:r>
              <a:rPr lang="en-US" altLang="zh-TW" sz="2800" dirty="0" err="1">
                <a:solidFill>
                  <a:srgbClr val="FF00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Hollibaugh</a:t>
            </a:r>
            <a:r>
              <a:rPr lang="zh-TW" altLang="en-US" sz="2800" dirty="0">
                <a:solidFill>
                  <a:srgbClr val="FF00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 </a:t>
            </a:r>
            <a:endParaRPr lang="en-US" altLang="zh-TW" sz="2800" dirty="0">
              <a:solidFill>
                <a:srgbClr val="FF0000"/>
              </a:solidFill>
              <a:latin typeface="華康儷楷書" panose="03000509000000000000" pitchFamily="65" charset="-120"/>
              <a:ea typeface="華康儷楷書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dirty="0">
                <a:solidFill>
                  <a:srgbClr val="FF00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春天</a:t>
            </a:r>
            <a:r>
              <a:rPr lang="en-US" altLang="zh-TW" sz="2800" dirty="0" err="1">
                <a:solidFill>
                  <a:srgbClr val="FF00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Printemps</a:t>
            </a:r>
            <a:r>
              <a:rPr lang="zh-TW" altLang="en-US" sz="2800" dirty="0">
                <a:solidFill>
                  <a:srgbClr val="FF00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  新月</a:t>
            </a:r>
            <a:r>
              <a:rPr lang="en-US" altLang="zh-TW" sz="2800" dirty="0">
                <a:solidFill>
                  <a:srgbClr val="FF00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Crescent Moon</a:t>
            </a:r>
          </a:p>
          <a:p>
            <a:pPr marL="0" indent="0">
              <a:buNone/>
            </a:pPr>
            <a:r>
              <a:rPr lang="en-US" altLang="zh-TW" dirty="0">
                <a:latin typeface="華康儷楷書" panose="03000509000000000000" pitchFamily="65" charset="-120"/>
                <a:ea typeface="華康儷楷書" panose="03000509000000000000" pitchFamily="65" charset="-120"/>
              </a:rPr>
              <a:t>5.</a:t>
            </a:r>
            <a:r>
              <a:rPr lang="zh-TW" altLang="en-US" dirty="0">
                <a:latin typeface="華康儷楷書" panose="03000509000000000000" pitchFamily="65" charset="-120"/>
                <a:ea typeface="華康儷楷書" panose="03000509000000000000" pitchFamily="65" charset="-120"/>
              </a:rPr>
              <a:t>加上陰影效果</a:t>
            </a:r>
            <a:endParaRPr lang="en-US" altLang="zh-TW" dirty="0">
              <a:latin typeface="華康儷楷書" panose="03000509000000000000" pitchFamily="65" charset="-120"/>
              <a:ea typeface="華康儷楷書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dirty="0">
                <a:latin typeface="華康儷楷書" panose="03000509000000000000" pitchFamily="65" charset="-120"/>
                <a:ea typeface="華康儷楷書" panose="03000509000000000000" pitchFamily="65" charset="-120"/>
              </a:rPr>
              <a:t>6.</a:t>
            </a:r>
            <a:r>
              <a:rPr lang="zh-TW" altLang="en-US" dirty="0">
                <a:latin typeface="華康儷楷書" panose="03000509000000000000" pitchFamily="65" charset="-120"/>
                <a:ea typeface="華康儷楷書" panose="03000509000000000000" pitchFamily="65" charset="-120"/>
              </a:rPr>
              <a:t>旋轉至自己最喜歡的一個方向，簽名吧</a:t>
            </a:r>
          </a:p>
          <a:p>
            <a:endParaRPr lang="zh-TW" alt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085" y="-1251520"/>
            <a:ext cx="5951731" cy="4510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213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dirty="0">
                <a:latin typeface="華康徽宗宮體W5" panose="03000509000000000000" pitchFamily="65" charset="-120"/>
                <a:ea typeface="華康徽宗宮體W5" panose="03000509000000000000" pitchFamily="65" charset="-120"/>
              </a:rPr>
              <a:t>禪繞畫圖樣參考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華康儷楷書" panose="03000509000000000000" pitchFamily="65" charset="-120"/>
                <a:ea typeface="華康儷楷書" panose="03000509000000000000" pitchFamily="65" charset="-120"/>
              </a:rPr>
              <a:t>禪繞畫官方圖樣網站 </a:t>
            </a:r>
            <a:r>
              <a:rPr lang="en-US" altLang="zh-TW" dirty="0" smtClean="0">
                <a:latin typeface="華康儷楷書" panose="03000509000000000000" pitchFamily="65" charset="-120"/>
                <a:ea typeface="華康儷楷書" panose="03000509000000000000" pitchFamily="65" charset="-120"/>
                <a:hlinkClick r:id="rId3"/>
              </a:rPr>
              <a:t>http</a:t>
            </a:r>
            <a:r>
              <a:rPr lang="en-US" altLang="zh-TW" dirty="0">
                <a:latin typeface="華康儷楷書" panose="03000509000000000000" pitchFamily="65" charset="-120"/>
                <a:ea typeface="華康儷楷書" panose="03000509000000000000" pitchFamily="65" charset="-120"/>
                <a:hlinkClick r:id="rId3"/>
              </a:rPr>
              <a:t>://tanglepatterns.com</a:t>
            </a:r>
            <a:r>
              <a:rPr lang="en-US" altLang="zh-TW" dirty="0" smtClean="0">
                <a:latin typeface="華康儷楷書" panose="03000509000000000000" pitchFamily="65" charset="-120"/>
                <a:ea typeface="華康儷楷書" panose="03000509000000000000" pitchFamily="65" charset="-120"/>
                <a:hlinkClick r:id="rId3"/>
              </a:rPr>
              <a:t>/</a:t>
            </a:r>
            <a:endParaRPr lang="en-US" altLang="zh-TW" dirty="0" smtClean="0">
              <a:latin typeface="華康儷楷書" panose="03000509000000000000" pitchFamily="65" charset="-120"/>
              <a:ea typeface="華康儷楷書" panose="03000509000000000000" pitchFamily="65" charset="-120"/>
            </a:endParaRPr>
          </a:p>
          <a:p>
            <a:r>
              <a:rPr lang="zh-TW" altLang="en-US" dirty="0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我的禪繞畫世界</a:t>
            </a:r>
            <a:r>
              <a:rPr lang="en-US" altLang="zh-TW" dirty="0" smtClean="0">
                <a:latin typeface="華康儷楷書" panose="03000509000000000000" pitchFamily="65" charset="-120"/>
                <a:ea typeface="華康儷楷書" panose="03000509000000000000" pitchFamily="65" charset="-120"/>
                <a:hlinkClick r:id="rId4"/>
              </a:rPr>
              <a:t>https://www.facebook.com/ZentangleArt0626</a:t>
            </a:r>
            <a:endParaRPr lang="en-US" altLang="zh-TW" dirty="0" smtClean="0">
              <a:latin typeface="華康儷楷書" panose="03000509000000000000" pitchFamily="65" charset="-120"/>
              <a:ea typeface="華康儷楷書" panose="03000509000000000000" pitchFamily="65" charset="-120"/>
            </a:endParaRPr>
          </a:p>
          <a:p>
            <a:endParaRPr lang="zh-TW" altLang="en-US" dirty="0">
              <a:latin typeface="華康儷楷書" panose="03000509000000000000" pitchFamily="65" charset="-120"/>
              <a:ea typeface="華康儷楷書" panose="03000509000000000000" pitchFamily="65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9914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TW" sz="8800" dirty="0" smtClean="0">
                <a:latin typeface="Segoe Script" panose="020B0504020000000003" pitchFamily="34" charset="0"/>
              </a:rPr>
              <a:t>2</a:t>
            </a:r>
            <a:endParaRPr lang="zh-TW" altLang="en-US" sz="8800" dirty="0"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02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TW" sz="8800" dirty="0" smtClean="0">
                <a:latin typeface="Segoe Script" panose="020B0504020000000003" pitchFamily="34" charset="0"/>
              </a:rPr>
              <a:t>1</a:t>
            </a:r>
            <a:endParaRPr lang="zh-TW" altLang="en-US" sz="8800" dirty="0">
              <a:latin typeface="Segoe Script" panose="020B0504020000000003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211960" y="573325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>
                <a:hlinkClick r:id="rId2"/>
              </a:rPr>
              <a:t>簡單圖案「禪繞畫」　上班族瘋「腦瑜伽」</a:t>
            </a:r>
            <a:r>
              <a:rPr lang="en-US" altLang="zh-TW" dirty="0">
                <a:hlinkClick r:id="rId2"/>
              </a:rPr>
              <a:t>20131229</a:t>
            </a:r>
            <a:endParaRPr lang="en-US" altLang="zh-TW" dirty="0">
              <a:hlinkClick r:id="rId2"/>
            </a:endParaRPr>
          </a:p>
        </p:txBody>
      </p:sp>
    </p:spTree>
    <p:extLst>
      <p:ext uri="{BB962C8B-B14F-4D97-AF65-F5344CB8AC3E}">
        <p14:creationId xmlns:p14="http://schemas.microsoft.com/office/powerpoint/2010/main" val="218855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dirty="0" smtClean="0">
                <a:latin typeface="華康徽宗宮體W5" panose="03000509000000000000" pitchFamily="65" charset="-120"/>
                <a:ea typeface="華康徽宗宮體W5" panose="03000509000000000000" pitchFamily="65" charset="-120"/>
              </a:rPr>
              <a:t>禪繞畫</a:t>
            </a:r>
            <a:r>
              <a:rPr lang="en-US" altLang="zh-TW" sz="5400" dirty="0" smtClean="0">
                <a:latin typeface="華康徽宗宮體W5" panose="03000509000000000000" pitchFamily="65" charset="-120"/>
                <a:ea typeface="華康徽宗宮體W5" panose="03000509000000000000" pitchFamily="65" charset="-120"/>
              </a:rPr>
              <a:t>-</a:t>
            </a:r>
            <a:r>
              <a:rPr lang="zh-TW" altLang="en-US" sz="5400" dirty="0" smtClean="0">
                <a:latin typeface="華康徽宗宮體W5" panose="03000509000000000000" pitchFamily="65" charset="-120"/>
                <a:ea typeface="華康徽宗宮體W5" panose="03000509000000000000" pitchFamily="65" charset="-120"/>
              </a:rPr>
              <a:t>圓磚</a:t>
            </a:r>
            <a:endParaRPr lang="zh-TW" altLang="en-US" sz="5400" dirty="0">
              <a:latin typeface="華康徽宗宮體W5" panose="03000509000000000000" pitchFamily="65" charset="-120"/>
              <a:ea typeface="華康徽宗宮體W5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FF00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禪陀羅</a:t>
            </a:r>
            <a:r>
              <a:rPr lang="en-US" altLang="zh-TW" dirty="0" smtClean="0">
                <a:solidFill>
                  <a:srgbClr val="FF00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(</a:t>
            </a:r>
            <a:r>
              <a:rPr lang="en-US" altLang="zh-TW" dirty="0" err="1" smtClean="0">
                <a:solidFill>
                  <a:srgbClr val="FF00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Zendala</a:t>
            </a:r>
            <a:r>
              <a:rPr lang="en-US" altLang="zh-TW" dirty="0" smtClean="0">
                <a:solidFill>
                  <a:srgbClr val="FF00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)</a:t>
            </a:r>
          </a:p>
          <a:p>
            <a:pPr marL="0" indent="0">
              <a:buNone/>
            </a:pPr>
            <a:r>
              <a:rPr lang="zh-TW" altLang="en-US" sz="2800" dirty="0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由</a:t>
            </a:r>
            <a:r>
              <a:rPr lang="zh-TW" altLang="en-US" sz="2800" dirty="0" smtClean="0">
                <a:solidFill>
                  <a:srgbClr val="7030A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禪繞</a:t>
            </a:r>
            <a:r>
              <a:rPr lang="en-US" altLang="zh-TW" sz="2800" dirty="0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(</a:t>
            </a:r>
            <a:r>
              <a:rPr lang="en-US" altLang="zh-TW" sz="2800" dirty="0" err="1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Zentangle</a:t>
            </a:r>
            <a:r>
              <a:rPr lang="en-US" altLang="zh-TW" sz="2800" dirty="0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)</a:t>
            </a:r>
            <a:r>
              <a:rPr lang="zh-TW" altLang="en-US" sz="2800" dirty="0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加</a:t>
            </a:r>
            <a:r>
              <a:rPr lang="zh-TW" altLang="en-US" sz="2800" dirty="0" smtClean="0">
                <a:solidFill>
                  <a:srgbClr val="7030A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曼陀羅</a:t>
            </a:r>
            <a:r>
              <a:rPr lang="en-US" altLang="zh-TW" sz="2800" dirty="0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(</a:t>
            </a:r>
            <a:r>
              <a:rPr lang="en-US" altLang="zh-TW" sz="2800" dirty="0" err="1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Madala</a:t>
            </a:r>
            <a:r>
              <a:rPr lang="en-US" altLang="zh-TW" sz="2800" dirty="0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)</a:t>
            </a:r>
            <a:r>
              <a:rPr lang="zh-TW" altLang="en-US" sz="2800" dirty="0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所構成的</a:t>
            </a:r>
            <a:endParaRPr lang="en-US" altLang="zh-TW" sz="2800" dirty="0" smtClean="0">
              <a:latin typeface="華康儷楷書" panose="03000509000000000000" pitchFamily="65" charset="-120"/>
              <a:ea typeface="華康儷楷書" panose="03000509000000000000" pitchFamily="65" charset="-120"/>
            </a:endParaRPr>
          </a:p>
          <a:p>
            <a:pPr marL="0" indent="0">
              <a:buNone/>
            </a:pPr>
            <a:endParaRPr lang="zh-TW" altLang="en-US" sz="2800" dirty="0">
              <a:latin typeface="華康儷楷書" panose="03000509000000000000" pitchFamily="65" charset="-120"/>
              <a:ea typeface="華康儷楷書" panose="03000509000000000000" pitchFamily="65" charset="-12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3429000"/>
            <a:ext cx="3659560" cy="3659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300998"/>
            <a:ext cx="60960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675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45348">
            <a:off x="7289112" y="-546985"/>
            <a:ext cx="2852936" cy="2139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44" y="3933056"/>
            <a:ext cx="3960440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dirty="0" smtClean="0">
                <a:latin typeface="華康徽宗宮體W5" panose="03000509000000000000" pitchFamily="65" charset="-120"/>
                <a:ea typeface="華康徽宗宮體W5" panose="03000509000000000000" pitchFamily="65" charset="-120"/>
              </a:rPr>
              <a:t>禪陀螺特點</a:t>
            </a:r>
            <a:endParaRPr lang="zh-TW" altLang="en-US" sz="5400" dirty="0">
              <a:latin typeface="華康徽宗宮體W5" panose="03000509000000000000" pitchFamily="65" charset="-120"/>
              <a:ea typeface="華康徽宗宮體W5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zh-TW" dirty="0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1.</a:t>
            </a:r>
            <a:r>
              <a:rPr lang="zh-TW" altLang="en-US" dirty="0" smtClean="0">
                <a:solidFill>
                  <a:srgbClr val="FF00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不使用尺和圓規 </a:t>
            </a:r>
            <a:r>
              <a:rPr lang="en-US" altLang="zh-TW" dirty="0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(Z)</a:t>
            </a:r>
          </a:p>
          <a:p>
            <a:pPr marL="0" indent="0">
              <a:buNone/>
            </a:pPr>
            <a:r>
              <a:rPr lang="en-US" altLang="zh-TW" dirty="0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2.</a:t>
            </a:r>
            <a:r>
              <a:rPr lang="zh-TW" altLang="en-US" dirty="0" smtClean="0">
                <a:solidFill>
                  <a:srgbClr val="FF00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不打草稿</a:t>
            </a:r>
            <a:r>
              <a:rPr lang="en-US" altLang="zh-TW" dirty="0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(Z)</a:t>
            </a:r>
          </a:p>
          <a:p>
            <a:pPr marL="0" indent="0">
              <a:buNone/>
            </a:pPr>
            <a:r>
              <a:rPr lang="en-US" altLang="zh-TW" dirty="0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3.</a:t>
            </a:r>
            <a:r>
              <a:rPr lang="zh-TW" altLang="en-US" dirty="0" smtClean="0">
                <a:solidFill>
                  <a:srgbClr val="FF00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不一定是對稱的，可以自由構圖</a:t>
            </a:r>
            <a:r>
              <a:rPr lang="en-US" altLang="zh-TW" dirty="0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(Z)</a:t>
            </a:r>
          </a:p>
          <a:p>
            <a:pPr marL="0" indent="0">
              <a:buNone/>
            </a:pPr>
            <a:r>
              <a:rPr lang="en-US" altLang="zh-TW" dirty="0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4.</a:t>
            </a:r>
            <a:r>
              <a:rPr lang="zh-TW" altLang="en-US" dirty="0" smtClean="0">
                <a:solidFill>
                  <a:srgbClr val="FF00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抽象的</a:t>
            </a:r>
            <a:r>
              <a:rPr lang="en-US" altLang="zh-TW" dirty="0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(Z)</a:t>
            </a:r>
          </a:p>
          <a:p>
            <a:pPr marL="0" indent="0">
              <a:buNone/>
            </a:pPr>
            <a:r>
              <a:rPr lang="en-US" altLang="zh-TW" dirty="0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5.</a:t>
            </a:r>
            <a:r>
              <a:rPr lang="zh-TW" altLang="en-US" dirty="0" smtClean="0">
                <a:solidFill>
                  <a:srgbClr val="FF00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使用禪繞圖樣繪製</a:t>
            </a:r>
            <a:r>
              <a:rPr lang="en-US" altLang="zh-TW" dirty="0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(Z)</a:t>
            </a:r>
          </a:p>
          <a:p>
            <a:pPr marL="0" indent="0">
              <a:buNone/>
            </a:pPr>
            <a:r>
              <a:rPr lang="en-US" altLang="zh-TW" dirty="0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6.</a:t>
            </a:r>
            <a:r>
              <a:rPr lang="zh-TW" altLang="en-US" dirty="0" smtClean="0">
                <a:solidFill>
                  <a:srgbClr val="FF00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沒有方向性</a:t>
            </a:r>
            <a:r>
              <a:rPr lang="en-US" altLang="zh-TW" dirty="0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(Z&amp;M)</a:t>
            </a:r>
          </a:p>
          <a:p>
            <a:pPr marL="0" indent="0">
              <a:buNone/>
            </a:pPr>
            <a:r>
              <a:rPr lang="en-US" altLang="zh-TW" dirty="0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7.</a:t>
            </a:r>
            <a:r>
              <a:rPr lang="zh-TW" altLang="en-US" dirty="0" smtClean="0">
                <a:solidFill>
                  <a:srgbClr val="FF00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不刻意使用色彩</a:t>
            </a:r>
            <a:r>
              <a:rPr lang="en-US" altLang="zh-TW" dirty="0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(Z)</a:t>
            </a:r>
          </a:p>
          <a:p>
            <a:pPr marL="0" indent="0">
              <a:buNone/>
            </a:pPr>
            <a:r>
              <a:rPr lang="en-US" altLang="zh-TW" dirty="0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8.</a:t>
            </a:r>
            <a:r>
              <a:rPr lang="zh-TW" altLang="en-US" dirty="0" smtClean="0">
                <a:solidFill>
                  <a:srgbClr val="FF00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壓線紙磚</a:t>
            </a:r>
            <a:r>
              <a:rPr lang="en-US" altLang="zh-TW" dirty="0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(</a:t>
            </a:r>
            <a:r>
              <a:rPr lang="zh-TW" altLang="en-US" dirty="0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類似</a:t>
            </a:r>
            <a:r>
              <a:rPr lang="en-US" altLang="zh-TW" dirty="0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M)</a:t>
            </a:r>
          </a:p>
          <a:p>
            <a:pPr marL="0" indent="0">
              <a:buNone/>
            </a:pPr>
            <a:r>
              <a:rPr lang="en-US" altLang="zh-TW" dirty="0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9.</a:t>
            </a:r>
            <a:r>
              <a:rPr lang="zh-TW" altLang="en-US" dirty="0" smtClean="0">
                <a:solidFill>
                  <a:srgbClr val="FF00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畫法由中心或外圍出發</a:t>
            </a:r>
            <a:r>
              <a:rPr lang="en-US" altLang="zh-TW" dirty="0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(Z&amp;M)</a:t>
            </a:r>
          </a:p>
          <a:p>
            <a:pPr marL="0" indent="0">
              <a:buNone/>
            </a:pPr>
            <a:r>
              <a:rPr lang="en-US" altLang="zh-TW" dirty="0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10.</a:t>
            </a:r>
            <a:r>
              <a:rPr lang="zh-TW" altLang="en-US" dirty="0" smtClean="0">
                <a:solidFill>
                  <a:srgbClr val="FF00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有療癒效果</a:t>
            </a:r>
            <a:r>
              <a:rPr lang="en-US" altLang="zh-TW" dirty="0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(Z&amp;M)</a:t>
            </a:r>
            <a:endParaRPr lang="zh-TW" altLang="en-US" dirty="0">
              <a:latin typeface="華康儷楷書" panose="03000509000000000000" pitchFamily="65" charset="-120"/>
              <a:ea typeface="華康儷楷書" panose="03000509000000000000" pitchFamily="65" charset="-12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043220" y="1605852"/>
            <a:ext cx="2802260" cy="299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547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TW" sz="8800" dirty="0" smtClean="0">
                <a:latin typeface="Segoe Script" panose="020B0504020000000003" pitchFamily="34" charset="0"/>
              </a:rPr>
              <a:t>3</a:t>
            </a:r>
            <a:endParaRPr lang="zh-TW" altLang="en-US" sz="8800" dirty="0"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83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dirty="0">
                <a:latin typeface="華康徽宗宮體W5" panose="03000509000000000000" pitchFamily="65" charset="-120"/>
                <a:ea typeface="華康徽宗宮體W5" panose="03000509000000000000" pitchFamily="65" charset="-120"/>
              </a:rPr>
              <a:t>禪</a:t>
            </a:r>
            <a:r>
              <a:rPr lang="zh-TW" altLang="en-US" sz="5400" dirty="0" smtClean="0">
                <a:latin typeface="華康徽宗宮體W5" panose="03000509000000000000" pitchFamily="65" charset="-120"/>
                <a:ea typeface="華康徽宗宮體W5" panose="03000509000000000000" pitchFamily="65" charset="-120"/>
              </a:rPr>
              <a:t>繞畫融合技法</a:t>
            </a:r>
            <a:endParaRPr lang="zh-TW" altLang="en-US" sz="5400" dirty="0">
              <a:latin typeface="華康徽宗宮體W5" panose="03000509000000000000" pitchFamily="65" charset="-120"/>
              <a:ea typeface="華康徽宗宮體W5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4000" dirty="0" smtClean="0">
                <a:solidFill>
                  <a:srgbClr val="FF00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一圖多變</a:t>
            </a:r>
            <a:endParaRPr lang="en-US" altLang="zh-TW" sz="4000" dirty="0" smtClean="0">
              <a:solidFill>
                <a:srgbClr val="FF0000"/>
              </a:solidFill>
              <a:latin typeface="華康儷楷書" panose="03000509000000000000" pitchFamily="65" charset="-120"/>
              <a:ea typeface="華康儷楷書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    </a:t>
            </a:r>
            <a:r>
              <a:rPr lang="zh-TW" altLang="en-US" sz="2800" dirty="0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在一種圖樣的基本架構下，做一些改變或是加入</a:t>
            </a:r>
            <a:r>
              <a:rPr lang="zh-TW" altLang="en-US" sz="2800" dirty="0">
                <a:latin typeface="華康儷楷書" panose="03000509000000000000" pitchFamily="65" charset="-120"/>
                <a:ea typeface="華康儷楷書" panose="03000509000000000000" pitchFamily="65" charset="-120"/>
              </a:rPr>
              <a:t>不同的變化，讓原本的圖樣擁有多種面貌，有時也被稱作</a:t>
            </a:r>
            <a:r>
              <a:rPr lang="zh-TW" altLang="en-US" sz="2800" b="1" dirty="0">
                <a:latin typeface="華康儷楷書" panose="03000509000000000000" pitchFamily="65" charset="-120"/>
                <a:ea typeface="華康儷楷書" panose="03000509000000000000" pitchFamily="65" charset="-120"/>
              </a:rPr>
              <a:t>圖樣的變體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573016"/>
            <a:ext cx="7056784" cy="355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312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dirty="0">
                <a:latin typeface="華康徽宗宮體W5" panose="03000509000000000000" pitchFamily="65" charset="-120"/>
                <a:ea typeface="華康徽宗宮體W5" panose="03000509000000000000" pitchFamily="65" charset="-120"/>
              </a:rPr>
              <a:t>禪繞畫融合技法</a:t>
            </a:r>
            <a:endParaRPr lang="zh-TW" altLang="en-US" sz="5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 smtClean="0">
                <a:solidFill>
                  <a:srgbClr val="FF00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二圖合一</a:t>
            </a:r>
            <a:endParaRPr lang="en-US" altLang="zh-TW" dirty="0" smtClean="0">
              <a:solidFill>
                <a:srgbClr val="FF0000"/>
              </a:solidFill>
              <a:latin typeface="華康儷楷書" panose="03000509000000000000" pitchFamily="65" charset="-120"/>
              <a:ea typeface="華康儷楷書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取兩個圖樣各自</a:t>
            </a:r>
            <a:r>
              <a:rPr lang="zh-TW" altLang="en-US" dirty="0">
                <a:latin typeface="華康儷楷書" panose="03000509000000000000" pitchFamily="65" charset="-120"/>
                <a:ea typeface="華康儷楷書" panose="03000509000000000000" pitchFamily="65" charset="-120"/>
              </a:rPr>
              <a:t>獨特的部分做事當的結合，創造出一個同時擁兩個圖樣特性的融合圖樣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284984"/>
            <a:ext cx="333375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279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53212" y="-1758851"/>
            <a:ext cx="7138194" cy="10655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sz="6000" dirty="0">
                <a:latin typeface="華康徽宗宮體W5(P)" panose="03000500000000000000" pitchFamily="66" charset="-120"/>
                <a:ea typeface="華康徽宗宮體W5(P)" panose="03000500000000000000" pitchFamily="66" charset="-120"/>
              </a:rPr>
              <a:t>禪繞畫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67544" y="3861048"/>
            <a:ext cx="7704856" cy="1752600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solidFill>
                  <a:srgbClr val="7030A0"/>
                </a:solidFill>
                <a:latin typeface="華康唐風隸W5(P)" panose="03000500000000000000" pitchFamily="66" charset="-120"/>
                <a:ea typeface="華康唐風隸W5(P)" panose="03000500000000000000" pitchFamily="66" charset="-120"/>
              </a:rPr>
              <a:t>是一種有結構性</a:t>
            </a:r>
            <a:r>
              <a:rPr lang="zh-TW" altLang="en-US" sz="4000" dirty="0" smtClean="0">
                <a:solidFill>
                  <a:srgbClr val="7030A0"/>
                </a:solidFill>
                <a:latin typeface="華康唐風隸W5(P)" panose="03000500000000000000" pitchFamily="66" charset="-120"/>
                <a:ea typeface="華康唐風隸W5(P)" panose="03000500000000000000" pitchFamily="66" charset="-120"/>
              </a:rPr>
              <a:t>，</a:t>
            </a:r>
            <a:endParaRPr lang="en-US" altLang="zh-TW" sz="4000" dirty="0" smtClean="0">
              <a:solidFill>
                <a:srgbClr val="7030A0"/>
              </a:solidFill>
              <a:latin typeface="華康唐風隸W5(P)" panose="03000500000000000000" pitchFamily="66" charset="-120"/>
              <a:ea typeface="華康唐風隸W5(P)" panose="03000500000000000000" pitchFamily="66" charset="-120"/>
            </a:endParaRPr>
          </a:p>
          <a:p>
            <a:r>
              <a:rPr lang="zh-TW" altLang="en-US" sz="4000" dirty="0" smtClean="0">
                <a:solidFill>
                  <a:srgbClr val="7030A0"/>
                </a:solidFill>
                <a:latin typeface="華康唐風隸W5(P)" panose="03000500000000000000" pitchFamily="66" charset="-120"/>
                <a:ea typeface="華康唐風隸W5(P)" panose="03000500000000000000" pitchFamily="66" charset="-120"/>
              </a:rPr>
              <a:t>可以</a:t>
            </a:r>
            <a:r>
              <a:rPr lang="zh-TW" altLang="en-US" sz="4000" dirty="0">
                <a:solidFill>
                  <a:srgbClr val="7030A0"/>
                </a:solidFill>
                <a:latin typeface="華康唐風隸W5(P)" panose="03000500000000000000" pitchFamily="66" charset="-120"/>
                <a:ea typeface="華康唐風隸W5(P)" panose="03000500000000000000" pitchFamily="66" charset="-120"/>
              </a:rPr>
              <a:t>重複畫的圖樣藝術</a:t>
            </a:r>
          </a:p>
        </p:txBody>
      </p:sp>
    </p:spTree>
    <p:extLst>
      <p:ext uri="{BB962C8B-B14F-4D97-AF65-F5344CB8AC3E}">
        <p14:creationId xmlns:p14="http://schemas.microsoft.com/office/powerpoint/2010/main" val="15085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39025">
            <a:off x="6393590" y="-1374147"/>
            <a:ext cx="3593976" cy="359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4365104"/>
            <a:ext cx="3593976" cy="359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華康徽宗宮體W5" panose="03000509000000000000" pitchFamily="65" charset="-120"/>
                <a:ea typeface="華康徽宗宮體W5" panose="03000509000000000000" pitchFamily="65" charset="-120"/>
              </a:rPr>
              <a:t>什麼是</a:t>
            </a:r>
            <a:r>
              <a:rPr lang="zh-TW" altLang="en-US" dirty="0" smtClean="0">
                <a:latin typeface="華康徽宗宮體W5" panose="03000509000000000000" pitchFamily="65" charset="-120"/>
                <a:ea typeface="華康徽宗宮體W5" panose="03000509000000000000" pitchFamily="65" charset="-120"/>
              </a:rPr>
              <a:t>禪</a:t>
            </a:r>
            <a:r>
              <a:rPr lang="zh-TW" altLang="en-US" dirty="0">
                <a:latin typeface="華康徽宗宮體W5" panose="03000509000000000000" pitchFamily="65" charset="-120"/>
                <a:ea typeface="華康徽宗宮體W5" panose="03000509000000000000" pitchFamily="65" charset="-120"/>
              </a:rPr>
              <a:t>繞畫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華康儷楷書" panose="03000509000000000000" pitchFamily="65" charset="-120"/>
                <a:ea typeface="華康儷楷書" panose="03000509000000000000" pitchFamily="65" charset="-120"/>
              </a:rPr>
              <a:t>禪繞畫是用</a:t>
            </a:r>
            <a:r>
              <a:rPr lang="zh-TW" altLang="en-US" dirty="0">
                <a:solidFill>
                  <a:srgbClr val="C000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簡單的重複線條</a:t>
            </a:r>
            <a:r>
              <a:rPr lang="zh-TW" altLang="en-US" dirty="0">
                <a:latin typeface="華康儷楷書" panose="03000509000000000000" pitchFamily="65" charset="-120"/>
                <a:ea typeface="華康儷楷書" panose="03000509000000000000" pitchFamily="65" charset="-120"/>
              </a:rPr>
              <a:t>來填補空間，構成美麗的複雜畫面，是一種可以藉由創造圖樣進入冥想的繪畫方式</a:t>
            </a:r>
            <a:r>
              <a:rPr lang="zh-TW" altLang="en-US" dirty="0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。</a:t>
            </a:r>
            <a:endParaRPr lang="en-US" altLang="zh-TW" dirty="0" smtClean="0">
              <a:latin typeface="華康儷楷書" panose="03000509000000000000" pitchFamily="65" charset="-120"/>
              <a:ea typeface="華康儷楷書" panose="03000509000000000000" pitchFamily="65" charset="-120"/>
            </a:endParaRPr>
          </a:p>
          <a:p>
            <a:pPr marL="0" indent="0">
              <a:buNone/>
            </a:pPr>
            <a:endParaRPr lang="en-US" altLang="zh-TW" dirty="0">
              <a:latin typeface="華康儷楷書" panose="03000509000000000000" pitchFamily="65" charset="-120"/>
              <a:ea typeface="華康儷楷書" panose="03000509000000000000" pitchFamily="65" charset="-120"/>
            </a:endParaRPr>
          </a:p>
          <a:p>
            <a:r>
              <a:rPr lang="zh-TW" altLang="en-US" dirty="0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禪</a:t>
            </a:r>
            <a:r>
              <a:rPr lang="zh-TW" altLang="en-US" dirty="0">
                <a:latin typeface="華康儷楷書" panose="03000509000000000000" pitchFamily="65" charset="-120"/>
                <a:ea typeface="華康儷楷書" panose="03000509000000000000" pitchFamily="65" charset="-120"/>
              </a:rPr>
              <a:t>繞畫看似複雜的圖樣，其實</a:t>
            </a:r>
            <a:r>
              <a:rPr lang="zh-TW" altLang="en-US" dirty="0">
                <a:solidFill>
                  <a:srgbClr val="C000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是由一筆一劃的線條所組成的</a:t>
            </a:r>
            <a:r>
              <a:rPr lang="zh-TW" altLang="en-US" dirty="0">
                <a:latin typeface="華康儷楷書" panose="03000509000000000000" pitchFamily="65" charset="-120"/>
                <a:ea typeface="華康儷楷書" panose="03000509000000000000" pitchFamily="65" charset="-120"/>
              </a:rPr>
              <a:t>，因此可以</a:t>
            </a:r>
            <a:r>
              <a:rPr lang="zh-TW" altLang="en-US" dirty="0">
                <a:solidFill>
                  <a:srgbClr val="C000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堆疊多種簡單的圖樣</a:t>
            </a:r>
            <a:r>
              <a:rPr lang="zh-TW" altLang="en-US" dirty="0">
                <a:latin typeface="華康儷楷書" panose="03000509000000000000" pitchFamily="65" charset="-120"/>
                <a:ea typeface="華康儷楷書" panose="03000509000000000000" pitchFamily="65" charset="-120"/>
              </a:rPr>
              <a:t>，隨心所欲朝任何方向延伸創作。</a:t>
            </a:r>
          </a:p>
        </p:txBody>
      </p:sp>
    </p:spTree>
    <p:extLst>
      <p:ext uri="{BB962C8B-B14F-4D97-AF65-F5344CB8AC3E}">
        <p14:creationId xmlns:p14="http://schemas.microsoft.com/office/powerpoint/2010/main" val="201261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dirty="0">
                <a:latin typeface="華康徽宗宮體W5" panose="03000509000000000000" pitchFamily="65" charset="-120"/>
                <a:ea typeface="華康徽宗宮體W5" panose="03000509000000000000" pitchFamily="65" charset="-120"/>
              </a:rPr>
              <a:t>禪繞畫起源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zh-TW" altLang="en-US" dirty="0" smtClean="0">
                <a:latin typeface="華康唐風隸W5(P)" panose="03000500000000000000" pitchFamily="66" charset="-120"/>
                <a:ea typeface="華康唐風隸W5(P)" panose="03000500000000000000" pitchFamily="66" charset="-120"/>
              </a:rPr>
              <a:t>創始人</a:t>
            </a:r>
            <a:endParaRPr lang="en-US" altLang="zh-TW" dirty="0" smtClean="0">
              <a:latin typeface="華康唐風隸W5(P)" panose="03000500000000000000" pitchFamily="66" charset="-120"/>
              <a:ea typeface="華康唐風隸W5(P)" panose="03000500000000000000" pitchFamily="66" charset="-120"/>
            </a:endParaRPr>
          </a:p>
          <a:p>
            <a:pPr marL="0" indent="0">
              <a:buNone/>
            </a:pPr>
            <a:r>
              <a:rPr lang="en-US" altLang="zh-TW" dirty="0" smtClean="0">
                <a:latin typeface="華康唐風隸W5(P)" panose="03000500000000000000" pitchFamily="66" charset="-120"/>
                <a:ea typeface="華康唐風隸W5(P)" panose="03000500000000000000" pitchFamily="66" charset="-120"/>
              </a:rPr>
              <a:t>Maria Thomas</a:t>
            </a:r>
          </a:p>
          <a:p>
            <a:pPr marL="0" indent="0">
              <a:buNone/>
            </a:pPr>
            <a:r>
              <a:rPr lang="zh-TW" altLang="en-US" dirty="0">
                <a:latin typeface="華康唐風隸W5(P)" panose="03000500000000000000" pitchFamily="66" charset="-120"/>
                <a:ea typeface="華康唐風隸W5(P)" panose="03000500000000000000" pitchFamily="66" charset="-120"/>
              </a:rPr>
              <a:t> </a:t>
            </a:r>
            <a:r>
              <a:rPr lang="zh-TW" altLang="en-US" dirty="0" smtClean="0">
                <a:latin typeface="華康唐風隸W5(P)" panose="03000500000000000000" pitchFamily="66" charset="-120"/>
                <a:ea typeface="華康唐風隸W5(P)" panose="03000500000000000000" pitchFamily="66" charset="-120"/>
              </a:rPr>
              <a:t> </a:t>
            </a:r>
            <a:r>
              <a:rPr lang="en-US" altLang="zh-TW" dirty="0" smtClean="0">
                <a:latin typeface="華康唐風隸W5(P)" panose="03000500000000000000" pitchFamily="66" charset="-120"/>
                <a:ea typeface="華康唐風隸W5(P)" panose="03000500000000000000" pitchFamily="66" charset="-120"/>
              </a:rPr>
              <a:t>(</a:t>
            </a:r>
            <a:r>
              <a:rPr lang="zh-TW" altLang="en-US" dirty="0" smtClean="0">
                <a:latin typeface="華康唐風隸W5(P)" panose="03000500000000000000" pitchFamily="66" charset="-120"/>
                <a:ea typeface="華康唐風隸W5(P)" panose="03000500000000000000" pitchFamily="66" charset="-120"/>
              </a:rPr>
              <a:t>字體藝術師</a:t>
            </a:r>
            <a:r>
              <a:rPr lang="en-US" altLang="zh-TW" dirty="0" smtClean="0">
                <a:latin typeface="華康唐風隸W5(P)" panose="03000500000000000000" pitchFamily="66" charset="-120"/>
                <a:ea typeface="華康唐風隸W5(P)" panose="03000500000000000000" pitchFamily="66" charset="-120"/>
              </a:rPr>
              <a:t>)</a:t>
            </a:r>
          </a:p>
          <a:p>
            <a:pPr marL="0" indent="0">
              <a:buNone/>
            </a:pPr>
            <a:r>
              <a:rPr lang="en-US" altLang="zh-TW" dirty="0" smtClean="0">
                <a:latin typeface="華康唐風隸W5(P)" panose="03000500000000000000" pitchFamily="66" charset="-120"/>
                <a:ea typeface="華康唐風隸W5(P)" panose="03000500000000000000" pitchFamily="66" charset="-120"/>
              </a:rPr>
              <a:t>Rick Roberts</a:t>
            </a:r>
          </a:p>
          <a:p>
            <a:pPr marL="0" indent="0">
              <a:buNone/>
            </a:pPr>
            <a:r>
              <a:rPr lang="zh-TW" altLang="en-US" dirty="0">
                <a:latin typeface="華康唐風隸W5(P)" panose="03000500000000000000" pitchFamily="66" charset="-120"/>
                <a:ea typeface="華康唐風隸W5(P)" panose="03000500000000000000" pitchFamily="66" charset="-120"/>
              </a:rPr>
              <a:t> </a:t>
            </a:r>
            <a:r>
              <a:rPr lang="zh-TW" altLang="en-US" dirty="0" smtClean="0">
                <a:latin typeface="華康唐風隸W5(P)" panose="03000500000000000000" pitchFamily="66" charset="-120"/>
                <a:ea typeface="華康唐風隸W5(P)" panose="03000500000000000000" pitchFamily="66" charset="-120"/>
              </a:rPr>
              <a:t> </a:t>
            </a:r>
            <a:r>
              <a:rPr lang="en-US" altLang="zh-TW" dirty="0" smtClean="0">
                <a:latin typeface="華康唐風隸W5(P)" panose="03000500000000000000" pitchFamily="66" charset="-120"/>
                <a:ea typeface="華康唐風隸W5(P)" panose="03000500000000000000" pitchFamily="66" charset="-120"/>
              </a:rPr>
              <a:t>(17</a:t>
            </a:r>
            <a:r>
              <a:rPr lang="zh-TW" altLang="en-US" dirty="0" smtClean="0">
                <a:latin typeface="華康唐風隸W5(P)" panose="03000500000000000000" pitchFamily="66" charset="-120"/>
                <a:ea typeface="華康唐風隸W5(P)" panose="03000500000000000000" pitchFamily="66" charset="-120"/>
              </a:rPr>
              <a:t>年的僧侶生涯</a:t>
            </a:r>
            <a:r>
              <a:rPr lang="en-US" altLang="zh-TW" dirty="0" smtClean="0">
                <a:latin typeface="華康唐風隸W5(P)" panose="03000500000000000000" pitchFamily="66" charset="-120"/>
                <a:ea typeface="華康唐風隸W5(P)" panose="03000500000000000000" pitchFamily="66" charset="-120"/>
              </a:rPr>
              <a:t>)</a:t>
            </a:r>
          </a:p>
          <a:p>
            <a:endParaRPr lang="en-US" altLang="zh-TW" dirty="0">
              <a:latin typeface="華康唐風隸W5(P)" panose="03000500000000000000" pitchFamily="66" charset="-120"/>
              <a:ea typeface="華康唐風隸W5(P)" panose="03000500000000000000" pitchFamily="66" charset="-12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華康唐風隸W5(P)" panose="03000500000000000000" pitchFamily="66" charset="-120"/>
                <a:ea typeface="華康唐風隸W5(P)" panose="03000500000000000000" pitchFamily="66" charset="-120"/>
              </a:rPr>
              <a:t>「</a:t>
            </a:r>
            <a:r>
              <a:rPr lang="zh-TW" altLang="en-US" dirty="0">
                <a:latin typeface="華康唐風隸W5(P)" panose="03000500000000000000" pitchFamily="66" charset="-120"/>
                <a:ea typeface="華康唐風隸W5(P)" panose="03000500000000000000" pitchFamily="66" charset="-120"/>
              </a:rPr>
              <a:t>微風</a:t>
            </a:r>
            <a:r>
              <a:rPr lang="zh-TW" altLang="en-US" dirty="0" smtClean="0">
                <a:latin typeface="華康唐風隸W5(P)" panose="03000500000000000000" pitchFamily="66" charset="-120"/>
                <a:ea typeface="華康唐風隸W5(P)" panose="03000500000000000000" pitchFamily="66" charset="-120"/>
              </a:rPr>
              <a:t>」</a:t>
            </a:r>
            <a:r>
              <a:rPr lang="zh-TW" altLang="en-US" dirty="0">
                <a:latin typeface="華康唐風隸W5(P)" panose="03000500000000000000" pitchFamily="66" charset="-120"/>
                <a:ea typeface="華康唐風隸W5(P)" panose="03000500000000000000" pitchFamily="66" charset="-120"/>
              </a:rPr>
              <a:t>與</a:t>
            </a:r>
            <a:r>
              <a:rPr lang="zh-TW" altLang="en-US" dirty="0" smtClean="0">
                <a:latin typeface="華康唐風隸W5(P)" panose="03000500000000000000" pitchFamily="66" charset="-120"/>
                <a:ea typeface="華康唐風隸W5(P)" panose="03000500000000000000" pitchFamily="66" charset="-120"/>
              </a:rPr>
              <a:t>「</a:t>
            </a:r>
            <a:r>
              <a:rPr lang="zh-TW" altLang="en-US" dirty="0">
                <a:latin typeface="華康唐風隸W5(P)" panose="03000500000000000000" pitchFamily="66" charset="-120"/>
                <a:ea typeface="華康唐風隸W5(P)" panose="03000500000000000000" pitchFamily="66" charset="-120"/>
              </a:rPr>
              <a:t>活水</a:t>
            </a:r>
            <a:r>
              <a:rPr lang="zh-TW" altLang="en-US" dirty="0" smtClean="0">
                <a:latin typeface="華康唐風隸W5(P)" panose="03000500000000000000" pitchFamily="66" charset="-120"/>
                <a:ea typeface="華康唐風隸W5(P)" panose="03000500000000000000" pitchFamily="66" charset="-120"/>
              </a:rPr>
              <a:t>」的組合</a:t>
            </a:r>
            <a:endParaRPr lang="en-US" altLang="zh-TW" dirty="0" smtClean="0">
              <a:latin typeface="華康唐風隸W5(P)" panose="03000500000000000000" pitchFamily="66" charset="-120"/>
              <a:ea typeface="華康唐風隸W5(P)" panose="03000500000000000000" pitchFamily="66" charset="-120"/>
            </a:endParaRPr>
          </a:p>
          <a:p>
            <a:pPr marL="0" indent="0">
              <a:buNone/>
            </a:pPr>
            <a:r>
              <a:rPr lang="zh-TW" altLang="en-US" dirty="0">
                <a:latin typeface="華康唐風隸W5(P)" panose="03000500000000000000" pitchFamily="66" charset="-120"/>
                <a:ea typeface="華康唐風隸W5(P)" panose="03000500000000000000" pitchFamily="66" charset="-120"/>
              </a:rPr>
              <a:t> </a:t>
            </a:r>
            <a:r>
              <a:rPr lang="zh-TW" altLang="en-US" dirty="0" smtClean="0">
                <a:latin typeface="華康唐風隸W5(P)" panose="03000500000000000000" pitchFamily="66" charset="-120"/>
                <a:ea typeface="華康唐風隸W5(P)" panose="03000500000000000000" pitchFamily="66" charset="-120"/>
              </a:rPr>
              <a:t> </a:t>
            </a:r>
            <a:endParaRPr lang="en-US" altLang="zh-TW" dirty="0" smtClean="0">
              <a:latin typeface="華康唐風隸W5(P)" panose="03000500000000000000" pitchFamily="66" charset="-120"/>
              <a:ea typeface="華康唐風隸W5(P)" panose="03000500000000000000" pitchFamily="66" charset="-120"/>
            </a:endParaRPr>
          </a:p>
          <a:p>
            <a:pPr marL="0" indent="0">
              <a:buNone/>
            </a:pPr>
            <a:r>
              <a:rPr lang="zh-TW" altLang="en-US" dirty="0" smtClean="0">
                <a:solidFill>
                  <a:srgbClr val="7030A0"/>
                </a:solidFill>
                <a:latin typeface="華康唐風隸W5(P)" panose="03000500000000000000" pitchFamily="66" charset="-120"/>
                <a:ea typeface="華康唐風隸W5(P)" panose="03000500000000000000" pitchFamily="66" charset="-120"/>
              </a:rPr>
              <a:t>理念：凡事</a:t>
            </a:r>
            <a:r>
              <a:rPr lang="zh-TW" altLang="en-US" dirty="0">
                <a:solidFill>
                  <a:srgbClr val="7030A0"/>
                </a:solidFill>
                <a:latin typeface="華康唐風隸W5(P)" panose="03000500000000000000" pitchFamily="66" charset="-120"/>
                <a:ea typeface="華康唐風隸W5(P)" panose="03000500000000000000" pitchFamily="66" charset="-120"/>
              </a:rPr>
              <a:t>都有可能，只要一次畫一筆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7192">
            <a:off x="6684340" y="-1"/>
            <a:ext cx="3593976" cy="359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53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dirty="0">
                <a:latin typeface="華康徽宗宮體W5" panose="03000509000000000000" pitchFamily="65" charset="-120"/>
                <a:ea typeface="華康徽宗宮體W5" panose="03000509000000000000" pitchFamily="65" charset="-120"/>
              </a:rPr>
              <a:t>禪繞畫起源</a:t>
            </a:r>
            <a:endParaRPr lang="zh-TW" altLang="en-US" sz="5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zh-TW" altLang="en-US" dirty="0">
                <a:latin typeface="華康儷楷書" panose="03000509000000000000" pitchFamily="65" charset="-120"/>
                <a:ea typeface="華康儷楷書" panose="03000509000000000000" pitchFamily="65" charset="-120"/>
              </a:rPr>
              <a:t>身為藝術家的瑪麗亞跟芮克提起，當自己在書稿上繪製插圖背景時，常常有</a:t>
            </a:r>
            <a:r>
              <a:rPr lang="zh-TW" altLang="en-US" dirty="0">
                <a:solidFill>
                  <a:srgbClr val="C000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專注、愉悅、放鬆的感覺</a:t>
            </a:r>
            <a:r>
              <a:rPr lang="zh-TW" altLang="en-US" dirty="0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。</a:t>
            </a:r>
            <a:endParaRPr lang="en-US" altLang="zh-TW" dirty="0" smtClean="0">
              <a:latin typeface="華康儷楷書" panose="03000509000000000000" pitchFamily="65" charset="-120"/>
              <a:ea typeface="華康儷楷書" panose="03000509000000000000" pitchFamily="65" charset="-120"/>
            </a:endParaRPr>
          </a:p>
          <a:p>
            <a:pPr marL="0" indent="0">
              <a:buNone/>
              <a:defRPr/>
            </a:pPr>
            <a:endParaRPr lang="en-US" altLang="zh-TW" dirty="0">
              <a:latin typeface="華康儷楷書" panose="03000509000000000000" pitchFamily="65" charset="-120"/>
              <a:ea typeface="華康儷楷書" panose="03000509000000000000" pitchFamily="65" charset="-120"/>
            </a:endParaRPr>
          </a:p>
          <a:p>
            <a:pPr>
              <a:defRPr/>
            </a:pPr>
            <a:r>
              <a:rPr lang="zh-TW" altLang="en-US" dirty="0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曾</a:t>
            </a:r>
            <a:r>
              <a:rPr lang="zh-TW" altLang="en-US" dirty="0">
                <a:latin typeface="華康儷楷書" panose="03000509000000000000" pitchFamily="65" charset="-120"/>
                <a:ea typeface="華康儷楷書" panose="03000509000000000000" pitchFamily="65" charset="-120"/>
              </a:rPr>
              <a:t>在僧院修行的芮克，發現這樣的經驗，與他在靜心中的所感受到的很相似。</a:t>
            </a:r>
            <a:endParaRPr lang="en-US" altLang="zh-TW" dirty="0">
              <a:latin typeface="華康儷楷書" panose="03000509000000000000" pitchFamily="65" charset="-120"/>
              <a:ea typeface="華康儷楷書" panose="03000509000000000000" pitchFamily="65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4279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653136"/>
            <a:ext cx="3744416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zh-TW" altLang="en-US" sz="5400" dirty="0" smtClean="0">
                <a:latin typeface="華康徽宗宮體W5" panose="03000509000000000000" pitchFamily="65" charset="-120"/>
                <a:ea typeface="華康徽宗宮體W5" panose="03000509000000000000" pitchFamily="65" charset="-120"/>
              </a:rPr>
              <a:t>      禪</a:t>
            </a:r>
            <a:r>
              <a:rPr lang="zh-TW" altLang="en-US" sz="5400" dirty="0">
                <a:latin typeface="華康徽宗宮體W5" panose="03000509000000000000" pitchFamily="65" charset="-120"/>
                <a:ea typeface="華康徽宗宮體W5" panose="03000509000000000000" pitchFamily="65" charset="-120"/>
              </a:rPr>
              <a:t>繞</a:t>
            </a:r>
            <a:r>
              <a:rPr lang="zh-TW" altLang="en-US" sz="5400" dirty="0" smtClean="0">
                <a:latin typeface="華康徽宗宮體W5" panose="03000509000000000000" pitchFamily="65" charset="-120"/>
                <a:ea typeface="華康徽宗宮體W5" panose="03000509000000000000" pitchFamily="65" charset="-120"/>
              </a:rPr>
              <a:t>畫命名</a:t>
            </a:r>
            <a:endParaRPr lang="zh-TW" altLang="en-US" sz="5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TW" dirty="0" smtClean="0">
                <a:latin typeface="Segoe Script" panose="020B0504020000000003" pitchFamily="34" charset="0"/>
              </a:rPr>
              <a:t>ZENTANGLE</a:t>
            </a:r>
            <a:r>
              <a:rPr lang="zh-TW" altLang="en-US" dirty="0" smtClean="0">
                <a:latin typeface="華康徽宗宮體W5" panose="03000509000000000000" pitchFamily="65" charset="-120"/>
                <a:ea typeface="華康徽宗宮體W5" panose="03000509000000000000" pitchFamily="65" charset="-120"/>
              </a:rPr>
              <a:t>禪繞</a:t>
            </a:r>
            <a:endParaRPr lang="en-US" altLang="zh-TW" dirty="0" smtClean="0">
              <a:latin typeface="華康徽宗宮體W5" panose="03000509000000000000" pitchFamily="65" charset="-120"/>
              <a:ea typeface="華康徽宗宮體W5" panose="03000509000000000000" pitchFamily="65" charset="-120"/>
            </a:endParaRPr>
          </a:p>
          <a:p>
            <a:r>
              <a:rPr lang="en-US" altLang="zh-TW" dirty="0" smtClean="0">
                <a:latin typeface="Segoe Script" panose="020B0504020000000003" pitchFamily="34" charset="0"/>
              </a:rPr>
              <a:t>ZEN</a:t>
            </a:r>
            <a:r>
              <a:rPr lang="en-US" altLang="zh-TW" dirty="0" smtClean="0"/>
              <a:t>:</a:t>
            </a:r>
            <a:r>
              <a:rPr lang="zh-TW" altLang="en-US" sz="2800" dirty="0" smtClean="0"/>
              <a:t>禪修的</a:t>
            </a:r>
            <a:r>
              <a:rPr lang="zh-TW" altLang="en-US" dirty="0" smtClean="0"/>
              <a:t>禪</a:t>
            </a:r>
            <a:endParaRPr lang="en-US" altLang="zh-TW" dirty="0" smtClean="0"/>
          </a:p>
          <a:p>
            <a:r>
              <a:rPr lang="en-US" altLang="zh-TW" dirty="0" smtClean="0">
                <a:latin typeface="Segoe Script" panose="020B0504020000000003" pitchFamily="34" charset="0"/>
              </a:rPr>
              <a:t>TANGLE</a:t>
            </a:r>
            <a:r>
              <a:rPr lang="zh-TW" altLang="en-US" dirty="0" smtClean="0"/>
              <a:t>：</a:t>
            </a:r>
            <a:r>
              <a:rPr lang="zh-TW" altLang="en-US" sz="2800" dirty="0" smtClean="0"/>
              <a:t>纏繞的</a:t>
            </a:r>
            <a:r>
              <a:rPr lang="zh-TW" altLang="en-US" dirty="0" smtClean="0"/>
              <a:t>繞</a:t>
            </a:r>
            <a:endParaRPr lang="en-US" altLang="zh-TW" dirty="0" smtClean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>
                <a:solidFill>
                  <a:srgbClr val="FF0000"/>
                </a:solidFill>
                <a:latin typeface="華康唐風隸W5(P)" panose="03000500000000000000" pitchFamily="66" charset="-120"/>
                <a:ea typeface="華康唐風隸W5(P)" panose="03000500000000000000" pitchFamily="66" charset="-120"/>
              </a:rPr>
              <a:t>單純</a:t>
            </a:r>
            <a:r>
              <a:rPr lang="zh-TW" altLang="en-US" dirty="0">
                <a:latin typeface="華康唐風隸W5(P)" panose="03000500000000000000" pitchFamily="66" charset="-120"/>
                <a:ea typeface="華康唐風隸W5(P)" panose="03000500000000000000" pitchFamily="66" charset="-120"/>
              </a:rPr>
              <a:t>與</a:t>
            </a:r>
            <a:r>
              <a:rPr lang="zh-TW" altLang="en-US" dirty="0">
                <a:solidFill>
                  <a:srgbClr val="FF0000"/>
                </a:solidFill>
                <a:latin typeface="華康唐風隸W5(P)" panose="03000500000000000000" pitchFamily="66" charset="-120"/>
                <a:ea typeface="華康唐風隸W5(P)" panose="03000500000000000000" pitchFamily="66" charset="-120"/>
              </a:rPr>
              <a:t>複雜</a:t>
            </a:r>
            <a:r>
              <a:rPr lang="zh-TW" altLang="en-US" dirty="0">
                <a:latin typeface="華康唐風隸W5(P)" panose="03000500000000000000" pitchFamily="66" charset="-120"/>
                <a:ea typeface="華康唐風隸W5(P)" panose="03000500000000000000" pitchFamily="66" charset="-120"/>
              </a:rPr>
              <a:t>的結合</a:t>
            </a:r>
            <a:r>
              <a:rPr lang="zh-TW" altLang="en-US" dirty="0" smtClean="0">
                <a:latin typeface="華康唐風隸W5(P)" panose="03000500000000000000" pitchFamily="66" charset="-120"/>
                <a:ea typeface="華康唐風隸W5(P)" panose="03000500000000000000" pitchFamily="66" charset="-120"/>
              </a:rPr>
              <a:t>，</a:t>
            </a:r>
            <a:endParaRPr lang="en-US" altLang="zh-TW" dirty="0" smtClean="0">
              <a:latin typeface="華康唐風隸W5(P)" panose="03000500000000000000" pitchFamily="66" charset="-120"/>
              <a:ea typeface="華康唐風隸W5(P)" panose="03000500000000000000" pitchFamily="66" charset="-12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華康唐風隸W5(P)" panose="03000500000000000000" pitchFamily="66" charset="-120"/>
                <a:ea typeface="華康唐風隸W5(P)" panose="03000500000000000000" pitchFamily="66" charset="-120"/>
              </a:rPr>
              <a:t>一種</a:t>
            </a:r>
            <a:r>
              <a:rPr lang="zh-TW" altLang="en-US" dirty="0">
                <a:latin typeface="華康唐風隸W5(P)" panose="03000500000000000000" pitchFamily="66" charset="-120"/>
                <a:ea typeface="華康唐風隸W5(P)" panose="03000500000000000000" pitchFamily="66" charset="-120"/>
              </a:rPr>
              <a:t>是排列整齊的</a:t>
            </a:r>
            <a:r>
              <a:rPr lang="zh-TW" altLang="en-US" dirty="0" smtClean="0">
                <a:latin typeface="華康唐風隸W5(P)" panose="03000500000000000000" pitchFamily="66" charset="-120"/>
                <a:ea typeface="華康唐風隸W5(P)" panose="03000500000000000000" pitchFamily="66" charset="-120"/>
              </a:rPr>
              <a:t>幾何圖樣</a:t>
            </a:r>
            <a:endParaRPr lang="en-US" altLang="zh-TW" dirty="0" smtClean="0">
              <a:latin typeface="華康唐風隸W5(P)" panose="03000500000000000000" pitchFamily="66" charset="-120"/>
              <a:ea typeface="華康唐風隸W5(P)" panose="03000500000000000000" pitchFamily="66" charset="-12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華康唐風隸W5(P)" panose="03000500000000000000" pitchFamily="66" charset="-120"/>
                <a:ea typeface="華康唐風隸W5(P)" panose="03000500000000000000" pitchFamily="66" charset="-120"/>
              </a:rPr>
              <a:t>一種是飄逸浪漫的有機圖樣</a:t>
            </a:r>
            <a:endParaRPr lang="en-US" altLang="zh-TW" dirty="0" smtClean="0">
              <a:latin typeface="華康唐風隸W5(P)" panose="03000500000000000000" pitchFamily="66" charset="-120"/>
              <a:ea typeface="華康唐風隸W5(P)" panose="03000500000000000000" pitchFamily="66" charset="-120"/>
            </a:endParaRPr>
          </a:p>
          <a:p>
            <a:pPr marL="0" indent="0">
              <a:buNone/>
            </a:pPr>
            <a:r>
              <a:rPr lang="zh-TW" altLang="en-US" dirty="0">
                <a:latin typeface="華康唐風隸W5(P)" panose="03000500000000000000" pitchFamily="66" charset="-120"/>
                <a:ea typeface="華康唐風隸W5(P)" panose="03000500000000000000" pitchFamily="66" charset="-120"/>
              </a:rPr>
              <a:t>相輔相成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426" y="-819472"/>
            <a:ext cx="4320480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204864"/>
            <a:ext cx="3593976" cy="359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353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dirty="0">
                <a:latin typeface="華康徽宗宮體W5" panose="03000509000000000000" pitchFamily="65" charset="-120"/>
                <a:ea typeface="華康徽宗宮體W5" panose="03000509000000000000" pitchFamily="65" charset="-120"/>
              </a:rPr>
              <a:t>禪繞</a:t>
            </a:r>
            <a:r>
              <a:rPr lang="zh-TW" altLang="en-US" sz="5400" dirty="0" smtClean="0">
                <a:latin typeface="華康徽宗宮體W5" panose="03000509000000000000" pitchFamily="65" charset="-120"/>
                <a:ea typeface="華康徽宗宮體W5" panose="03000509000000000000" pitchFamily="65" charset="-120"/>
              </a:rPr>
              <a:t>畫特點</a:t>
            </a:r>
            <a:endParaRPr lang="zh-TW" altLang="en-US" sz="5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dirty="0" smtClean="0">
                <a:solidFill>
                  <a:srgbClr val="FF00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1.</a:t>
            </a:r>
            <a:r>
              <a:rPr lang="zh-TW" altLang="en-US" dirty="0" smtClean="0">
                <a:solidFill>
                  <a:srgbClr val="FF00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簡單的圖案重覆畫</a:t>
            </a:r>
            <a:endParaRPr lang="zh-TW" altLang="en-US" dirty="0">
              <a:solidFill>
                <a:srgbClr val="FF0000"/>
              </a:solidFill>
              <a:latin typeface="華康儷楷書" panose="03000509000000000000" pitchFamily="65" charset="-120"/>
              <a:ea typeface="華康儷楷書" panose="03000509000000000000" pitchFamily="65" charset="-12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276872"/>
            <a:ext cx="3054350" cy="319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030" y="2504174"/>
            <a:ext cx="1073150" cy="209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00808"/>
            <a:ext cx="6821487" cy="682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067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zh-TW" altLang="en-US" sz="5400" dirty="0">
                <a:latin typeface="華康徽宗宮體W5" panose="03000509000000000000" pitchFamily="65" charset="-120"/>
                <a:ea typeface="華康徽宗宮體W5" panose="03000509000000000000" pitchFamily="65" charset="-120"/>
              </a:rPr>
              <a:t>禪繞畫特點</a:t>
            </a:r>
            <a:endParaRPr lang="zh-TW" altLang="en-US" sz="5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dirty="0" smtClean="0">
                <a:solidFill>
                  <a:srgbClr val="FF00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2.</a:t>
            </a:r>
            <a:r>
              <a:rPr lang="zh-TW" altLang="en-US" dirty="0" smtClean="0">
                <a:solidFill>
                  <a:srgbClr val="FF00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抽象為主</a:t>
            </a:r>
            <a:endParaRPr lang="en-US" altLang="zh-TW" dirty="0" smtClean="0">
              <a:solidFill>
                <a:srgbClr val="FF0000"/>
              </a:solidFill>
              <a:latin typeface="華康儷楷書" panose="03000509000000000000" pitchFamily="65" charset="-120"/>
              <a:ea typeface="華康儷楷書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 </a:t>
            </a:r>
            <a:endParaRPr lang="en-US" altLang="zh-TW" dirty="0" smtClean="0">
              <a:latin typeface="華康儷楷書" panose="03000509000000000000" pitchFamily="65" charset="-120"/>
              <a:ea typeface="華康儷楷書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具體、立體、彩色都屬於禪繞延伸藝術  </a:t>
            </a:r>
            <a:r>
              <a:rPr lang="en-US" altLang="zh-TW" dirty="0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(ZIA)</a:t>
            </a:r>
          </a:p>
          <a:p>
            <a:pPr marL="0" indent="0">
              <a:buNone/>
            </a:pPr>
            <a:r>
              <a:rPr lang="zh-TW" altLang="en-US" dirty="0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目前</a:t>
            </a:r>
            <a:r>
              <a:rPr lang="zh-TW" altLang="en-US" dirty="0">
                <a:latin typeface="華康儷楷書" panose="03000509000000000000" pitchFamily="65" charset="-120"/>
                <a:ea typeface="華康儷楷書" panose="03000509000000000000" pitchFamily="65" charset="-120"/>
              </a:rPr>
              <a:t>官方使用的顏色是黑、白、</a:t>
            </a:r>
            <a:r>
              <a:rPr lang="zh-TW" altLang="en-US" dirty="0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棕</a:t>
            </a:r>
            <a:endParaRPr lang="en-US" altLang="zh-TW" dirty="0" smtClean="0">
              <a:solidFill>
                <a:srgbClr val="FF0000"/>
              </a:solidFill>
              <a:latin typeface="華康儷楷書" panose="03000509000000000000" pitchFamily="65" charset="-120"/>
              <a:ea typeface="華康儷楷書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dirty="0" smtClean="0">
                <a:solidFill>
                  <a:srgbClr val="FF00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3.</a:t>
            </a:r>
            <a:r>
              <a:rPr lang="zh-TW" altLang="en-US" dirty="0" smtClean="0">
                <a:solidFill>
                  <a:srgbClr val="FF00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不打草稿</a:t>
            </a:r>
            <a:endParaRPr lang="en-US" altLang="zh-TW" dirty="0" smtClean="0">
              <a:solidFill>
                <a:srgbClr val="FF0000"/>
              </a:solidFill>
              <a:latin typeface="華康儷楷書" panose="03000509000000000000" pitchFamily="65" charset="-120"/>
              <a:ea typeface="華康儷楷書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dirty="0" smtClean="0">
                <a:solidFill>
                  <a:srgbClr val="FF00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4.</a:t>
            </a:r>
            <a:r>
              <a:rPr lang="zh-TW" altLang="en-US" dirty="0" smtClean="0">
                <a:solidFill>
                  <a:srgbClr val="FF00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沒有</a:t>
            </a:r>
            <a:r>
              <a:rPr lang="zh-TW" altLang="en-US" dirty="0">
                <a:solidFill>
                  <a:srgbClr val="FF00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對</a:t>
            </a:r>
            <a:r>
              <a:rPr lang="zh-TW" altLang="en-US" dirty="0" smtClean="0">
                <a:solidFill>
                  <a:srgbClr val="FF00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</a:rPr>
              <a:t>錯</a:t>
            </a:r>
            <a:endParaRPr lang="en-US" altLang="zh-TW" dirty="0" smtClean="0">
              <a:solidFill>
                <a:srgbClr val="FF0000"/>
              </a:solidFill>
              <a:latin typeface="華康儷楷書" panose="03000509000000000000" pitchFamily="65" charset="-120"/>
              <a:ea typeface="華康儷楷書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接受</a:t>
            </a:r>
            <a:r>
              <a:rPr lang="zh-TW" altLang="en-US" dirty="0">
                <a:latin typeface="華康儷楷書" panose="03000509000000000000" pitchFamily="65" charset="-120"/>
                <a:ea typeface="華康儷楷書" panose="03000509000000000000" pitchFamily="65" charset="-120"/>
              </a:rPr>
              <a:t>自己的</a:t>
            </a:r>
            <a:r>
              <a:rPr lang="zh-TW" altLang="en-US" dirty="0" smtClean="0">
                <a:latin typeface="華康儷楷書" panose="03000509000000000000" pitchFamily="65" charset="-120"/>
                <a:ea typeface="華康儷楷書" panose="03000509000000000000" pitchFamily="65" charset="-120"/>
              </a:rPr>
              <a:t>錯誤，修正成自己可以接受的樣子</a:t>
            </a:r>
            <a:endParaRPr lang="en-US" altLang="zh-TW" dirty="0" smtClean="0">
              <a:latin typeface="華康儷楷書" panose="03000509000000000000" pitchFamily="65" charset="-120"/>
              <a:ea typeface="華康儷楷書" panose="03000509000000000000" pitchFamily="65" charset="-120"/>
            </a:endParaRPr>
          </a:p>
          <a:p>
            <a:pPr marL="0" indent="0">
              <a:buNone/>
            </a:pPr>
            <a:endParaRPr lang="en-US" altLang="zh-TW" dirty="0" smtClean="0">
              <a:solidFill>
                <a:srgbClr val="FF0000"/>
              </a:solidFill>
              <a:latin typeface="華康儷楷書" panose="03000509000000000000" pitchFamily="65" charset="-120"/>
              <a:ea typeface="華康儷楷書" panose="03000509000000000000" pitchFamily="65" charset="-120"/>
            </a:endParaRPr>
          </a:p>
          <a:p>
            <a:pPr marL="0" indent="0">
              <a:buNone/>
            </a:pPr>
            <a:endParaRPr lang="en-US" altLang="zh-TW" dirty="0">
              <a:solidFill>
                <a:srgbClr val="FF0000"/>
              </a:solidFill>
              <a:latin typeface="華康儷楷書" panose="03000509000000000000" pitchFamily="65" charset="-120"/>
              <a:ea typeface="華康儷楷書" panose="03000509000000000000" pitchFamily="65" charset="-120"/>
            </a:endParaRPr>
          </a:p>
          <a:p>
            <a:pPr marL="0" indent="0">
              <a:buNone/>
            </a:pPr>
            <a:endParaRPr lang="en-US" altLang="zh-TW" dirty="0" smtClean="0">
              <a:solidFill>
                <a:srgbClr val="FF0000"/>
              </a:solidFill>
              <a:latin typeface="華康儷楷書" panose="03000509000000000000" pitchFamily="65" charset="-120"/>
              <a:ea typeface="華康儷楷書" panose="03000509000000000000" pitchFamily="65" charset="-12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6632"/>
            <a:ext cx="3744416" cy="250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033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968</Words>
  <Application>Microsoft Office PowerPoint</Application>
  <PresentationFormat>如螢幕大小 (4:3)</PresentationFormat>
  <Paragraphs>132</Paragraphs>
  <Slides>24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24</vt:i4>
      </vt:variant>
    </vt:vector>
  </HeadingPairs>
  <TitlesOfParts>
    <vt:vector size="25" baseType="lpstr">
      <vt:lpstr>Office 佈景主題</vt:lpstr>
      <vt:lpstr>藝文領域</vt:lpstr>
      <vt:lpstr>PowerPoint 簡報</vt:lpstr>
      <vt:lpstr>禪繞畫</vt:lpstr>
      <vt:lpstr>什麼是禪繞畫</vt:lpstr>
      <vt:lpstr>禪繞畫起源</vt:lpstr>
      <vt:lpstr>禪繞畫起源</vt:lpstr>
      <vt:lpstr>      禪繞畫命名</vt:lpstr>
      <vt:lpstr>禪繞畫特點</vt:lpstr>
      <vt:lpstr>禪繞畫特點</vt:lpstr>
      <vt:lpstr>禪繞畫特點</vt:lpstr>
      <vt:lpstr>禪繞畫的 人、事、時、地、物</vt:lpstr>
      <vt:lpstr>禪繞畫的 人、事、時、地、物</vt:lpstr>
      <vt:lpstr>禪繞畫相關影片</vt:lpstr>
      <vt:lpstr>無限制的禪繞畫也可以很細緻</vt:lpstr>
      <vt:lpstr>禪繞強化技法</vt:lpstr>
      <vt:lpstr>    讓我們來試試看吧</vt:lpstr>
      <vt:lpstr>牛刀小試</vt:lpstr>
      <vt:lpstr>禪繞畫圖樣參考</vt:lpstr>
      <vt:lpstr>PowerPoint 簡報</vt:lpstr>
      <vt:lpstr>禪繞畫-圓磚</vt:lpstr>
      <vt:lpstr>禪陀螺特點</vt:lpstr>
      <vt:lpstr>PowerPoint 簡報</vt:lpstr>
      <vt:lpstr>禪繞畫融合技法</vt:lpstr>
      <vt:lpstr>禪繞畫融合技法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禪繞畫</dc:title>
  <dc:creator>user</dc:creator>
  <cp:lastModifiedBy>user</cp:lastModifiedBy>
  <cp:revision>26</cp:revision>
  <dcterms:created xsi:type="dcterms:W3CDTF">2015-09-01T02:01:55Z</dcterms:created>
  <dcterms:modified xsi:type="dcterms:W3CDTF">2015-09-02T02:58:39Z</dcterms:modified>
</cp:coreProperties>
</file>