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71" r:id="rId10"/>
    <p:sldId id="270" r:id="rId11"/>
    <p:sldId id="272" r:id="rId12"/>
    <p:sldId id="273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25A1DEB-E877-4418-BEC5-9BF23BF6C101}">
          <p14:sldIdLst>
            <p14:sldId id="256"/>
            <p14:sldId id="258"/>
            <p14:sldId id="260"/>
            <p14:sldId id="261"/>
            <p14:sldId id="263"/>
            <p14:sldId id="262"/>
            <p14:sldId id="264"/>
            <p14:sldId id="265"/>
            <p14:sldId id="271"/>
            <p14:sldId id="270"/>
            <p14:sldId id="272"/>
            <p14:sldId id="273"/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D7"/>
    <a:srgbClr val="FD9803"/>
    <a:srgbClr val="008000"/>
    <a:srgbClr val="0078AC"/>
    <a:srgbClr val="FF1111"/>
    <a:srgbClr val="EEEE00"/>
    <a:srgbClr val="0000FF"/>
    <a:srgbClr val="46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6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4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61" y="2243931"/>
            <a:ext cx="8372475" cy="1185069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WTO,ICBL</a:t>
            </a: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的報告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1578" y="4021534"/>
            <a:ext cx="8008842" cy="2336404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第四組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陳威廷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吳鎧廷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王子睿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吳奕宣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姚心儀</a:t>
            </a:r>
          </a:p>
          <a:p>
            <a:pPr algn="ctr"/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02F1A0A-7B60-4D6D-99FB-5E5CC229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705"/>
            <a:ext cx="12192000" cy="276814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9506CA8-FF57-4663-AFAA-A052BA65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35140"/>
            <a:ext cx="99060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015848"/>
            <a:ext cx="9906000" cy="2570482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關稅調降</a:t>
            </a: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減少農工產品管施 </a:t>
            </a: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開放服務業市場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72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06CA8-FF57-4663-AFAA-A052BA65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35140"/>
            <a:ext cx="99060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015848"/>
            <a:ext cx="9906000" cy="2570482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國際反地雷組織</a:t>
            </a:r>
            <a:endParaRPr lang="zh-TW" altLang="en-US" sz="3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30CE0-17BC-4D55-9512-5C8EBE9B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671" y="1215960"/>
            <a:ext cx="969348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06CA8-FF57-4663-AFAA-A052BA65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35140"/>
            <a:ext cx="99060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015848"/>
            <a:ext cx="9906000" cy="25704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婦女</a:t>
            </a:r>
          </a:p>
          <a:p>
            <a:pPr algn="ctr"/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兒童</a:t>
            </a:r>
          </a:p>
          <a:p>
            <a:pPr algn="ctr"/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退伍軍人</a:t>
            </a:r>
            <a:endParaRPr lang="zh-TW" altLang="en-US" sz="39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06FABA4-FC0A-497C-803F-1CCA54249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339"/>
            <a:ext cx="12192000" cy="27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B0333D-569A-40A0-ACAE-0CC8A373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35" y="1798744"/>
            <a:ext cx="10320129" cy="3260511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Q5: </a:t>
            </a: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您給這篇簡報幾顆</a:t>
            </a:r>
            <a:r>
              <a:rPr lang="zh-TW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星</a:t>
            </a:r>
            <a:r>
              <a:rPr lang="en-US" altLang="zh-TW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?</a:t>
            </a:r>
            <a:br>
              <a:rPr lang="en-US" altLang="zh-TW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</a:br>
            <a:r>
              <a:rPr lang="zh-TW" alt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                </a:t>
            </a:r>
            <a:r>
              <a:rPr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( 1 – 10 </a:t>
            </a:r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顆星</a:t>
            </a:r>
            <a:r>
              <a:rPr lang="en-US" altLang="zh-TW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)</a:t>
            </a:r>
            <a:endParaRPr lang="zh-TW" altLang="en-US" sz="6600" dirty="0">
              <a:solidFill>
                <a:srgbClr val="FFFF00"/>
              </a:solidFill>
            </a:endParaRPr>
          </a:p>
        </p:txBody>
      </p:sp>
      <p:sp>
        <p:nvSpPr>
          <p:cNvPr id="3" name="星形: 五角 2">
            <a:extLst>
              <a:ext uri="{FF2B5EF4-FFF2-40B4-BE49-F238E27FC236}">
                <a16:creationId xmlns:a16="http://schemas.microsoft.com/office/drawing/2014/main" id="{679BD3B7-B4DE-46C2-B2D8-88C7C28301D3}"/>
              </a:ext>
            </a:extLst>
          </p:cNvPr>
          <p:cNvSpPr/>
          <p:nvPr/>
        </p:nvSpPr>
        <p:spPr>
          <a:xfrm>
            <a:off x="5592416" y="450573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星形: 五角 3">
            <a:extLst>
              <a:ext uri="{FF2B5EF4-FFF2-40B4-BE49-F238E27FC236}">
                <a16:creationId xmlns:a16="http://schemas.microsoft.com/office/drawing/2014/main" id="{5C01CC1E-ECF8-472A-A751-DF218F8633BA}"/>
              </a:ext>
            </a:extLst>
          </p:cNvPr>
          <p:cNvSpPr/>
          <p:nvPr/>
        </p:nvSpPr>
        <p:spPr>
          <a:xfrm>
            <a:off x="9150626" y="450574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星形: 五角 4">
            <a:extLst>
              <a:ext uri="{FF2B5EF4-FFF2-40B4-BE49-F238E27FC236}">
                <a16:creationId xmlns:a16="http://schemas.microsoft.com/office/drawing/2014/main" id="{6162FA30-46EC-46C1-B116-9600F3551E8F}"/>
              </a:ext>
            </a:extLst>
          </p:cNvPr>
          <p:cNvSpPr/>
          <p:nvPr/>
        </p:nvSpPr>
        <p:spPr>
          <a:xfrm>
            <a:off x="9150626" y="4555672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146BBF0E-C0A2-4052-86A5-19DA2F9A12DB}"/>
              </a:ext>
            </a:extLst>
          </p:cNvPr>
          <p:cNvSpPr/>
          <p:nvPr/>
        </p:nvSpPr>
        <p:spPr>
          <a:xfrm>
            <a:off x="2034209" y="450572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星形: 五角 6">
            <a:extLst>
              <a:ext uri="{FF2B5EF4-FFF2-40B4-BE49-F238E27FC236}">
                <a16:creationId xmlns:a16="http://schemas.microsoft.com/office/drawing/2014/main" id="{8A397DAC-4EE9-4C27-A6B1-5441853D0750}"/>
              </a:ext>
            </a:extLst>
          </p:cNvPr>
          <p:cNvSpPr/>
          <p:nvPr/>
        </p:nvSpPr>
        <p:spPr>
          <a:xfrm>
            <a:off x="2034209" y="45556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星形: 五角 7">
            <a:extLst>
              <a:ext uri="{FF2B5EF4-FFF2-40B4-BE49-F238E27FC236}">
                <a16:creationId xmlns:a16="http://schemas.microsoft.com/office/drawing/2014/main" id="{EC4FA6B3-DC14-4DE7-8140-A891FF655EF2}"/>
              </a:ext>
            </a:extLst>
          </p:cNvPr>
          <p:cNvSpPr/>
          <p:nvPr/>
        </p:nvSpPr>
        <p:spPr>
          <a:xfrm>
            <a:off x="5592415" y="45556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C96010F5-6FD0-4E37-A78E-1967E1CFC5A6}"/>
              </a:ext>
            </a:extLst>
          </p:cNvPr>
          <p:cNvSpPr/>
          <p:nvPr/>
        </p:nvSpPr>
        <p:spPr>
          <a:xfrm>
            <a:off x="7371521" y="450571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F5A61A3E-9DCB-4711-8A67-BA467DB0EA81}"/>
              </a:ext>
            </a:extLst>
          </p:cNvPr>
          <p:cNvSpPr/>
          <p:nvPr/>
        </p:nvSpPr>
        <p:spPr>
          <a:xfrm>
            <a:off x="3813311" y="448794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74086CB8-061F-491F-BFA8-8935D23797F9}"/>
              </a:ext>
            </a:extLst>
          </p:cNvPr>
          <p:cNvSpPr/>
          <p:nvPr/>
        </p:nvSpPr>
        <p:spPr>
          <a:xfrm>
            <a:off x="3813310" y="4555670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星形: 五角 11">
            <a:extLst>
              <a:ext uri="{FF2B5EF4-FFF2-40B4-BE49-F238E27FC236}">
                <a16:creationId xmlns:a16="http://schemas.microsoft.com/office/drawing/2014/main" id="{C897FC19-BF55-4802-A0F1-4A7A024B9430}"/>
              </a:ext>
            </a:extLst>
          </p:cNvPr>
          <p:cNvSpPr/>
          <p:nvPr/>
        </p:nvSpPr>
        <p:spPr>
          <a:xfrm>
            <a:off x="7417074" y="4555669"/>
            <a:ext cx="1007165" cy="100716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A9CF9A-B3F4-4C34-9B8B-88B2DBF0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26" y="2612338"/>
            <a:ext cx="9077741" cy="1633324"/>
          </a:xfrm>
        </p:spPr>
        <p:txBody>
          <a:bodyPr>
            <a:noAutofit/>
          </a:bodyPr>
          <a:lstStyle/>
          <a:p>
            <a:r>
              <a:rPr lang="en-US" altLang="zh-TW" sz="1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END</a:t>
            </a:r>
            <a:endParaRPr lang="zh-TW" altLang="en-US" sz="15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ED9CB2-EABB-4D4E-AC86-95868058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9849" y="4245662"/>
            <a:ext cx="5612297" cy="175757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WATCHING</a:t>
            </a:r>
          </a:p>
          <a:p>
            <a:pPr algn="ctr"/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陳威廷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rgbClr val="FD9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吳鎧廷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王子睿</a:t>
            </a:r>
            <a:endParaRPr lang="en-US" altLang="zh-TW" sz="28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/>
            <a:r>
              <a:rPr lang="zh-TW" altLang="en-US" sz="2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吳奕宣</a:t>
            </a:r>
            <a:r>
              <a:rPr lang="zh-TW" altLang="en-US" sz="2800" b="1" dirty="0">
                <a:solidFill>
                  <a:srgbClr val="009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b="1" u="sng" dirty="0">
                <a:solidFill>
                  <a:srgbClr val="009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姚心儀</a:t>
            </a:r>
            <a:r>
              <a:rPr lang="zh-TW" altLang="en-US" sz="2800" b="1" dirty="0">
                <a:solidFill>
                  <a:srgbClr val="009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敬上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93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78BBBD-7438-48E9-8785-E66F932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世界貿易組織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(WTO)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8CED7D4-5C63-4B81-B282-6FFC7245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534765"/>
            <a:ext cx="5891213" cy="3313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0E4646-3685-4A49-9AF5-F38BE444E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成立時間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總部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瑞士 日內瓦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幫助成員展開自由及公平的貿易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ctorian LET" pitchFamily="2" charset="0"/>
              </a:rPr>
              <a:t>，監督各項經濟及貿易協議。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5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7EBA7-9746-415C-9CC4-C0CC132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50574"/>
            <a:ext cx="9905999" cy="1272209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加入後ＷＴＯ的好處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77282B-6179-4D9E-B1E7-90353492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251" y="4558956"/>
            <a:ext cx="3200400" cy="576262"/>
          </a:xfrm>
        </p:spPr>
        <p:txBody>
          <a:bodyPr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（一）關稅調降</a:t>
            </a:r>
          </a:p>
        </p:txBody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B84ACF5E-D0B4-41F1-A460-9AEDCB04204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1167" b="482"/>
          <a:stretch/>
        </p:blipFill>
        <p:spPr>
          <a:xfrm>
            <a:off x="1144589" y="1828800"/>
            <a:ext cx="3192461" cy="2740684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7E630C4-3F67-46AB-AE7A-B52653D2303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1" y="6835140"/>
            <a:ext cx="319524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6A82C87-6B37-41E3-8A20-03E58D4D6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077" y="4569485"/>
            <a:ext cx="3200400" cy="576262"/>
          </a:xfrm>
        </p:spPr>
        <p:txBody>
          <a:bodyPr/>
          <a:lstStyle/>
          <a:p>
            <a:pPr algn="ctr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（二）減少農工產品管施 </a:t>
            </a: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C6C5D812-C11F-478E-B098-DB9A5262E1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r="2160"/>
          <a:stretch>
            <a:fillRect/>
          </a:stretch>
        </p:blipFill>
        <p:spPr>
          <a:xfrm>
            <a:off x="4495800" y="1815547"/>
            <a:ext cx="3198813" cy="2753937"/>
          </a:xfrm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9B0A176-BAA6-4693-AF54-C67111451B6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 flipV="1">
            <a:off x="4487593" y="6880859"/>
            <a:ext cx="320040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74C80B-58E4-49E1-A09B-5F1B748EB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340" y="4558956"/>
            <a:ext cx="3190741" cy="576262"/>
          </a:xfrm>
        </p:spPr>
        <p:txBody>
          <a:bodyPr/>
          <a:lstStyle/>
          <a:p>
            <a:pPr algn="ctr"/>
            <a:r>
              <a:rPr lang="zh-TW" alt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（三）開放服務業市場 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D6A6E200-1264-4967-93BA-EF9F3FDFE46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53" b="34879"/>
          <a:stretch/>
        </p:blipFill>
        <p:spPr>
          <a:xfrm>
            <a:off x="7848340" y="1807663"/>
            <a:ext cx="3198813" cy="2697687"/>
          </a:xfr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B1392F1-15BF-4E1D-B13F-CC0EB22E4EC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 flipV="1">
            <a:off x="7848340" y="678942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9164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7EFB783-BD19-4F04-BEF8-E5CEF22A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04" y="3246104"/>
            <a:ext cx="542591" cy="3657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1038FEF-7297-48FD-B35F-8EF1457A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981591"/>
            <a:ext cx="9912355" cy="1441141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      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成員國                                   觀察國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成員國（歐盟代表）            非成員國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C5377662-76DE-48C3-86F0-E36258FDBF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3387" r="-16" b="3332"/>
          <a:stretch/>
        </p:blipFill>
        <p:spPr>
          <a:xfrm>
            <a:off x="821635" y="-1"/>
            <a:ext cx="10402956" cy="4890149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0764A4-9845-4847-B50C-82B74A18D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72" y="6858000"/>
            <a:ext cx="9910859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AA8560A-C2E5-413C-AA41-CCF3E2D2E9A6}"/>
              </a:ext>
            </a:extLst>
          </p:cNvPr>
          <p:cNvSpPr txBox="1"/>
          <p:nvPr/>
        </p:nvSpPr>
        <p:spPr>
          <a:xfrm>
            <a:off x="6911381" y="4981590"/>
            <a:ext cx="556591" cy="556591"/>
          </a:xfrm>
          <a:prstGeom prst="rect">
            <a:avLst/>
          </a:prstGeom>
          <a:solidFill>
            <a:srgbClr val="EEEE0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DD31840-841C-4238-8311-D5C7A19FCA71}"/>
              </a:ext>
            </a:extLst>
          </p:cNvPr>
          <p:cNvSpPr txBox="1"/>
          <p:nvPr/>
        </p:nvSpPr>
        <p:spPr>
          <a:xfrm>
            <a:off x="6911381" y="5866142"/>
            <a:ext cx="556591" cy="556591"/>
          </a:xfrm>
          <a:prstGeom prst="rect">
            <a:avLst/>
          </a:prstGeom>
          <a:solidFill>
            <a:srgbClr val="FF111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0F68DE0-2292-4E67-B27D-9DF1369E8B45}"/>
              </a:ext>
            </a:extLst>
          </p:cNvPr>
          <p:cNvSpPr txBox="1"/>
          <p:nvPr/>
        </p:nvSpPr>
        <p:spPr>
          <a:xfrm>
            <a:off x="1285460" y="5008591"/>
            <a:ext cx="556591" cy="556591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10BFF6C-C905-43B0-8C43-51C0275EC100}"/>
              </a:ext>
            </a:extLst>
          </p:cNvPr>
          <p:cNvSpPr txBox="1"/>
          <p:nvPr/>
        </p:nvSpPr>
        <p:spPr>
          <a:xfrm>
            <a:off x="1285460" y="5866142"/>
            <a:ext cx="556591" cy="55659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447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EAB66D-9298-4BE2-BF68-54CF993D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9" y="2658717"/>
            <a:ext cx="4638261" cy="154056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 END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61116C1-8A00-4242-9253-A08C77EB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12593">
            <a:off x="3253596" y="2469575"/>
            <a:ext cx="1270833" cy="672548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rgbClr val="C00000"/>
                </a:solidFill>
              </a:rPr>
              <a:t>             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endParaRPr lang="zh-TW" alt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03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151A7-5826-4564-AF98-CB91CEA7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609601"/>
            <a:ext cx="4485907" cy="16398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國際反地雷組織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(ICBL)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8664A09-F52E-447F-AFB0-443A41ABB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45644"/>
            <a:ext cx="5891213" cy="4492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87F46C-9324-404D-9F74-15E6D6B8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710" y="2143468"/>
            <a:ext cx="3858155" cy="3541714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成立時間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總部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瑞士 日內瓦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 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推動禁雷運動，以及協助全球各地掃除地雷。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9877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7EBA7-9746-415C-9CC4-C0CC1326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50574"/>
            <a:ext cx="9905999" cy="1272209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組織成員包括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77282B-6179-4D9E-B1E7-90353492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251" y="4558956"/>
            <a:ext cx="3200400" cy="576262"/>
          </a:xfrm>
        </p:spPr>
        <p:txBody>
          <a:bodyPr/>
          <a:lstStyle/>
          <a:p>
            <a:pPr algn="ctr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（一）婦女</a:t>
            </a:r>
          </a:p>
        </p:txBody>
      </p:sp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B84ACF5E-D0B4-41F1-A460-9AEDCB04204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2" t="18984" r="35618" b="33865"/>
          <a:stretch/>
        </p:blipFill>
        <p:spPr>
          <a:xfrm>
            <a:off x="1145973" y="1807663"/>
            <a:ext cx="3192461" cy="2761821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7E630C4-3F67-46AB-AE7A-B52653D2303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41411" y="6835140"/>
            <a:ext cx="319524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66A82C87-6B37-41E3-8A20-03E58D4D6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077" y="4569485"/>
            <a:ext cx="3200400" cy="576262"/>
          </a:xfrm>
        </p:spPr>
        <p:txBody>
          <a:bodyPr/>
          <a:lstStyle/>
          <a:p>
            <a:pPr algn="ctr"/>
            <a:r>
              <a:rPr lang="zh-TW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（二）兒童</a:t>
            </a:r>
          </a:p>
        </p:txBody>
      </p:sp>
      <p:pic>
        <p:nvPicPr>
          <p:cNvPr id="15" name="圖片版面配置區 14">
            <a:extLst>
              <a:ext uri="{FF2B5EF4-FFF2-40B4-BE49-F238E27FC236}">
                <a16:creationId xmlns:a16="http://schemas.microsoft.com/office/drawing/2014/main" id="{C6C5D812-C11F-478E-B098-DB9A5262E11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5166"/>
          <a:stretch/>
        </p:blipFill>
        <p:spPr>
          <a:xfrm>
            <a:off x="4487593" y="1815547"/>
            <a:ext cx="3207883" cy="2753937"/>
          </a:xfrm>
        </p:spPr>
      </p:pic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9B0A176-BAA6-4693-AF54-C67111451B6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 flipV="1">
            <a:off x="4487593" y="6880859"/>
            <a:ext cx="3200400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74C80B-58E4-49E1-A09B-5F1B748EB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8340" y="4558956"/>
            <a:ext cx="3190741" cy="576262"/>
          </a:xfrm>
        </p:spPr>
        <p:txBody>
          <a:bodyPr/>
          <a:lstStyle/>
          <a:p>
            <a:pPr algn="ctr"/>
            <a:r>
              <a:rPr lang="zh-TW" altLang="en-US" sz="2300" b="1" dirty="0"/>
              <a:t>（三）退伍軍人</a:t>
            </a:r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D6A6E200-1264-4967-93BA-EF9F3FDFE46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10898" r="4817" b="18771"/>
          <a:stretch/>
        </p:blipFill>
        <p:spPr>
          <a:xfrm>
            <a:off x="7846019" y="1807663"/>
            <a:ext cx="3190741" cy="2697687"/>
          </a:xfr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B1392F1-15BF-4E1D-B13F-CC0EB22E4EC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 flipV="1">
            <a:off x="7848340" y="6789421"/>
            <a:ext cx="3194968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7586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7EFB783-BD19-4F04-BEF8-E5CEF22A0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04" y="3246104"/>
            <a:ext cx="542591" cy="36579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1038FEF-7297-48FD-B35F-8EF1457A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4981591"/>
            <a:ext cx="9912355" cy="1441141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                              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                                                                                                  </a:t>
            </a:r>
            <a:br>
              <a:rPr lang="en-US" altLang="zh-TW" dirty="0"/>
            </a:br>
            <a:r>
              <a:rPr lang="zh-TW" altLang="en-US" dirty="0"/>
              <a:t>                     </a:t>
            </a:r>
            <a:r>
              <a:rPr lang="zh-TW" altLang="en-US" sz="6000" b="1" dirty="0">
                <a:solidFill>
                  <a:srgbClr val="0096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藍色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國家為締約國</a:t>
            </a:r>
            <a:br>
              <a:rPr lang="en-US" altLang="zh-TW" dirty="0"/>
            </a:b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C5377662-76DE-48C3-86F0-E36258FDBF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49109"/>
            <a:ext cx="10402956" cy="4591929"/>
          </a:xfrm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0764A4-9845-4847-B50C-82B74A18D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572" y="6858000"/>
            <a:ext cx="9910859" cy="45719"/>
          </a:xfrm>
        </p:spPr>
        <p:txBody>
          <a:bodyPr>
            <a:normAutofit fontScale="25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5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06CA8-FF57-4663-AFAA-A052BA65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6835140"/>
            <a:ext cx="9906000" cy="45719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9C7BE7-C55B-4986-B166-2C31F9BA0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4015848"/>
            <a:ext cx="9906000" cy="2570482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世界貿易組織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EC8BB7-2E6F-4D22-81A4-4576F41C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25" y="1802808"/>
            <a:ext cx="9858086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181</Words>
  <Application>Microsoft Office PowerPoint</Application>
  <PresentationFormat>寬螢幕</PresentationFormat>
  <Paragraphs>36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PMingLiU</vt:lpstr>
      <vt:lpstr>Arial</vt:lpstr>
      <vt:lpstr>Tw Cen MT Condensed</vt:lpstr>
      <vt:lpstr>Victorian LET</vt:lpstr>
      <vt:lpstr>電路</vt:lpstr>
      <vt:lpstr>WTO,ICBL的報告</vt:lpstr>
      <vt:lpstr>世界貿易組織 (WTO)</vt:lpstr>
      <vt:lpstr>加入後ＷＴＯ的好處</vt:lpstr>
      <vt:lpstr>             成員國                                   觀察國         成員國（歐盟代表）            非成員國</vt:lpstr>
      <vt:lpstr>             NOT</vt:lpstr>
      <vt:lpstr>國際反地雷組織 (ICBL)</vt:lpstr>
      <vt:lpstr>組織成員包括</vt:lpstr>
      <vt:lpstr>                                                                                                                                                                藍色國家為締約國 </vt:lpstr>
      <vt:lpstr>PowerPoint 簡報</vt:lpstr>
      <vt:lpstr>PowerPoint 簡報</vt:lpstr>
      <vt:lpstr>PowerPoint 簡報</vt:lpstr>
      <vt:lpstr>PowerPoint 簡報</vt:lpstr>
      <vt:lpstr>Q5: 您給這篇簡報幾顆星?                  ( 1 – 10 顆星)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WTO,ICBL 的報告</dc:title>
  <dc:creator>windaria</dc:creator>
  <cp:lastModifiedBy>s021504@apps.ntpc.edu.tw</cp:lastModifiedBy>
  <cp:revision>35</cp:revision>
  <dcterms:created xsi:type="dcterms:W3CDTF">2019-02-10T02:07:44Z</dcterms:created>
  <dcterms:modified xsi:type="dcterms:W3CDTF">2019-03-04T14:21:09Z</dcterms:modified>
</cp:coreProperties>
</file>