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83" r:id="rId5"/>
    <p:sldId id="281" r:id="rId6"/>
    <p:sldId id="284" r:id="rId7"/>
    <p:sldId id="292" r:id="rId8"/>
    <p:sldId id="257" r:id="rId9"/>
    <p:sldId id="274" r:id="rId10"/>
    <p:sldId id="265" r:id="rId11"/>
    <p:sldId id="275" r:id="rId12"/>
    <p:sldId id="260" r:id="rId13"/>
    <p:sldId id="261" r:id="rId14"/>
    <p:sldId id="282" r:id="rId15"/>
    <p:sldId id="276" r:id="rId16"/>
    <p:sldId id="280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85" r:id="rId26"/>
    <p:sldId id="286" r:id="rId27"/>
    <p:sldId id="287" r:id="rId28"/>
    <p:sldId id="288" r:id="rId29"/>
    <p:sldId id="289" r:id="rId30"/>
    <p:sldId id="270" r:id="rId31"/>
    <p:sldId id="277" r:id="rId32"/>
    <p:sldId id="278" r:id="rId33"/>
    <p:sldId id="27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71F"/>
    <a:srgbClr val="E36B6B"/>
    <a:srgbClr val="E60000"/>
    <a:srgbClr val="118ADA"/>
    <a:srgbClr val="0E72B6"/>
    <a:srgbClr val="663300"/>
    <a:srgbClr val="4D0B15"/>
    <a:srgbClr val="E4DA9C"/>
    <a:srgbClr val="D3C35D"/>
    <a:srgbClr val="FCB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DF4C-EDFC-4CC4-A2A2-0877286C1448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9353-46E9-486E-8DAD-28BF9D3EF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78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47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09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920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01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693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620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46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933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463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789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85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519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348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519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824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407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393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598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719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274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842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51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68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124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3632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156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923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6035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51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8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84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86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36B6-B635-415F-98ED-6E60FF57660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21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77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9353-46E9-486E-8DAD-28BF9D3EFCE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46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rgbClr val="00B0F0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jpe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0.jpe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3.jpe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5.jpe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jpe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/>
          <a:lstStyle/>
          <a:p>
            <a:r>
              <a:rPr lang="en-US" altLang="zh-TW" dirty="0" smtClean="0"/>
              <a:t>8-2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三角形的面積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8286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請計算下列三角形的面積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000100" y="2643182"/>
          <a:ext cx="3075451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Picture" r:id="rId4" imgW="1703811" imgH="753118" progId="Word.Picture.8">
                  <p:embed/>
                </p:oleObj>
              </mc:Choice>
              <mc:Fallback>
                <p:oleObj name="Picture" r:id="rId4" imgW="1703811" imgH="75311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643182"/>
                        <a:ext cx="3075451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143504" y="2428868"/>
          <a:ext cx="2552709" cy="193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Picture" r:id="rId6" imgW="1265894" imgH="962939" progId="Word.Picture.8">
                  <p:embed/>
                </p:oleObj>
              </mc:Choice>
              <mc:Fallback>
                <p:oleObj name="Picture" r:id="rId6" imgW="1265894" imgH="962939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2428868"/>
                        <a:ext cx="2552709" cy="1938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8286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請計算下列三角形的面積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071538" y="2500306"/>
          <a:ext cx="2286016" cy="305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Picture" r:id="rId4" imgW="818261" imgH="1096690" progId="Word.Picture.8">
                  <p:embed/>
                </p:oleObj>
              </mc:Choice>
              <mc:Fallback>
                <p:oleObj name="Picture" r:id="rId4" imgW="818261" imgH="109669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500306"/>
                        <a:ext cx="2286016" cy="3056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500562" y="2643182"/>
          <a:ext cx="2428124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Picture" r:id="rId6" imgW="1037400" imgH="886870" progId="Word.Picture.8">
                  <p:embed/>
                </p:oleObj>
              </mc:Choice>
              <mc:Fallback>
                <p:oleObj name="Picture" r:id="rId6" imgW="1037400" imgH="886870" progId="Word.Pictur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2643182"/>
                        <a:ext cx="2428124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9050">
                  <a:noFill/>
                </a:ln>
                <a:solidFill>
                  <a:srgbClr val="FF0000"/>
                </a:solidFill>
              </a:rPr>
              <a:t>直角三角形</a:t>
            </a:r>
            <a:r>
              <a:rPr lang="zh-TW" altLang="en-US" dirty="0" smtClean="0">
                <a:ln w="19050">
                  <a:noFill/>
                </a:ln>
              </a:rPr>
              <a:t>的</a:t>
            </a:r>
            <a:r>
              <a:rPr lang="zh-TW" altLang="en-US" dirty="0" smtClean="0">
                <a:ln w="19050">
                  <a:noFill/>
                </a:ln>
                <a:solidFill>
                  <a:srgbClr val="FF0000"/>
                </a:solidFill>
              </a:rPr>
              <a:t>斜邊</a:t>
            </a:r>
            <a:r>
              <a:rPr lang="zh-TW" altLang="en-US" dirty="0" smtClean="0">
                <a:ln w="19050">
                  <a:noFill/>
                </a:ln>
              </a:rPr>
              <a:t>和</a:t>
            </a:r>
            <a:r>
              <a:rPr lang="zh-TW" altLang="en-US" dirty="0" smtClean="0">
                <a:ln w="19050">
                  <a:noFill/>
                </a:ln>
                <a:solidFill>
                  <a:srgbClr val="FF0000"/>
                </a:solidFill>
              </a:rPr>
              <a:t>股</a:t>
            </a:r>
            <a:endParaRPr lang="en-US" dirty="0">
              <a:ln w="1905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175736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一個直角三角形中，直角所對的邊被稱為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「斜邊」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，另兩個較短的邊被稱為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「股」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這兩個股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是不是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互為底和高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呢？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 descr="http://school.kut.com.tw/review/images/junier2-math-2-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428999"/>
            <a:ext cx="2209807" cy="2975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9050">
                  <a:noFill/>
                </a:ln>
              </a:rPr>
              <a:t>直角三角形的面積</a:t>
            </a:r>
            <a:endParaRPr lang="en-US" dirty="0">
              <a:ln w="1905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132873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下面這個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直角三角形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，怎麼計算它的面積呢？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0" name="AutoShape 2" descr="data:image/png;base64,iVBORw0KGgoAAAANSUhEUgAAASYAAACrCAMAAAD8Q8FaAAAAh1BMVEX///8AAADc3NzR0dHw8PD8/Pz6+vptbW3Z2dn39/c5OTnq6ur09PTIyMjOzs6goKCWlpasrKw+Pj6/v7/k5OSFhYUuLi6np6dbW1u5ubl6enoaGhpjY2MfHx+MjIxISEhTU1MODg5fX1+RkZEnJyeGhoZycnJ8fHw8PDyampocHBwzMzMUFBTp5fcxAAAHz0lEQVR4nO2d63qiMBCGiYp4PmFbaa2H1upqe//Xt84kQagUIyYkgbw/9lF0MR0x+eaQwfMcDofD4agshw/dI7CBKfnSPQQLGBGy0j0G8+kTQj51D8J42qezmca6R2E867OVyIvuUZhOAFYiU93DMJwxmYKZQt3jMJshCRtgpqHugRjIPL52GmQCcoCQkc7xGMngQMgzfdglgeeFYKam3jEZR/cJp+w5PvmeeSDBzzT0jsow2hM0Elnjs+U7/Du+mM2BjAmjC88+yetxMjlu4EBf99DMYcqNRCfsiKxnvV7v3zsc0T02Y4hOsZWe4HmHS8pPZ6aY8BkNdALPZAcHBuTAXlo5MzFG3/QyGs/j6fq04S8GzkxIZ0ONtOp6z9zL3VwMszgf22obnCk0PtiENPA80EwLOLgnUfyGN3c1ef0lNdJrywMH7kzb81qLS7jSH7sIQeuVGmmJ01GX+bjNRRAEy70Px6bBMgA+6huXG1C/hCyYJ7LgWsBxof3J/BLu1b6Q2OV1cJhf8h0Hki5awMF5oUbaJYKSu7pP1Fcwv+QUJY7FWsBBCXfkeo0fxXEBBzDsMb8kdZRrAQfSXFMjTfz0cdACh+z/Uj+48/Y1+PWC0wIX5km/JP2K0wKcFs3ekiAjXPtNXPYbaR2okT6yrhmnBShd7pd0sl51WoDCkkqz7Myt0wII80ue/7KE0wJnpls00lv05xucFvBCzLGR7d8urdMC3pAmlXLX+tprgRHzS45+zpu+zm/YlDQgE4mTSu28d6EW+O251Ic5SyodrvySFO1aa4F+jl+SAoz5WsqQzCOdVMoDtMCujCGZR3dFjbTJ9EtS9GurBXzul4iUSvauYpg1gSWVekKzcl21wPQ6qZRDs55aINre8ktS1FMLhAJ+SYqPGsYFRjMBvyQF/EDfVQ7JPDrMeVsJG6mGWmC+YH7JPdNx3bQA90te7ypvr5kW6O+ZX3LfHoB6xQXYJhyyuXPbDWqBumwj9H8XuwmzrFFcgPsl928HrJEWyCh2EwW1QC12x0W3kkp51EULZBa7CbOqhxYY/qNGKnhB1CMu0GTOW9GOJbXQAg2WVHoqfDnUQAv8XewmDGiBN4lDMg/ul9xMKuWdo+paYMCK3RYPBT9ACxxlDck87kgq5QFnWUsaknn4R+a8PdimpNpagPslD4f3q6wFWFLp/fG/r8JaINrdlVTKPVVl4wK82E2Go1pZLcCTShMpZ6toXCDRQUEGn5XUAnGxm6T1u5JaQLjYTRS/glpgwIrdMjfhFAO0wF7a2UxAkl+SonJaIO7sJrMvYOW0wFUHBSnMqhUXuK/YTZhqaYGIbcIplFTKAbVA8XinWdxd7CaKv62OFhhldlCQQnW0QJP5JZ8KttuCFngTL6IzlwYvdlOxJ7kqWoB3dturmWSroQXEN+EUoxJaIO7spqqitlMBLXDV2U06/s/59LJlWMlwv0Rh73sIxwTqTl8CvIOCSt0HWuCk8PzKiX7QSMWK3URBLSAxGlM2rIOC6qaAM2nZBh1kd3aTj9VaIO7sltscQAI2a4G42E15ryTUAnbGBeZq/ZIU1mqBloRiN2FAC/xYGBfI7ewm/9Ps1AJtllTK7uwmn7WVWiC/s5uaz5uV9FnSeFGSVMrBRi1ws7ObfN6siwuwttwyit2EsU4LiHR2kw5qgTI/8EH+6jitFsu0QIEOClKwKi4g2NlNPkeLtICMTTjFsEgLqE4q5WFNjqD7RY10bwcFKewt0QK+imI3YUAL2HAbubs6u0kHtYD5NymWtwmnGCBBiu6ULg2WVJJe7CaMDXEBZcVuwligBUasg4LOEpmt6VpAl1+SwnQtwIvdindQkEEI06K5OYJind2kY7YWiP0S3Xd3N1kLFO3sJh+D4wLqi92EQS2g+4LOpnhnN/kYmyN40eyXpAAtsNQ9iAwiUnpSKQdDtcBjnd2kY6YWKKvYTRjQAqvbb5NHt9+K+aNOi3d2KzeplEf5WqDzxGpHge8MX5/7JVe3MdVHQ4sWwDW+38IA2+bXa3FnN3OMpEkLYLdDSAaiKkp9vPQOClJIaAG/E4YhpHsHynO+QzAEfArq2kRcQk5nN+mAFiBYExyy/CkJjuqXYEgeYWpimDJTW0EHBRnE9QIhBJgnc3+AD5Rf78/cOIfEj453diut2E0YpgXaUEa9pjNm9119CqrPjYNfE7vrprTObtKBCfTfeWnZJtebUH0MExe487fShatq1o0PKd6pVBCmBfC7TWx0Up+1gGmwN2hCJmeNvzjWQYEEnU7TOHbUYcIhJuaDb9UTqB9rywPdUbIghrOkdwsnH4m/IlLtIOBdNcbR5ETIO15Mem1wm22b3pS33B30uOzDA3DcoBHEXqcNBDj/1DAYX65PBz92XCbwK4LrqWE0kOJFc5Ua0onlAJ2kDA3Bp8F5olzXF9d+TMLTudyYWEkOKOrKLWlaxpcQdjyy4j6uuM6VGgfHS4imBHHqtqKZD4601HbEeAlhTBnlrR23uPu6fLdlfiI86JS/ehQG59Myb4A5gA9ch9GY7lo2I7d0E5Qui8tzX20UYxIkVNvz8kX5zm5ZYGnVZbP+TG0cw7dh9c9inlxt2j37O1opAjPQAcg9f1puvs4umlhBvJvtbG3PUBZRsHv7OS2ntk4cDofD4XA4HI568h+bQ1rSCoUkz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412" name="AutoShape 4" descr="data:image/png;base64,iVBORw0KGgoAAAANSUhEUgAAASYAAACrCAMAAAD8Q8FaAAAAh1BMVEX///8AAADc3NzR0dHw8PD8/Pz6+vptbW3Z2dn39/c5OTnq6ur09PTIyMjOzs6goKCWlpasrKw+Pj6/v7/k5OSFhYUuLi6np6dbW1u5ubl6enoaGhpjY2MfHx+MjIxISEhTU1MODg5fX1+RkZEnJyeGhoZycnJ8fHw8PDyampocHBwzMzMUFBTp5fcxAAAHz0lEQVR4nO2d63qiMBCGiYp4PmFbaa2H1upqe//Xt84kQagUIyYkgbw/9lF0MR0x+eaQwfMcDofD4agshw/dI7CBKfnSPQQLGBGy0j0G8+kTQj51D8J42qezmca6R2E867OVyIvuUZhOAFYiU93DMJwxmYKZQt3jMJshCRtgpqHugRjIPL52GmQCcoCQkc7xGMngQMgzfdglgeeFYKam3jEZR/cJp+w5PvmeeSDBzzT0jsow2hM0Elnjs+U7/Du+mM2BjAmjC88+yetxMjlu4EBf99DMYcqNRCfsiKxnvV7v3zsc0T02Y4hOsZWe4HmHS8pPZ6aY8BkNdALPZAcHBuTAXlo5MzFG3/QyGs/j6fq04S8GzkxIZ0ONtOp6z9zL3VwMszgf22obnCk0PtiENPA80EwLOLgnUfyGN3c1ef0lNdJrywMH7kzb81qLS7jSH7sIQeuVGmmJ01GX+bjNRRAEy70Px6bBMgA+6huXG1C/hCyYJ7LgWsBxof3J/BLu1b6Q2OV1cJhf8h0Hki5awMF5oUbaJYKSu7pP1Fcwv+QUJY7FWsBBCXfkeo0fxXEBBzDsMb8kdZRrAQfSXFMjTfz0cdACh+z/Uj+48/Y1+PWC0wIX5km/JP2K0wKcFs3ekiAjXPtNXPYbaR2okT6yrhmnBShd7pd0sl51WoDCkkqz7Myt0wII80ue/7KE0wJnpls00lv05xucFvBCzLGR7d8urdMC3pAmlXLX+tprgRHzS45+zpu+zm/YlDQgE4mTSu28d6EW+O251Ic5SyodrvySFO1aa4F+jl+SAoz5WsqQzCOdVMoDtMCujCGZR3dFjbTJ9EtS9GurBXzul4iUSvauYpg1gSWVekKzcl21wPQ6qZRDs55aINre8ktS1FMLhAJ+SYqPGsYFRjMBvyQF/EDfVQ7JPDrMeVsJG6mGWmC+YH7JPdNx3bQA90te7ypvr5kW6O+ZX3LfHoB6xQXYJhyyuXPbDWqBumwj9H8XuwmzrFFcgPsl928HrJEWyCh2EwW1QC12x0W3kkp51EULZBa7CbOqhxYY/qNGKnhB1CMu0GTOW9GOJbXQAg2WVHoqfDnUQAv8XewmDGiBN4lDMg/ul9xMKuWdo+paYMCK3RYPBT9ACxxlDck87kgq5QFnWUsaknn4R+a8PdimpNpagPslD4f3q6wFWFLp/fG/r8JaINrdlVTKPVVl4wK82E2Go1pZLcCTShMpZ6toXCDRQUEGn5XUAnGxm6T1u5JaQLjYTRS/glpgwIrdMjfhFAO0wF7a2UxAkl+SonJaIO7sJrMvYOW0wFUHBSnMqhUXuK/YTZhqaYGIbcIplFTKAbVA8XinWdxd7CaKv62OFhhldlCQQnW0QJP5JZ8KttuCFngTL6IzlwYvdlOxJ7kqWoB3dturmWSroQXEN+EUoxJaIO7spqqitlMBLXDV2U06/s/59LJlWMlwv0Rh73sIxwTqTl8CvIOCSt0HWuCk8PzKiX7QSMWK3URBLSAxGlM2rIOC6qaAM2nZBh1kd3aTj9VaIO7sltscQAI2a4G42E15ryTUAnbGBeZq/ZIU1mqBloRiN2FAC/xYGBfI7ewm/9Ps1AJtllTK7uwmn7WVWiC/s5uaz5uV9FnSeFGSVMrBRi1ws7ObfN6siwuwttwyit2EsU4LiHR2kw5qgTI/8EH+6jitFsu0QIEOClKwKi4g2NlNPkeLtICMTTjFsEgLqE4q5WFNjqD7RY10bwcFKewt0QK+imI3YUAL2HAbubs6u0kHtYD5NymWtwmnGCBBiu6ULg2WVJJe7CaMDXEBZcVuwligBUasg4LOEpmt6VpAl1+SwnQtwIvdindQkEEI06K5OYJind2kY7YWiP0S3Xd3N1kLFO3sJh+D4wLqi92EQS2g+4LOpnhnN/kYmyN40eyXpAAtsNQ9iAwiUnpSKQdDtcBjnd2kY6YWKKvYTRjQAqvbb5NHt9+K+aNOi3d2KzeplEf5WqDzxGpHge8MX5/7JVe3MdVHQ4sWwDW+38IA2+bXa3FnN3OMpEkLYLdDSAaiKkp9vPQOClJIaAG/E4YhpHsHynO+QzAEfArq2kRcQk5nN+mAFiBYExyy/CkJjuqXYEgeYWpimDJTW0EHBRnE9QIhBJgnc3+AD5Rf78/cOIfEj453diut2E0YpgXaUEa9pjNm9119CqrPjYNfE7vrprTObtKBCfTfeWnZJtebUH0MExe487fShatq1o0PKd6pVBCmBfC7TWx0Up+1gGmwN2hCJmeNvzjWQYEEnU7TOHbUYcIhJuaDb9UTqB9rywPdUbIghrOkdwsnH4m/IlLtIOBdNcbR5ETIO15Mem1wm22b3pS33B30uOzDA3DcoBHEXqcNBDj/1DAYX65PBz92XCbwK4LrqWE0kOJFc5Ua0onlAJ2kDA3Bp8F5olzXF9d+TMLTudyYWEkOKOrKLWlaxpcQdjyy4j6uuM6VGgfHS4imBHHqtqKZD4601HbEeAlhTBnlrR23uPu6fLdlfiI86JS/ehQG59Myb4A5gA9ch9GY7lo2I7d0E5Qui8tzX20UYxIkVNvz8kX5zm5ZYGnVZbP+TG0cw7dh9c9inlxt2j37O1opAjPQAcg9f1puvs4umlhBvJvtbG3PUBZRsHv7OS2ntk4cDofD4XA4HI568h+bQ1rSCoUkz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414" name="AutoShape 6" descr="data:image/png;base64,iVBORw0KGgoAAAANSUhEUgAAASYAAACrCAMAAAD8Q8FaAAAAh1BMVEX///8AAADc3NzR0dHw8PD8/Pz6+vptbW3Z2dn39/c5OTnq6ur09PTIyMjOzs6goKCWlpasrKw+Pj6/v7/k5OSFhYUuLi6np6dbW1u5ubl6enoaGhpjY2MfHx+MjIxISEhTU1MODg5fX1+RkZEnJyeGhoZycnJ8fHw8PDyampocHBwzMzMUFBTp5fcxAAAHz0lEQVR4nO2d63qiMBCGiYp4PmFbaa2H1upqe//Xt84kQagUIyYkgbw/9lF0MR0x+eaQwfMcDofD4agshw/dI7CBKfnSPQQLGBGy0j0G8+kTQj51D8J42qezmca6R2E867OVyIvuUZhOAFYiU93DMJwxmYKZQt3jMJshCRtgpqHugRjIPL52GmQCcoCQkc7xGMngQMgzfdglgeeFYKam3jEZR/cJp+w5PvmeeSDBzzT0jsow2hM0Elnjs+U7/Du+mM2BjAmjC88+yetxMjlu4EBf99DMYcqNRCfsiKxnvV7v3zsc0T02Y4hOsZWe4HmHS8pPZ6aY8BkNdALPZAcHBuTAXlo5MzFG3/QyGs/j6fq04S8GzkxIZ0ONtOp6z9zL3VwMszgf22obnCk0PtiENPA80EwLOLgnUfyGN3c1ef0lNdJrywMH7kzb81qLS7jSH7sIQeuVGmmJ01GX+bjNRRAEy70Px6bBMgA+6huXG1C/hCyYJ7LgWsBxof3J/BLu1b6Q2OV1cJhf8h0Hki5awMF5oUbaJYKSu7pP1Fcwv+QUJY7FWsBBCXfkeo0fxXEBBzDsMb8kdZRrAQfSXFMjTfz0cdACh+z/Uj+48/Y1+PWC0wIX5km/JP2K0wKcFs3ekiAjXPtNXPYbaR2okT6yrhmnBShd7pd0sl51WoDCkkqz7Myt0wII80ue/7KE0wJnpls00lv05xucFvBCzLGR7d8urdMC3pAmlXLX+tprgRHzS45+zpu+zm/YlDQgE4mTSu28d6EW+O251Ic5SyodrvySFO1aa4F+jl+SAoz5WsqQzCOdVMoDtMCujCGZR3dFjbTJ9EtS9GurBXzul4iUSvauYpg1gSWVekKzcl21wPQ6qZRDs55aINre8ktS1FMLhAJ+SYqPGsYFRjMBvyQF/EDfVQ7JPDrMeVsJG6mGWmC+YH7JPdNx3bQA90te7ypvr5kW6O+ZX3LfHoB6xQXYJhyyuXPbDWqBumwj9H8XuwmzrFFcgPsl928HrJEWyCh2EwW1QC12x0W3kkp51EULZBa7CbOqhxYY/qNGKnhB1CMu0GTOW9GOJbXQAg2WVHoqfDnUQAv8XewmDGiBN4lDMg/ul9xMKuWdo+paYMCK3RYPBT9ACxxlDck87kgq5QFnWUsaknn4R+a8PdimpNpagPslD4f3q6wFWFLp/fG/r8JaINrdlVTKPVVl4wK82E2Go1pZLcCTShMpZ6toXCDRQUEGn5XUAnGxm6T1u5JaQLjYTRS/glpgwIrdMjfhFAO0wF7a2UxAkl+SonJaIO7sJrMvYOW0wFUHBSnMqhUXuK/YTZhqaYGIbcIplFTKAbVA8XinWdxd7CaKv62OFhhldlCQQnW0QJP5JZ8KttuCFngTL6IzlwYvdlOxJ7kqWoB3dturmWSroQXEN+EUoxJaIO7spqqitlMBLXDV2U06/s/59LJlWMlwv0Rh73sIxwTqTl8CvIOCSt0HWuCk8PzKiX7QSMWK3URBLSAxGlM2rIOC6qaAM2nZBh1kd3aTj9VaIO7sltscQAI2a4G42E15ryTUAnbGBeZq/ZIU1mqBloRiN2FAC/xYGBfI7ewm/9Ps1AJtllTK7uwmn7WVWiC/s5uaz5uV9FnSeFGSVMrBRi1ws7ObfN6siwuwttwyit2EsU4LiHR2kw5qgTI/8EH+6jitFsu0QIEOClKwKi4g2NlNPkeLtICMTTjFsEgLqE4q5WFNjqD7RY10bwcFKewt0QK+imI3YUAL2HAbubs6u0kHtYD5NymWtwmnGCBBiu6ULg2WVJJe7CaMDXEBZcVuwligBUasg4LOEpmt6VpAl1+SwnQtwIvdindQkEEI06K5OYJind2kY7YWiP0S3Xd3N1kLFO3sJh+D4wLqi92EQS2g+4LOpnhnN/kYmyN40eyXpAAtsNQ9iAwiUnpSKQdDtcBjnd2kY6YWKKvYTRjQAqvbb5NHt9+K+aNOi3d2KzeplEf5WqDzxGpHge8MX5/7JVe3MdVHQ4sWwDW+38IA2+bXa3FnN3OMpEkLYLdDSAaiKkp9vPQOClJIaAG/E4YhpHsHynO+QzAEfArq2kRcQk5nN+mAFiBYExyy/CkJjuqXYEgeYWpimDJTW0EHBRnE9QIhBJgnc3+AD5Rf78/cOIfEj453diut2E0YpgXaUEa9pjNm9119CqrPjYNfE7vrprTObtKBCfTfeWnZJtebUH0MExe487fShatq1o0PKd6pVBCmBfC7TWx0Up+1gGmwN2hCJmeNvzjWQYEEnU7TOHbUYcIhJuaDb9UTqB9rywPdUbIghrOkdwsnH4m/IlLtIOBdNcbR5ETIO15Mem1wm22b3pS33B30uOzDA3DcoBHEXqcNBDj/1DAYX65PBz92XCbwK4LrqWE0kOJFc5Ua0onlAJ2kDA3Bp8F5olzXF9d+TMLTudyYWEkOKOrKLWlaxpcQdjyy4j6uuM6VGgfHS4imBHHqtqKZD4601HbEeAlhTBnlrR23uPu6fLdlfiI86JS/ehQG59Myb4A5gA9ch9GY7lo2I7d0E5Qui8tzX20UYxIkVNvz8kX5zm5ZYGnVZbP+TG0cw7dh9c9inlxt2j37O1opAjPQAcg9f1puvs4umlhBvJvtbG3PUBZRsHv7OS2ntk4cDofD4XA4HI568h+bQ1rSCoUkz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416" name="AutoShape 8" descr="data:image/png;base64,iVBORw0KGgoAAAANSUhEUgAAASYAAACrCAMAAAD8Q8FaAAAAh1BMVEX///8AAADc3NzR0dHw8PD8/Pz6+vptbW3Z2dn39/c5OTnq6ur09PTIyMjOzs6goKCWlpasrKw+Pj6/v7/k5OSFhYUuLi6np6dbW1u5ubl6enoaGhpjY2MfHx+MjIxISEhTU1MODg5fX1+RkZEnJyeGhoZycnJ8fHw8PDyampocHBwzMzMUFBTp5fcxAAAHz0lEQVR4nO2d63qiMBCGiYp4PmFbaa2H1upqe//Xt84kQagUIyYkgbw/9lF0MR0x+eaQwfMcDofD4agshw/dI7CBKfnSPQQLGBGy0j0G8+kTQj51D8J42qezmca6R2E867OVyIvuUZhOAFYiU93DMJwxmYKZQt3jMJshCRtgpqHugRjIPL52GmQCcoCQkc7xGMngQMgzfdglgeeFYKam3jEZR/cJp+w5PvmeeSDBzzT0jsow2hM0Elnjs+U7/Du+mM2BjAmjC88+yetxMjlu4EBf99DMYcqNRCfsiKxnvV7v3zsc0T02Y4hOsZWe4HmHS8pPZ6aY8BkNdALPZAcHBuTAXlo5MzFG3/QyGs/j6fq04S8GzkxIZ0ONtOp6z9zL3VwMszgf22obnCk0PtiENPA80EwLOLgnUfyGN3c1ef0lNdJrywMH7kzb81qLS7jSH7sIQeuVGmmJ01GX+bjNRRAEy70Px6bBMgA+6huXG1C/hCyYJ7LgWsBxof3J/BLu1b6Q2OV1cJhf8h0Hki5awMF5oUbaJYKSu7pP1Fcwv+QUJY7FWsBBCXfkeo0fxXEBBzDsMb8kdZRrAQfSXFMjTfz0cdACh+z/Uj+48/Y1+PWC0wIX5km/JP2K0wKcFs3ekiAjXPtNXPYbaR2okT6yrhmnBShd7pd0sl51WoDCkkqz7Myt0wII80ue/7KE0wJnpls00lv05xucFvBCzLGR7d8urdMC3pAmlXLX+tprgRHzS45+zpu+zm/YlDQgE4mTSu28d6EW+O251Ic5SyodrvySFO1aa4F+jl+SAoz5WsqQzCOdVMoDtMCujCGZR3dFjbTJ9EtS9GurBXzul4iUSvauYpg1gSWVekKzcl21wPQ6qZRDs55aINre8ktS1FMLhAJ+SYqPGsYFRjMBvyQF/EDfVQ7JPDrMeVsJG6mGWmC+YH7JPdNx3bQA90te7ypvr5kW6O+ZX3LfHoB6xQXYJhyyuXPbDWqBumwj9H8XuwmzrFFcgPsl928HrJEWyCh2EwW1QC12x0W3kkp51EULZBa7CbOqhxYY/qNGKnhB1CMu0GTOW9GOJbXQAg2WVHoqfDnUQAv8XewmDGiBN4lDMg/ul9xMKuWdo+paYMCK3RYPBT9ACxxlDck87kgq5QFnWUsaknn4R+a8PdimpNpagPslD4f3q6wFWFLp/fG/r8JaINrdlVTKPVVl4wK82E2Go1pZLcCTShMpZ6toXCDRQUEGn5XUAnGxm6T1u5JaQLjYTRS/glpgwIrdMjfhFAO0wF7a2UxAkl+SonJaIO7sJrMvYOW0wFUHBSnMqhUXuK/YTZhqaYGIbcIplFTKAbVA8XinWdxd7CaKv62OFhhldlCQQnW0QJP5JZ8KttuCFngTL6IzlwYvdlOxJ7kqWoB3dturmWSroQXEN+EUoxJaIO7spqqitlMBLXDV2U06/s/59LJlWMlwv0Rh73sIxwTqTl8CvIOCSt0HWuCk8PzKiX7QSMWK3URBLSAxGlM2rIOC6qaAM2nZBh1kd3aTj9VaIO7sltscQAI2a4G42E15ryTUAnbGBeZq/ZIU1mqBloRiN2FAC/xYGBfI7ewm/9Ps1AJtllTK7uwmn7WVWiC/s5uaz5uV9FnSeFGSVMrBRi1ws7ObfN6siwuwttwyit2EsU4LiHR2kw5qgTI/8EH+6jitFsu0QIEOClKwKi4g2NlNPkeLtICMTTjFsEgLqE4q5WFNjqD7RY10bwcFKewt0QK+imI3YUAL2HAbubs6u0kHtYD5NymWtwmnGCBBiu6ULg2WVJJe7CaMDXEBZcVuwligBUasg4LOEpmt6VpAl1+SwnQtwIvdindQkEEI06K5OYJind2kY7YWiP0S3Xd3N1kLFO3sJh+D4wLqi92EQS2g+4LOpnhnN/kYmyN40eyXpAAtsNQ9iAwiUnpSKQdDtcBjnd2kY6YWKKvYTRjQAqvbb5NHt9+K+aNOi3d2KzeplEf5WqDzxGpHge8MX5/7JVe3MdVHQ4sWwDW+38IA2+bXa3FnN3OMpEkLYLdDSAaiKkp9vPQOClJIaAG/E4YhpHsHynO+QzAEfArq2kRcQk5nN+mAFiBYExyy/CkJjuqXYEgeYWpimDJTW0EHBRnE9QIhBJgnc3+AD5Rf78/cOIfEj453diut2E0YpgXaUEa9pjNm9119CqrPjYNfE7vrprTObtKBCfTfeWnZJtebUH0MExe487fShatq1o0PKd6pVBCmBfC7TWx0Up+1gGmwN2hCJmeNvzjWQYEEnU7TOHbUYcIhJuaDb9UTqB9rywPdUbIghrOkdwsnH4m/IlLtIOBdNcbR5ETIO15Mem1wm22b3pS33B30uOzDA3DcoBHEXqcNBDj/1DAYX65PBz92XCbwK4LrqWE0kOJFc5Ua0onlAJ2kDA3Bp8F5olzXF9d+TMLTudyYWEkOKOrKLWlaxpcQdjyy4j6uuM6VGgfHS4imBHHqtqKZD4601HbEeAlhTBnlrR23uPu6fLdlfiI86JS/ehQG59Myb4A5gA9ch9GY7lo2I7d0E5Qui8tzX20UYxIkVNvz8kX5zm5ZYGnVZbP+TG0cw7dh9c9inlxt2j37O1opAjPQAcg9f1puvs4umlhBvJvtbG3PUBZRsHv7OS2ntk4cDofD4XA4HI568h+bQ1rSCoUkz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418" name="AutoShape 10" descr="data:image/png;base64,iVBORw0KGgoAAAANSUhEUgAAASYAAACrCAMAAAD8Q8FaAAAAh1BMVEX///8AAADc3NzR0dHw8PD8/Pz6+vptbW3Z2dn39/c5OTnq6ur09PTIyMjOzs6goKCWlpasrKw+Pj6/v7/k5OSFhYUuLi6np6dbW1u5ubl6enoaGhpjY2MfHx+MjIxISEhTU1MODg5fX1+RkZEnJyeGhoZycnJ8fHw8PDyampocHBwzMzMUFBTp5fcxAAAHz0lEQVR4nO2d63qiMBCGiYp4PmFbaa2H1upqe//Xt84kQagUIyYkgbw/9lF0MR0x+eaQwfMcDofD4agshw/dI7CBKfnSPQQLGBGy0j0G8+kTQj51D8J42qezmca6R2E867OVyIvuUZhOAFYiU93DMJwxmYKZQt3jMJshCRtgpqHugRjIPL52GmQCcoCQkc7xGMngQMgzfdglgeeFYKam3jEZR/cJp+w5PvmeeSDBzzT0jsow2hM0Elnjs+U7/Du+mM2BjAmjC88+yetxMjlu4EBf99DMYcqNRCfsiKxnvV7v3zsc0T02Y4hOsZWe4HmHS8pPZ6aY8BkNdALPZAcHBuTAXlo5MzFG3/QyGs/j6fq04S8GzkxIZ0ONtOp6z9zL3VwMszgf22obnCk0PtiENPA80EwLOLgnUfyGN3c1ef0lNdJrywMH7kzb81qLS7jSH7sIQeuVGmmJ01GX+bjNRRAEy70Px6bBMgA+6huXG1C/hCyYJ7LgWsBxof3J/BLu1b6Q2OV1cJhf8h0Hki5awMF5oUbaJYKSu7pP1Fcwv+QUJY7FWsBBCXfkeo0fxXEBBzDsMb8kdZRrAQfSXFMjTfz0cdACh+z/Uj+48/Y1+PWC0wIX5km/JP2K0wKcFs3ekiAjXPtNXPYbaR2okT6yrhmnBShd7pd0sl51WoDCkkqz7Myt0wII80ue/7KE0wJnpls00lv05xucFvBCzLGR7d8urdMC3pAmlXLX+tprgRHzS45+zpu+zm/YlDQgE4mTSu28d6EW+O251Ic5SyodrvySFO1aa4F+jl+SAoz5WsqQzCOdVMoDtMCujCGZR3dFjbTJ9EtS9GurBXzul4iUSvauYpg1gSWVekKzcl21wPQ6qZRDs55aINre8ktS1FMLhAJ+SYqPGsYFRjMBvyQF/EDfVQ7JPDrMeVsJG6mGWmC+YH7JPdNx3bQA90te7ypvr5kW6O+ZX3LfHoB6xQXYJhyyuXPbDWqBumwj9H8XuwmzrFFcgPsl928HrJEWyCh2EwW1QC12x0W3kkp51EULZBa7CbOqhxYY/qNGKnhB1CMu0GTOW9GOJbXQAg2WVHoqfDnUQAv8XewmDGiBN4lDMg/ul9xMKuWdo+paYMCK3RYPBT9ACxxlDck87kgq5QFnWUsaknn4R+a8PdimpNpagPslD4f3q6wFWFLp/fG/r8JaINrdlVTKPVVl4wK82E2Go1pZLcCTShMpZ6toXCDRQUEGn5XUAnGxm6T1u5JaQLjYTRS/glpgwIrdMjfhFAO0wF7a2UxAkl+SonJaIO7sJrMvYOW0wFUHBSnMqhUXuK/YTZhqaYGIbcIplFTKAbVA8XinWdxd7CaKv62OFhhldlCQQnW0QJP5JZ8KttuCFngTL6IzlwYvdlOxJ7kqWoB3dturmWSroQXEN+EUoxJaIO7spqqitlMBLXDV2U06/s/59LJlWMlwv0Rh73sIxwTqTl8CvIOCSt0HWuCk8PzKiX7QSMWK3URBLSAxGlM2rIOC6qaAM2nZBh1kd3aTj9VaIO7sltscQAI2a4G42E15ryTUAnbGBeZq/ZIU1mqBloRiN2FAC/xYGBfI7ewm/9Ps1AJtllTK7uwmn7WVWiC/s5uaz5uV9FnSeFGSVMrBRi1ws7ObfN6siwuwttwyit2EsU4LiHR2kw5qgTI/8EH+6jitFsu0QIEOClKwKi4g2NlNPkeLtICMTTjFsEgLqE4q5WFNjqD7RY10bwcFKewt0QK+imI3YUAL2HAbubs6u0kHtYD5NymWtwmnGCBBiu6ULg2WVJJe7CaMDXEBZcVuwligBUasg4LOEpmt6VpAl1+SwnQtwIvdindQkEEI06K5OYJind2kY7YWiP0S3Xd3N1kLFO3sJh+D4wLqi92EQS2g+4LOpnhnN/kYmyN40eyXpAAtsNQ9iAwiUnpSKQdDtcBjnd2kY6YWKKvYTRjQAqvbb5NHt9+K+aNOi3d2KzeplEf5WqDzxGpHge8MX5/7JVe3MdVHQ4sWwDW+38IA2+bXa3FnN3OMpEkLYLdDSAaiKkp9vPQOClJIaAG/E4YhpHsHynO+QzAEfArq2kRcQk5nN+mAFiBYExyy/CkJjuqXYEgeYWpimDJTW0EHBRnE9QIhBJgnc3+AD5Rf78/cOIfEj453diut2E0YpgXaUEa9pjNm9119CqrPjYNfE7vrprTObtKBCfTfeWnZJtebUH0MExe487fShatq1o0PKd6pVBCmBfC7TWx0Up+1gGmwN2hCJmeNvzjWQYEEnU7TOHbUYcIhJuaDb9UTqB9rywPdUbIghrOkdwsnH4m/IlLtIOBdNcbR5ETIO15Mem1wm22b3pS33B30uOzDA3DcoBHEXqcNBDj/1DAYX65PBz92XCbwK4LrqWE0kOJFc5Ua0onlAJ2kDA3Bp8F5olzXF9d+TMLTudyYWEkOKOrKLWlaxpcQdjyy4j6uuM6VGgfHS4imBHHqtqKZD4601HbEeAlhTBnlrR23uPu6fLdlfiI86JS/ehQG59Myb4A5gA9ch9GY7lo2I7d0E5Qui8tzX20UYxIkVNvz8kX5zm5ZYGnVZbP+TG0cw7dh9c9inlxt2j37O1opAjPQAcg9f1puvs4umlhBvJvtbG3PUBZRsHv7OS2ntk4cDofD4XA4HI568h+bQ1rSCoUkz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1857356" y="3000372"/>
          <a:ext cx="3000396" cy="287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icture" r:id="rId4" imgW="1123040" imgH="1077583" progId="Word.Picture.8">
                  <p:embed/>
                </p:oleObj>
              </mc:Choice>
              <mc:Fallback>
                <p:oleObj name="Picture" r:id="rId4" imgW="1123040" imgH="1077583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3000372"/>
                        <a:ext cx="3000396" cy="2873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18612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一個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「直角」三角形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有幾個高？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 1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 2 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 3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不一定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18612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請計算下列三角形的面積。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 5 × 13 ÷ 12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 5 × 13 ÷ 2 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 5 × 12 ÷ 2 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 13 × 12 ÷ 2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5643570" y="2571744"/>
          <a:ext cx="3101913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Picture" r:id="rId4" imgW="1570672" imgH="724637" progId="Word.Picture.8">
                  <p:embed/>
                </p:oleObj>
              </mc:Choice>
              <mc:Fallback>
                <p:oleObj name="Picture" r:id="rId4" imgW="1570672" imgH="724637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2571744"/>
                        <a:ext cx="3101913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8286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請計算下列三角形的面積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929190" y="2500306"/>
          <a:ext cx="3265737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Picture" r:id="rId4" imgW="1522815" imgH="600620" progId="Word.Picture.8">
                  <p:embed/>
                </p:oleObj>
              </mc:Choice>
              <mc:Fallback>
                <p:oleObj name="Picture" r:id="rId4" imgW="1522815" imgH="60062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500306"/>
                        <a:ext cx="3265737" cy="1285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32913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在三角形中，當底變為原來的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倍，高變為原來的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倍，則面積會變為原來的多少倍？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不變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 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 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　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14480" y="4500570"/>
          <a:ext cx="285720" cy="73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方程式" r:id="rId4" imgW="152334" imgH="393529" progId="Equation.3">
                  <p:embed/>
                </p:oleObj>
              </mc:Choice>
              <mc:Fallback>
                <p:oleObj name="方程式" r:id="rId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500570"/>
                        <a:ext cx="285720" cy="7321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5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32913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在三角形中，當底變為原來的　倍，高變為原來的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倍，則面積會變為原來的多少倍？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不變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 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 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6215063" y="1428750"/>
          <a:ext cx="2857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方程式" r:id="rId4" imgW="152280" imgH="393480" progId="Equation.3">
                  <p:embed/>
                </p:oleObj>
              </mc:Choice>
              <mc:Fallback>
                <p:oleObj name="方程式" r:id="rId4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1428750"/>
                        <a:ext cx="2857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8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32913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三角形中，底變為原本的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倍時，高要變成原本的幾倍，面積才不會改變？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不變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倍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倍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643306" y="3000372"/>
          <a:ext cx="2619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方程式" r:id="rId4" imgW="139680" imgH="393480" progId="Equation.3">
                  <p:embed/>
                </p:oleObj>
              </mc:Choice>
              <mc:Fallback>
                <p:oleObj name="方程式" r:id="rId4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3000372"/>
                        <a:ext cx="261937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5429256" y="3000372"/>
          <a:ext cx="2857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方程式" r:id="rId6" imgW="152280" imgH="393480" progId="Equation.3">
                  <p:embed/>
                </p:oleObj>
              </mc:Choice>
              <mc:Fallback>
                <p:oleObj name="方程式" r:id="rId6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3000372"/>
                        <a:ext cx="28575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7286644" y="3000372"/>
          <a:ext cx="2619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方程式" r:id="rId8" imgW="139680" imgH="393480" progId="Equation.3">
                  <p:embed/>
                </p:oleObj>
              </mc:Choice>
              <mc:Fallback>
                <p:oleObj name="方程式" r:id="rId8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4" y="3000372"/>
                        <a:ext cx="261937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1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9050">
                  <a:noFill/>
                </a:ln>
              </a:rPr>
              <a:t>三角形的高</a:t>
            </a:r>
            <a:endParaRPr lang="en-US" dirty="0">
              <a:ln w="1905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用三角形的一個邊當作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「底」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，可以從這個底邊所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對應的頂點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畫一條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垂直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於「底」的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，這條線我們稱它為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「高」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285984" y="3357562"/>
          <a:ext cx="3071834" cy="269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Picture" r:id="rId4" imgW="1713526" imgH="1506597" progId="Word.Picture.8">
                  <p:embed/>
                </p:oleObj>
              </mc:Choice>
              <mc:Fallback>
                <p:oleObj name="Picture" r:id="rId4" imgW="1713526" imgH="1506597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357562"/>
                        <a:ext cx="3071834" cy="269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9050">
                  <a:noFill/>
                </a:ln>
              </a:rPr>
              <a:t>想一想</a:t>
            </a:r>
            <a:endParaRPr lang="en-US" dirty="0">
              <a:ln w="1905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186766" cy="68579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下面這些圖，在說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些什麼？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338083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572008"/>
            <a:ext cx="2234514" cy="188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向下箭號 8"/>
          <p:cNvSpPr/>
          <p:nvPr/>
        </p:nvSpPr>
        <p:spPr>
          <a:xfrm>
            <a:off x="1928794" y="392906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572008"/>
            <a:ext cx="20752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向下箭號 13"/>
          <p:cNvSpPr/>
          <p:nvPr/>
        </p:nvSpPr>
        <p:spPr>
          <a:xfrm flipV="1">
            <a:off x="5643570" y="400050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285992"/>
            <a:ext cx="192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向下箭號 11"/>
          <p:cNvSpPr/>
          <p:nvPr/>
        </p:nvSpPr>
        <p:spPr>
          <a:xfrm rot="16200000">
            <a:off x="3786182" y="521495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3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9050">
                  <a:noFill/>
                </a:ln>
              </a:rPr>
              <a:t>想一想</a:t>
            </a:r>
            <a:endParaRPr lang="en-US" dirty="0">
              <a:ln w="1905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68579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下面這些圖，在說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些什麼？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16200000">
            <a:off x="3893339" y="3321843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401519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571744"/>
            <a:ext cx="24529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10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9050">
                  <a:noFill/>
                </a:ln>
              </a:rPr>
              <a:t>面積比一比</a:t>
            </a:r>
            <a:endParaRPr lang="en-US" dirty="0">
              <a:ln w="1905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218599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梨子哥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花５萬買了甲地，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蠍子哥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花５萬買了乙地，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籃子哥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花５萬買了丙地，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都教授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花５萬買了丁地。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如果說地面積越大越好，請問誰買的最划算？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000100" y="4000504"/>
          <a:ext cx="4000528" cy="243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Picture" r:id="rId4" imgW="2408364" imgH="1468743" progId="Word.Picture.8">
                  <p:embed/>
                </p:oleObj>
              </mc:Choice>
              <mc:Fallback>
                <p:oleObj name="Picture" r:id="rId4" imgW="2408364" imgH="146874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000504"/>
                        <a:ext cx="4000528" cy="2435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4" descr="http://static.ettoday.net/images/537/d537656.jpg"/>
          <p:cNvPicPr>
            <a:picLocks noChangeAspect="1" noChangeArrowheads="1"/>
          </p:cNvPicPr>
          <p:nvPr/>
        </p:nvPicPr>
        <p:blipFill>
          <a:blip r:embed="rId6"/>
          <a:srcRect l="22500" r="28750" b="27586"/>
          <a:stretch>
            <a:fillRect/>
          </a:stretch>
        </p:blipFill>
        <p:spPr bwMode="auto">
          <a:xfrm rot="965419">
            <a:off x="7400443" y="4882739"/>
            <a:ext cx="1428760" cy="1538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9050">
                  <a:noFill/>
                </a:ln>
              </a:rPr>
              <a:t>面積比一比</a:t>
            </a:r>
            <a:endParaRPr lang="en-US" dirty="0">
              <a:ln w="1905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1757362"/>
          </a:xfrm>
        </p:spPr>
        <p:txBody>
          <a:bodyPr>
            <a:normAutofit/>
          </a:bodyPr>
          <a:lstStyle/>
          <a:p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花輪哥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看了下圖５秒，立刻說出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l-GR" altLang="zh-TW" sz="2800" dirty="0" smtClean="0">
                <a:solidFill>
                  <a:srgbClr val="0E72B6"/>
                </a:solidFill>
                <a:latin typeface="標楷體" pitchFamily="65" charset="-120"/>
                <a:ea typeface="標楷體" pitchFamily="65" charset="-120"/>
              </a:rPr>
              <a:t>Δ</a:t>
            </a:r>
            <a:r>
              <a:rPr lang="zh-TW" altLang="en-US" sz="2800" dirty="0" smtClean="0">
                <a:solidFill>
                  <a:srgbClr val="0E72B6"/>
                </a:solidFill>
                <a:latin typeface="標楷體" pitchFamily="65" charset="-120"/>
                <a:ea typeface="標楷體" pitchFamily="65" charset="-120"/>
              </a:rPr>
              <a:t>ＡＤＥ＞</a:t>
            </a:r>
            <a:r>
              <a:rPr lang="el-GR" altLang="zh-TW" sz="2800" dirty="0" smtClean="0">
                <a:solidFill>
                  <a:srgbClr val="0E72B6"/>
                </a:solidFill>
                <a:latin typeface="標楷體" pitchFamily="65" charset="-120"/>
                <a:ea typeface="標楷體" pitchFamily="65" charset="-120"/>
              </a:rPr>
              <a:t>Δ</a:t>
            </a:r>
            <a:r>
              <a:rPr lang="zh-TW" altLang="en-US" sz="2800" dirty="0" smtClean="0">
                <a:solidFill>
                  <a:srgbClr val="0E72B6"/>
                </a:solidFill>
                <a:latin typeface="標楷體" pitchFamily="65" charset="-120"/>
                <a:ea typeface="標楷體" pitchFamily="65" charset="-120"/>
              </a:rPr>
              <a:t>ＡＣＤ＞</a:t>
            </a:r>
            <a:r>
              <a:rPr lang="el-GR" altLang="zh-TW" sz="2800" dirty="0" smtClean="0">
                <a:solidFill>
                  <a:srgbClr val="0E72B6"/>
                </a:solidFill>
                <a:latin typeface="標楷體" pitchFamily="65" charset="-120"/>
                <a:ea typeface="標楷體" pitchFamily="65" charset="-120"/>
              </a:rPr>
              <a:t>Δ</a:t>
            </a:r>
            <a:r>
              <a:rPr lang="zh-TW" altLang="en-US" sz="2800" dirty="0" smtClean="0">
                <a:solidFill>
                  <a:srgbClr val="0E72B6"/>
                </a:solidFill>
                <a:latin typeface="標楷體" pitchFamily="65" charset="-120"/>
                <a:ea typeface="標楷體" pitchFamily="65" charset="-120"/>
              </a:rPr>
              <a:t>ＡＢＣ＞</a:t>
            </a:r>
            <a:r>
              <a:rPr lang="el-GR" altLang="zh-TW" sz="2800" dirty="0" smtClean="0">
                <a:solidFill>
                  <a:srgbClr val="0E72B6"/>
                </a:solidFill>
                <a:latin typeface="標楷體" pitchFamily="65" charset="-120"/>
                <a:ea typeface="標楷體" pitchFamily="65" charset="-120"/>
              </a:rPr>
              <a:t>Δ</a:t>
            </a:r>
            <a:r>
              <a:rPr lang="zh-TW" altLang="en-US" sz="2800" dirty="0" smtClean="0">
                <a:solidFill>
                  <a:srgbClr val="0E72B6"/>
                </a:solidFill>
                <a:latin typeface="標楷體" pitchFamily="65" charset="-120"/>
                <a:ea typeface="標楷體" pitchFamily="65" charset="-120"/>
              </a:rPr>
              <a:t>ＣＤＥ。</a:t>
            </a:r>
            <a:r>
              <a:rPr lang="en-US" altLang="zh-TW" sz="2800" dirty="0" smtClean="0">
                <a:solidFill>
                  <a:srgbClr val="0E72B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E72B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他說對了嗎？為什麼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714348" y="3143248"/>
          <a:ext cx="2928958" cy="251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Picture" r:id="rId4" imgW="1475317" imgH="1268296" progId="Word.Picture.8">
                  <p:embed/>
                </p:oleObj>
              </mc:Choice>
              <mc:Fallback>
                <p:oleObj name="Picture" r:id="rId4" imgW="1475317" imgH="126829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3143248"/>
                        <a:ext cx="2928958" cy="2513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Picture 6" descr="http://pic.pimg.tw/sony1708/4a83aac22e668.jpg"/>
          <p:cNvPicPr>
            <a:picLocks noChangeAspect="1" noChangeArrowheads="1"/>
          </p:cNvPicPr>
          <p:nvPr/>
        </p:nvPicPr>
        <p:blipFill>
          <a:blip r:embed="rId6"/>
          <a:srcRect l="9000" t="13816" r="12999" b="28947"/>
          <a:stretch>
            <a:fillRect/>
          </a:stretch>
        </p:blipFill>
        <p:spPr bwMode="auto">
          <a:xfrm rot="20741950">
            <a:off x="425468" y="264268"/>
            <a:ext cx="1143008" cy="1274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6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218599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請將下面三角形的面積，由大到小排列。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丙＞乙＞甲　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乙＞甲＞丙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乙＞丙＞甲　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丙＞甲＞乙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857224" y="3857628"/>
          <a:ext cx="7543850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Picture" r:id="rId4" imgW="2939421" imgH="666196" progId="Word.Picture.8">
                  <p:embed/>
                </p:oleObj>
              </mc:Choice>
              <mc:Fallback>
                <p:oleObj name="Picture" r:id="rId4" imgW="2939421" imgH="66619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857628"/>
                        <a:ext cx="7543850" cy="171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9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各種奇怪形狀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8286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請計算下列灰色部分的面積。單位：公分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857224" y="2428868"/>
          <a:ext cx="2714644" cy="3048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Picture" r:id="rId4" imgW="1084898" imgH="1220708" progId="Word.Picture.8">
                  <p:embed/>
                </p:oleObj>
              </mc:Choice>
              <mc:Fallback>
                <p:oleObj name="Picture" r:id="rId4" imgW="1084898" imgH="12207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428868"/>
                        <a:ext cx="2714644" cy="30480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7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還不夠奇怪？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8286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請計算下列灰色部分的面積。單位：公分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000100" y="2500306"/>
          <a:ext cx="1357322" cy="315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Picture" r:id="rId4" imgW="590685" imgH="1371009" progId="Word.Picture.8">
                  <p:embed/>
                </p:oleObj>
              </mc:Choice>
              <mc:Fallback>
                <p:oleObj name="Picture" r:id="rId4" imgW="590685" imgH="137100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500306"/>
                        <a:ext cx="1357322" cy="3152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夠怪了吧！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8286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請計算下列灰色部分的面積。單位：公分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42910" y="2285992"/>
          <a:ext cx="1746262" cy="3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Picture" r:id="rId4" imgW="808905" imgH="1459009" progId="Word.Picture.8">
                  <p:embed/>
                </p:oleObj>
              </mc:Choice>
              <mc:Fallback>
                <p:oleObj name="Picture" r:id="rId4" imgW="808905" imgH="145900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285992"/>
                        <a:ext cx="1746262" cy="3143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不怪</a:t>
            </a:r>
            <a:r>
              <a:rPr lang="zh-TW" altLang="en-US" dirty="0" smtClean="0">
                <a:solidFill>
                  <a:srgbClr val="FFC000"/>
                </a:solidFill>
              </a:rPr>
              <a:t>？你才</a:t>
            </a:r>
            <a:r>
              <a:rPr lang="zh-TW" altLang="en-US" dirty="0" smtClean="0">
                <a:solidFill>
                  <a:srgbClr val="FFC000"/>
                </a:solidFill>
              </a:rPr>
              <a:t>怪哩！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8286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請計算下列灰色部分的面積。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642909" y="2214554"/>
          <a:ext cx="2505223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Picture" r:id="rId4" imgW="1221512" imgH="1389978" progId="Word.Picture.8">
                  <p:embed/>
                </p:oleObj>
              </mc:Choice>
              <mc:Fallback>
                <p:oleObj name="Picture" r:id="rId4" imgW="1221512" imgH="138997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09" y="2214554"/>
                        <a:ext cx="2505223" cy="285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4000496" y="2428868"/>
          <a:ext cx="2428892" cy="246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Picture" r:id="rId6" imgW="1408748" imgH="1430528" progId="Word.Picture.8">
                  <p:embed/>
                </p:oleObj>
              </mc:Choice>
              <mc:Fallback>
                <p:oleObj name="Picture" r:id="rId6" imgW="1408748" imgH="143052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2428868"/>
                        <a:ext cx="2428892" cy="2461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2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怪形怪狀終極版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72386" cy="757230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請計算下列灰色部分的面積。單位：公分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8" name="AutoShape 6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0" name="AutoShape 8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2" name="AutoShape 10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" name="Picture 6" descr="http://image.anobii.com/anobi/image_book.php?type=4&amp;item_id=01580f09b423bb8422&amp;time=12336668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2190" y="4000504"/>
            <a:ext cx="1661810" cy="1259190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85786" y="2285992"/>
          <a:ext cx="3500462" cy="2836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Picture" r:id="rId5" imgW="1856020" imgH="1506597" progId="Word.Picture.8">
                  <p:embed/>
                </p:oleObj>
              </mc:Choice>
              <mc:Fallback>
                <p:oleObj name="Picture" r:id="rId5" imgW="1856020" imgH="1506597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285992"/>
                        <a:ext cx="3500462" cy="2836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1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2471742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做做看，請畫出下面三角形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指定底邊上的高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1071538" y="3000372"/>
          <a:ext cx="2286017" cy="1885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Picture" r:id="rId4" imgW="1427819" imgH="924724" progId="Word.Picture.8">
                  <p:embed/>
                </p:oleObj>
              </mc:Choice>
              <mc:Fallback>
                <p:oleObj name="Picture" r:id="rId4" imgW="1427819" imgH="924724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000372"/>
                        <a:ext cx="2286017" cy="1885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57751" y="2786058"/>
          <a:ext cx="2857521" cy="214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Picture" r:id="rId6" imgW="1418103" imgH="877136" progId="Word.Picture.8">
                  <p:embed/>
                </p:oleObj>
              </mc:Choice>
              <mc:Fallback>
                <p:oleObj name="Picture" r:id="rId6" imgW="1418103" imgH="877136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1" y="2786058"/>
                        <a:ext cx="2857521" cy="2143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挑戰</a:t>
            </a:r>
            <a:r>
              <a:rPr lang="en-US" altLang="zh-TW" dirty="0" smtClean="0">
                <a:solidFill>
                  <a:srgbClr val="FF0000"/>
                </a:solidFill>
              </a:rPr>
              <a:t>Bar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18288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三角形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ABD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原是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項寶兒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的土地，他將三角形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ABC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的部分送給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莊董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種養皮卡鰍，剩下的拿來養海綿堡鮑，請問養海綿堡鮑的面積有多少？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單位：公尺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835696" y="3645024"/>
          <a:ext cx="3071834" cy="282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Picture" r:id="rId4" imgW="1284965" imgH="1182493" progId="Word.Picture.8">
                  <p:embed/>
                </p:oleObj>
              </mc:Choice>
              <mc:Fallback>
                <p:oleObj name="Picture" r:id="rId4" imgW="1284965" imgH="1182493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645024"/>
                        <a:ext cx="3071834" cy="2821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2" name="Picture 4" descr="http://image.digitalarchives.tw/ImageCache/00/0f/8f/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545890"/>
            <a:ext cx="1987533" cy="913023"/>
          </a:xfrm>
          <a:prstGeom prst="rect">
            <a:avLst/>
          </a:prstGeom>
          <a:noFill/>
        </p:spPr>
      </p:pic>
      <p:pic>
        <p:nvPicPr>
          <p:cNvPr id="32774" name="Picture 6" descr="http://www.haiwei99.com/images/201107/goods_img/40_P_13116773246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42852"/>
            <a:ext cx="1523984" cy="1276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挑戰</a:t>
            </a:r>
            <a:r>
              <a:rPr lang="en-US" altLang="zh-TW" dirty="0" smtClean="0">
                <a:solidFill>
                  <a:srgbClr val="FF0000"/>
                </a:solidFill>
              </a:rPr>
              <a:t>Bar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18288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呂圭圭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想知道自己養綠蠵龜的三角形土地面積有多大，特定請來專業的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阿方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測量公司來丈量，但是測量公司只畫了下面的圖給她，請幫忙她算出土地的面積吧！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單位：公尺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57158" y="3500438"/>
          <a:ext cx="2571768" cy="189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Picture" r:id="rId4" imgW="1437174" imgH="1058475" progId="Word.Picture.8">
                  <p:embed/>
                </p:oleObj>
              </mc:Choice>
              <mc:Fallback>
                <p:oleObj name="Picture" r:id="rId4" imgW="1437174" imgH="1058475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500438"/>
                        <a:ext cx="2571768" cy="1890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AutoShape 6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0" name="AutoShape 8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2" name="AutoShape 10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8924" name="Picture 12" descr="http://img2081.poco.cn/mypoco/myphoto/20120519/20/51594863201205200033484142987424000_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156">
            <a:off x="6790229" y="4921333"/>
            <a:ext cx="2547922" cy="181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挑戰</a:t>
            </a:r>
            <a:r>
              <a:rPr lang="en-US" altLang="zh-TW" dirty="0" smtClean="0">
                <a:solidFill>
                  <a:srgbClr val="FF0000"/>
                </a:solidFill>
              </a:rPr>
              <a:t>Bar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829312" cy="3773016"/>
          </a:xfrm>
        </p:spPr>
        <p:txBody>
          <a:bodyPr>
            <a:normAutofit/>
          </a:bodyPr>
          <a:lstStyle/>
          <a:p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賣萌哥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從他的姑媽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吸汁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那兒得到一筆意外的遺產，是一片形狀不規則的土地。如果每平方公尺的價值有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萬元，請問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賣萌哥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得到了多少的遺產呢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8" name="AutoShape 6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0" name="AutoShape 8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2" name="AutoShape 10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6500826" y="1071546"/>
          <a:ext cx="2384485" cy="271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Picture" r:id="rId4" imgW="1237467" imgH="1411421" progId="Word.Picture.8">
                  <p:embed/>
                </p:oleObj>
              </mc:Choice>
              <mc:Fallback>
                <p:oleObj name="Picture" r:id="rId4" imgW="1237467" imgH="1411421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1071546"/>
                        <a:ext cx="2384485" cy="2714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http://image.anobii.com/anobi/image_book.php?type=4&amp;item_id=01580f09b423bb8422&amp;time=12336668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2190" y="4000504"/>
            <a:ext cx="1661810" cy="125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挑戰</a:t>
            </a:r>
            <a:r>
              <a:rPr lang="en-US" altLang="zh-TW" dirty="0" smtClean="0">
                <a:solidFill>
                  <a:srgbClr val="FF0000"/>
                </a:solidFill>
              </a:rPr>
              <a:t>Bar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7794"/>
            <a:ext cx="5829312" cy="339739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姑媽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吸汁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也留了一筆遺產給沒出息的外甥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露茸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，依然是一片形狀不規則的土地。如果每平方公尺的價值有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萬元，請問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露茸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相當於得到了多少錢呢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8" name="AutoShape 6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0" name="AutoShape 8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2" name="AutoShape 10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6429388" y="1643050"/>
          <a:ext cx="2071702" cy="205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Picture" r:id="rId4" imgW="1123040" imgH="1115797" progId="Word.Picture.8">
                  <p:embed/>
                </p:oleObj>
              </mc:Choice>
              <mc:Fallback>
                <p:oleObj name="Picture" r:id="rId4" imgW="1123040" imgH="1115797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1643050"/>
                        <a:ext cx="2071702" cy="2054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6" descr="http://image.anobii.com/anobi/image_book.php?type=4&amp;item_id=01580f09b423bb8422&amp;time=12336668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28604"/>
            <a:ext cx="1661810" cy="125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挑戰</a:t>
            </a:r>
            <a:r>
              <a:rPr lang="en-US" altLang="zh-TW" dirty="0" smtClean="0">
                <a:solidFill>
                  <a:srgbClr val="FF0000"/>
                </a:solidFill>
              </a:rPr>
              <a:t>Bar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2328866"/>
          </a:xfrm>
        </p:spPr>
        <p:txBody>
          <a:bodyPr>
            <a:normAutofit/>
          </a:bodyPr>
          <a:lstStyle/>
          <a:p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老奶奶有塊地呀，伊呀伊呀唷！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她這塊地有多大呀，伊呀伊呀唷！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8" name="AutoShape 6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0" name="AutoShape 8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2" name="AutoShape 10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967" name="Picture 7" descr="http://www.ergeshipin.com/uploads/allimg/101112/1_10111209500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66"/>
            <a:ext cx="2279935" cy="1785950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28596" y="3643314"/>
          <a:ext cx="4112512" cy="214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Picture" r:id="rId5" imgW="2027661" imgH="1058475" progId="Word.Picture.8">
                  <p:embed/>
                </p:oleObj>
              </mc:Choice>
              <mc:Fallback>
                <p:oleObj name="Picture" r:id="rId5" imgW="2027661" imgH="105847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643314"/>
                        <a:ext cx="4112512" cy="2143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Super</a:t>
            </a:r>
            <a:r>
              <a:rPr lang="zh-TW" altLang="en-US" dirty="0" smtClean="0">
                <a:solidFill>
                  <a:srgbClr val="FF0000"/>
                </a:solidFill>
              </a:rPr>
              <a:t>挑戰</a:t>
            </a:r>
            <a:r>
              <a:rPr lang="en-US" altLang="zh-TW" dirty="0" smtClean="0">
                <a:solidFill>
                  <a:srgbClr val="FF0000"/>
                </a:solidFill>
              </a:rPr>
              <a:t>Bar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232886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會想破頭喔！無誠勿試。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8" name="AutoShape 6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0" name="AutoShape 8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22" name="AutoShape 10" descr="data:image/jpeg;base64,/9j/4AAQSkZJRgABAQAAAQABAAD/2wCEAAkGBxQSEhQUEhQUFBUUFBQUFBQUFQ8UFBQPFBQWFhQUFBUYHCggGBolHRQUITEhJSkrLi4uFx8zODMsOCgtLisBCgoKDg0OGxAQGiwkHyQsLCwtLS4sLCw3LCwtLCwsLCwsLCwsLCwsLCwsLCwsLCwsLCwsLCwsLCwsLCwsLCwsLP/AABEIAL0BCgMBIgACEQEDEQH/xAAbAAACAwEBAQAAAAAAAAAAAAABAgADBQQGB//EADkQAAICAQMCBAQEBgECBwAAAAECABEDBBIhBTETIkFRBjJhcUKBkaEjUrHR4fDBM/EHFDRicoKi/8QAGgEAAgMBAQAAAAAAAAAAAAAAAAECBAUDBv/EACkRAAICAQQBAwQCAwAAAAAAAAABAhEDBBIhMUEFImETUYGhMpFxwfD/2gAMAwEAAhEDEQA/AKJJAZJ7Q8KSSSSoNiqiSSbfrBcLGSGCSMAwwCSABkgkgFBuCCSAqIYDIYpMCSJFMMBjBIkUwkxWiJpAJikyExCYDSITFMhimB0JFJkuCA0SAwEwXAkkSKZCYIEkQxDGac+XLR/3mRk6ROKHMWoiX37SyoouyfR6IGGLDGZYTDqMLIBvVlvtuBW/tc7el6cv4hX51Q+H9MpBpvyon71O3rGPLixYjh8+UYcRPiG97KW27vcXuY/zMee0zNT6h9LJsSujR02gebHvbowARGudnVcCplfaVYb3XyfKuRTTp3NUewvsR9ROOX8U1OKkvJRnBwk4vwSEQSToQCZILkuMAyQXFa/SFjGgucbJkJ7gf77S7GpHc3+VRJsk40uy24LguAmMikMTFkuKTGTSDcRjJcQmA6ITEMhMUtAmkG4pMEW4EkgxSZLikwJJBuLBckBkkMkUmBJIJi1CTBAkgVBDJAkb0kW5LkGZp29PbL5vCYJQ3M+5FYKoJJUt2oWSRzJ1DqK5cWLU4tdqF8F2wN4I1ORGyBjmxlkrm1LLZFGhzxOBc5x5MbBtoB7+gYURf07zVz4ihZMGJNLpciI2bPgythyLk4Jp9wCDG24bDyVNA8zzGt41ErPRaBp4Ev8AJ2dUQnLk8Qpg0bKcuHIVVF8fJzj4rezEEhvb6UJiZEKkhhRHcf73H19Z04dBiy4m0DahH1GRhqNKSdRlALgOwGd1AdXosGvuxmhqumHFpNGmVQXsYGbG2MeGhLMhuqYkOnzGqAIrdO2j1v0fbLo56zRPL7o9/wDcGJIIdRo8mM+aipvawujXcfQj1U8j95UX+83oZFJWujDnBxdMa4qEg88+x/vIz0LiplB7cybZFFhMBMUmAmMdDXBcQmBjxxCyVFlxSZUuT3BEa4Jjqh7iFoDEJgOgkxDIYu6MmkRjFMBMFxkkiEwXATBcCVBMWSSA6JIYIIDDcUySQGSCG4IhokW4SYJJEzckgknMzaFzJuBHr6H2Ycg/rKOmZHZxgOmxZMWWjqTkdf4vrx5gVYHs/JscV69IMGHX5MDO6n5+xCreNjQuu1ADg0a4mR6ngckpxV0aHp+ZQk4t9mrm0rpizYTkKAZcuFMunxafEun0hZHxvl2uGXESWvm2GRrFqJqdBx5F0raZsjZMrDxdPlG1MdAhMenTNmRw5NMRaEbWWuADMDpuixofACIcGTz6x8pZ94sEkMWBQKVDFu5P25swahsWLJl3aVMGDdj6fWXM2JcrOz4RlSzbqNz+JQII71xMXtG+mnyae3VanFj2gIceRl1CZX01ZFPKZsjYyF2BbUgAUVJAFzK1ePHbnC4yIjBSRu8jEXVkDct2Aw4NTu6NqRj1gRfAV3xYRrcWPB5s+TKqkvhzMw3i8iOf/k1bh21Oo6TSaXE2o2PnGfdiUq+MjaWs3lB4WwADz8stafVPBL4+33Kmq0qzRvz9zyZlXhi7HHv7Ger0PQcTodu93Owrew7fKrZMdB135FDXfA5HHcTi1PQCuqr/AMxpF0mJycjeZsxofI6sCCx47HbfO30mnP1PEnSTZmQ9NytXaRhkyvJkCizNrUfEXSVxNvVl5sOoY5AT2AAIFAUa974mAAmdGbCS+MchtrAhb4LD0PNfka7Gp4fUceXjp/JGehnDntfAq6sE0JcDMw6VgfT9Z06fduO70A/WW4yfk5Txxr2s67gJjrp3IsI5HuFav1qpSZ0UkctrCWikyGKZJDSIYpMhMQmOyaRGMW5LguOyaRDJcBMkLGkS4JJ3dJ6a2dj3CLy71wo7D9ZGc1BbmSUW3SKtBpw7HcaVV3Mf/aP7zq6r4S48aIgXJyztbFqPyq319Z0dTyY8I2AC7uu5dh2LH2HtMNmJNk2T3P1mbps09Tl3riK/ZYy41jjt8v8AQwEUybopM00V0iEwXITBckSRIYtyRoZt3IDEhucjOoaBjBDcTCjhy6g4Ual3Y2PmHJK16V/LfM9V0R11GNMRxYWxY/4jM5dgrlQKVV71ZF+5NcczAYe05sWd9NZxruVvmXnyj1Kjt/Uj0mBrtA43kx/0a+k1lVGR7fqmTNhB1OMZ22Umn0mHIGxjGqbBmdRiJx7aLd3BYgXQg0epY49Pi1BKYW0wzZPHXUZXR3Z282ZhsLE1SfNVChU5OmfEOl1O3xbBQYlVrXcWWgNqst3d3z25+kq60GZ9ezldIpzLs1OTLjyeK+IsiY0TJQW0s+SiPUm5mRlxTNfcnyirrnXVw5WVLAxB8a3t3cGiSBxztH5KB6Tx+q6gMpy25rIPML/EACrfXkfvM34k0uRMniPk8Rs48UZlNeIpZkLccXuRrr/mZJyHuT29exnJy5K7g7fIX0Pm89sg/EHVR+ZINdp7TRdVxkJpMShDuwnKaTG2PHQZMunybyD4ZZmYNe/e3vx44agOCjGwwq/Uex59pfjwFEX5Wf5ELeW1PIW/Tue86xfHB0U2lz2e6GTDqMwTStY24iHa1XIXU26rVoN6uuw3RC0TuAmr03RYFBdxkzbCATxhwq5NAWbZjfABC/aeS+FHVMy8BRp+V2lXJGVWLJlVhyu7zUeLAM+tYqzIniAHx1XJvU7VOTw13gqeOSWYX/MO3E7Ztdn2bIyI4dLp3kc3G/gHSeoJlyAB82LkMMfiEKxINgubDXXCkL9zXFvXPg05WXw6HkPL9y42bVau5oZDuHv9pjP1pdNWAYGZXLDxd4AOVRtbGAUJxtt9+eTXBBOv0T4hDsmPbkUgKA7ZBktFIpSeCb55ok8ShHNTqUuTTeNSVxjwYWb4QC+TJeNzwjoVbGX/AJXDHgn0Ni5kdV+Fc+G+BkAonw7LKD23J3H5WPrPquvypkbwycYIokFk3FgG8lHkVasCO05MoIG7fqKuzjqkLK1miFJVbF96IPrc08PqGfDw3uRnZfT8OTmKp/B8YcVwe/qD6Slp9W6p8LY9TiZ02+JyRavju6KghvlO3ixQuvSxPnnWOiZcDEMvYBiLUkKfxccFfqPzqben1+PL8MycujyYu+jKuCU/+ZF0eD9ZbLqkn0cdtEkuRRZocn2E2M3RRgxh9S1OzBEwIN+RnIsAgcA/S/Xmpzy54YlcmTjCUukcOh0niG2YJjDKrOewLGh/voATO/qetGhyMopjtfDkQE8oQQUWux3Ub9xK/iHFiRFxvkLKpLsigIGyMotWcc0KraL+8y9ZrWztvyBb5IO0BiT3JMxZZp67JshxEurGtPHdJW2UovJY3ZJPmNkD0EeLclzdxY1jioxKUm27YbguAwTqAbguAmAmAwyXBJckgNqQwQziZ4bkuCCADQXBcQvIsZndS6Xdvi8r+oHAb7ex/rOfRfE+UPeS8hUFURlZv4g+UlfvyfftNhjMPrvSzkBdT5x3AHzD+8xdfoE08mP8r/Zp6PU09s3+Srq+s8RP42fNn1GTIGCGnXFYogsB5S3l8i9qF1VTAY1+XeVrrMmInwzsJvzCtwvvTen3EAcEDaSxAtj25s/LfJoTF2+Tacb5LMRKm1PPt6TQw65RQKBh3KngKQRRH6Hj/Tjl/wDf8wLqa/30jSZF49x7HFq8XL7QHc809ElTwDXJWrnuugddORCjgBqLIQQoLX22g8UF29+xquePjeDXV2+nAur5H39TNrp3WSvbmwbrgHg+nv3kMibOUYSxvg+l9Q1luwzqwxOobOat8TBVC5QtXjdS4AJJ3K200EmX0/rq48yJm4PlZMqceJgY+XIvqOx9+QfYzzQ6+Tt8uNVZHQ7By7MpHbu1KziuTbk8w6PrKNWPVg5AATiZkyB1XilV1NqD3uqvvwTKssdlyOSUej631pxk8Tw8i5VORnILY2q6A28CvcUbFn3mFpOpZ9M142tSRaMTtPr79/qOZ5r+Gx3YcmtRaB402XIvmNUSCDzz2Uj05mz09s7qUxkZQCVKvh1CP2vsyCj61yfpXaDWRz3IsYs8FHbNHu9P1YagfwlKMTvz8N4iqL2nGQNrsCOAfbt3k6jnwujJQY+N4aliFOTKK3sjAEIxAbngWOaBuY/SNO6MHGMKQCG4zHGbAUlfL5iNxsghRZth2hTqG7xPEe1T5fJvBzgcsvNttHAa1BLjvtl7HJ7bk6Zwy7W6jyjA698KlgXxKvpYbYisbAPJO1XvuLo9xODQ/CrDf4m7yKDtwqchYk1QettcN687TVzWfq2TJhc5EO0f+nU5CM7FfnZsi14aV5dqkH5ufWYY6i+LC51GccuPCxJSphRAyjYo5s+I4v6esvx9SnGO1P8AJnvSRbs78pwY8yrjXZ4eJs207HyOcabv4zWVTkcr39KrmYHU/iojGERVLjIwUiy+xhubc18ktfygACh6TM13VjnIfHjXx8mM4tRnFkMQNpyEgABnWyQP+ZXo9GuP6se7Hv8Al7CSw6fLq5Xft8sjLJDCqS5Jjxsx35Tbei+i/wBzOh2odr+0kk9Dg08MMNsEZ85ynLdI5DqHvhCfuCP3M6ELfiAHtXMaC52S+QbXhDGCC4LkyITBATBcY6GuSotw7o0M2bhuJJOJn0NclxZImCRRk1HtKjkJ9YMmJgbU3/acrki/T9pTbnfJajBeDsTUV3lwe+RMqye1n7R8mB65/T/ElGbG8S+5lfEmgF71qm+YCjT+/wCc86MRVrH5fQz3Oo0gfFQ71u+5E8flFHt6zC12L6eS10zX0eVuO2+hs2JTR4DEc+gvm7nK+K/9Msy5fT+3p7/v+sHcXKStFxbkVDHUuTPXbg9/t/mVlvSI6R99j77Ok5zwLPF1V9+Of/z+00j1F1ULuGVABQN+Q12WzYPHcH1+syMfBsmuPa4+LJQB9d3uO1c2PsZGUbBn0DpHUNLpVxZnTdmZWLAu7jHuBpAGPB8ym69GHM0Mf/icUJKAqArKiKMYBLMGLMSL9xX1s3U+Y5MxJsm5RlyGQWNnPbJvs+laz/xMysoUWR5rsizwtdu/YzFwfFeZmCopc1tVUBZvVjwLJNkmeLRiSPqa+n3M970n4k2oE4AAAvHtRl2t3O0dtt8gc7iT2AiliSX3J012zs0y6vU5MIdxgTKwUMKfbSn8IPB47Egz1Gk+CMKP/HXJqGVgLzEhGxncLxqKBI4NG543WdU2ZFcqpRnXxUWtvijzLmT23gE8diGntdN8eY3Frt3E3tbdtu2JavQ81a89u4EcaXZx46OfrXQFKlsKqjA7SigJvAJ2kKOLr9/vPJGfQenZseqxb0Zg2HJi3oxt0XfSmwPN5dyhuxrmuZ5jq+kD7mX/AKilt4/nC92A9SP6Ees2fTtaoeyXT6ZU1OnpuS/JiQExSYu6ehRSocmC4LgMkgobdFuCC4x0NchMW4LjGkG5N0ElyQ6NoGQGJcm6V7M+izdITK7kuFhQSYCJLgJiJIMBguAmKhiOv1I+0w+s9L4Lpyfxff8Amm5chlfUaeGaG1/j4O+LLLG7R4DwK+bv7f0+8NjtU9H1Po+7zY6B/l9D9vaeb1GJkJDAgzzmfT5MUqmjbxZY5VaYpPMBSzYMSzFJnGixQzoYu/nm/S/sJFYxhkvvJDLSQR/3lOYRxjI7dvYyp1NxISApAjjOfSV7IQtf3kqJUjSx64kbW+Wiv1AJ3d/oRc5BmZD37GVjt3/KDI3vI0iG1Wez+DfirwnYOzKXVVDrdhldWUmvTgg/cz6Bm1mIsSaUM148i/8ATLd/OPwegvt9p8HDVO/RdYy4/lbj2PIP3Eg8bX8QcEz6D1/ReFkNClJsD2uZVzo6X8a4sieFqVatu0EWwHqK9VH+PacuZlALI65EugykH7Bh+E/eeh9O1u+OzJ2v2ZebBKEuFwPcUmV4chbnsP3Ma5rQmmcHEa4CYpMBMmFDXJcW4LjCh7kuJclxodG1cm6JckrlGh90G6KTADAdFm6C4tyXChUG4j4wf8RrguBJcFePCF7frHJkMESVD7AZzanArinUMPr6fb2l5MqYxSipKmjrC1yjA1vQyOcRsfyng/kfWY+TAVNMCp9iJ7QmVuAeDRHsQDMzN6bCTuDov49XJKpcniisWei1ehS/LiN+62B/ac56JfIJU+xAb9xUoS0OWLrsuR1EGrfBjjIe0bfZ55+kfX6XwnKFgxXgkXV+o/4iYMDvexSa71Kig26R24qwsy+lj8zK7jPpXHdGH5GUsI9jXY1QS0UmSSBIEkYiW6TTl22ir+saTbpA3RTL9JqmxtuU0ex9iPUEeompi6KPxMf/AKiv3M7cHT8acgWfduf8S7j9PzS74K09TjXydmLJYBqrANe1jtGuKDJc9DBbYpMzGg3JcW5Vlxk9mIk26Gopl0IM5ceCvxMfueP0l9wTfkGl4GuS4twSYqNm4QYlwyuU6GuC4LguFhQ9wXFuS47ChiYLi7oLgOhyYhaC4pMBpBYypjIWiM0DokS4sBMBMCYTKdTqGRScYt+y8XRPBau3HpfrUsJgJnPJDfFxTqycXTToxtJ0f1y3f8oP9T7zVxYgopQAPp/zGuLunLFpseJe1fk6zyyn2EmVZsSt8wB+4BjkxSZ2cE+yKbXRynpuLvsH6t/eOmlQdkX9L/rLhIZFYMad7V/RN5JPyUa3TDIp45A4P19vtMfprBcgvt6/b1m/czOoaSjvT8x/yBKGv0za+pBcrs7YJ8OD8mzmx7WKn0P7Qb67V+0o02ffjViQW5Urze1aAJ+91+Ue5f02X6uNSKzhtdMaS4tyEywKhi0EBMFxhQxMAMFwEwQ6GuSLJcmFGxcm6V3CDKqZUosuS5WDITGFD7oLldyXGPaWEwXELRS0AoctFLRd0UmBJIhMUtEyLfqfygH3uFk6GuKWkJi3GOg3ATAWikwRJIa5SdQt1f6xyZVmwq3cfmOD+sTvwTjXksuSV41riyR6XzQjExpjoYGC4LguMVDXJFuQRjo5UyeA59MeUU/A4rnj8+Z3NwSD6Tnz4gwo/wDb6w42avPRI4seo9D95TxY3iytR/i/0zpL3JPyW3JOY6pQa5l26XFJMg40PcBMW4pMYqHuC4paS4DoYGSIDBckFGxug3Su5LlYq0WboC0rMlxjos3Qb5WZLjCixmi3EJkBgh0PcFxSYtxjSCTF3RW9ZUMZH4jIuVE1EuJguLcEkOgkwFopMRT/AFhY0hnJrjvKAHvkgD24MuuC4mrJxdBuC5DFuSQqG3QXFuS4x0MTJcS4bgFDXBcSSNAkNcgMQQ3ABi0hMQmS4wGuSJukJgOhiZIlyXG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785786" y="2428867"/>
          <a:ext cx="3134473" cy="250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Picture" r:id="rId4" imgW="1646597" imgH="1315884" progId="Word.Picture.8">
                  <p:embed/>
                </p:oleObj>
              </mc:Choice>
              <mc:Fallback>
                <p:oleObj name="Picture" r:id="rId4" imgW="1646597" imgH="131588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428867"/>
                        <a:ext cx="3134473" cy="2500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1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2471742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做做看，請畫出下面三角形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指定底邊上的高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4036" name="Picture 4" descr="01-01-005-鈍角三角形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67602">
            <a:off x="1501614" y="3287837"/>
            <a:ext cx="2043881" cy="224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01-02-013-鈍角三角形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42109"/>
            <a:ext cx="2520280" cy="210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2627784" y="55892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底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60232" y="28529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底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18612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一個三角形有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幾個高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 1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 2 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 3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不一定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18612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下面哪一條線段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三角形的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" name="圖片 9" descr="B-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564904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18612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下圖中的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條線段，那一條是這三角形的高？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以上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條都可以當做高。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6286512" y="2428868"/>
          <a:ext cx="1785950" cy="2830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Picture" r:id="rId4" imgW="894546" imgH="1420794" progId="Word.Picture.8">
                  <p:embed/>
                </p:oleObj>
              </mc:Choice>
              <mc:Fallback>
                <p:oleObj name="Picture" r:id="rId4" imgW="894546" imgH="142079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2428868"/>
                        <a:ext cx="1785950" cy="2830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3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9050">
                  <a:noFill/>
                </a:ln>
              </a:rPr>
              <a:t>三角形的</a:t>
            </a:r>
            <a:r>
              <a:rPr lang="zh-TW" altLang="en-US" dirty="0" smtClean="0">
                <a:ln w="19050">
                  <a:noFill/>
                </a:ln>
                <a:solidFill>
                  <a:srgbClr val="FF0000"/>
                </a:solidFill>
              </a:rPr>
              <a:t>面積</a:t>
            </a:r>
            <a:endParaRPr lang="en-US" dirty="0">
              <a:ln w="1905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125729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要計算三角形的面積，我們需要拿兩個完全相同的三角形。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3714744" y="3714752"/>
            <a:ext cx="2143140" cy="12144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26B71F"/>
                </a:solidFill>
                <a:latin typeface="標楷體" pitchFamily="65" charset="-120"/>
                <a:ea typeface="標楷體" pitchFamily="65" charset="-120"/>
              </a:rPr>
              <a:t>試試看，切開紅色三角形再組合</a:t>
            </a:r>
            <a:endParaRPr lang="zh-TW" altLang="en-US" dirty="0"/>
          </a:p>
        </p:txBody>
      </p:sp>
      <p:sp>
        <p:nvSpPr>
          <p:cNvPr id="14" name="等腰三角形 13"/>
          <p:cNvSpPr/>
          <p:nvPr/>
        </p:nvSpPr>
        <p:spPr>
          <a:xfrm>
            <a:off x="928662" y="3286124"/>
            <a:ext cx="2357454" cy="857256"/>
          </a:xfrm>
          <a:prstGeom prst="triangle">
            <a:avLst>
              <a:gd name="adj" fmla="val 72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腰三角形 14"/>
          <p:cNvSpPr/>
          <p:nvPr/>
        </p:nvSpPr>
        <p:spPr>
          <a:xfrm>
            <a:off x="1071538" y="4357694"/>
            <a:ext cx="2357454" cy="857256"/>
          </a:xfrm>
          <a:prstGeom prst="triangle">
            <a:avLst>
              <a:gd name="adj" fmla="val 72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>
            <a:stCxn id="15" idx="0"/>
            <a:endCxn id="15" idx="3"/>
          </p:cNvCxnSpPr>
          <p:nvPr/>
        </p:nvCxnSpPr>
        <p:spPr>
          <a:xfrm rot="16200000" flipH="1">
            <a:off x="2358972" y="4786322"/>
            <a:ext cx="857256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等腰三角形 17"/>
          <p:cNvSpPr/>
          <p:nvPr/>
        </p:nvSpPr>
        <p:spPr>
          <a:xfrm>
            <a:off x="6143636" y="3857628"/>
            <a:ext cx="2357454" cy="857256"/>
          </a:xfrm>
          <a:prstGeom prst="triangle">
            <a:avLst>
              <a:gd name="adj" fmla="val 72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直角三角形 20"/>
          <p:cNvSpPr/>
          <p:nvPr/>
        </p:nvSpPr>
        <p:spPr>
          <a:xfrm rot="10800000" flipH="1">
            <a:off x="6143636" y="3857628"/>
            <a:ext cx="1714512" cy="8572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7750991" y="3964785"/>
            <a:ext cx="857256" cy="642942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9050">
                  <a:noFill/>
                </a:ln>
              </a:rPr>
              <a:t>三角形的面積</a:t>
            </a:r>
            <a:endParaRPr lang="en-US" dirty="0">
              <a:ln w="19050">
                <a:noFill/>
              </a:ln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1958111"/>
            <a:ext cx="8186766" cy="125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Microsoft New Tai Lue" panose="020B0502040204020203" pitchFamily="34" charset="0"/>
              </a:rPr>
              <a:t>三角形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icrosoft New Tai Lue" panose="020B0502040204020203" pitchFamily="34" charset="0"/>
              </a:rPr>
              <a:t>的面積＝長方形的面積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icrosoft New Tai Lue" panose="020B0502040204020203" pitchFamily="34" charset="0"/>
              </a:rPr>
              <a:t>÷2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icrosoft New Tai Lue" panose="020B0502040204020203" pitchFamily="34" charset="0"/>
              </a:rPr>
              <a:t>            ＝底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icrosoft New Tai Lue" panose="020B0502040204020203" pitchFamily="34" charset="0"/>
              </a:rPr>
              <a:t>×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icrosoft New Tai Lue" panose="020B0502040204020203" pitchFamily="34" charset="0"/>
              </a:rPr>
              <a:t>高       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icrosoft New Tai Lue" panose="020B0502040204020203" pitchFamily="34" charset="0"/>
              </a:rPr>
              <a:t>÷2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Microsoft New Tai Lue" panose="020B0502040204020203" pitchFamily="34" charset="0"/>
            </a:endParaRPr>
          </a:p>
        </p:txBody>
      </p:sp>
      <p:sp>
        <p:nvSpPr>
          <p:cNvPr id="5" name="直角三角形 4"/>
          <p:cNvSpPr/>
          <p:nvPr/>
        </p:nvSpPr>
        <p:spPr>
          <a:xfrm rot="10800000" flipH="1">
            <a:off x="2267744" y="4211796"/>
            <a:ext cx="1714512" cy="8572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直角三角形 5"/>
          <p:cNvSpPr/>
          <p:nvPr/>
        </p:nvSpPr>
        <p:spPr>
          <a:xfrm rot="16200000" flipH="1">
            <a:off x="3888779" y="4318953"/>
            <a:ext cx="857256" cy="642942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等腰三角形 6"/>
          <p:cNvSpPr/>
          <p:nvPr/>
        </p:nvSpPr>
        <p:spPr>
          <a:xfrm>
            <a:off x="2286554" y="4211796"/>
            <a:ext cx="2357454" cy="857256"/>
          </a:xfrm>
          <a:prstGeom prst="triangle">
            <a:avLst>
              <a:gd name="adj" fmla="val 72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347864" y="50758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底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88024" y="44998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高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1" name="直線接點 10"/>
          <p:cNvCxnSpPr>
            <a:stCxn id="7" idx="0"/>
            <a:endCxn id="7" idx="3"/>
          </p:cNvCxnSpPr>
          <p:nvPr/>
        </p:nvCxnSpPr>
        <p:spPr>
          <a:xfrm>
            <a:off x="4002616" y="4211796"/>
            <a:ext cx="0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ngineering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Engineering-PowerPoint-Template</Template>
  <TotalTime>199</TotalTime>
  <Words>781</Words>
  <Application>Microsoft Office PowerPoint</Application>
  <PresentationFormat>如螢幕大小 (4:3)</PresentationFormat>
  <Paragraphs>118</Paragraphs>
  <Slides>35</Slides>
  <Notes>35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43" baseType="lpstr">
      <vt:lpstr>新細明體</vt:lpstr>
      <vt:lpstr>標楷體</vt:lpstr>
      <vt:lpstr>Arial</vt:lpstr>
      <vt:lpstr>Calibri</vt:lpstr>
      <vt:lpstr>Microsoft New Tai Lue</vt:lpstr>
      <vt:lpstr>Engineering-PowerPoint-Template</vt:lpstr>
      <vt:lpstr>Picture</vt:lpstr>
      <vt:lpstr>方程式</vt:lpstr>
      <vt:lpstr>8-2 三角形的面積</vt:lpstr>
      <vt:lpstr>三角形的高</vt:lpstr>
      <vt:lpstr>Try Try See</vt:lpstr>
      <vt:lpstr>Try Try See</vt:lpstr>
      <vt:lpstr>Try Try See</vt:lpstr>
      <vt:lpstr>Try Try See</vt:lpstr>
      <vt:lpstr>Try Try See</vt:lpstr>
      <vt:lpstr>三角形的面積</vt:lpstr>
      <vt:lpstr>三角形的面積</vt:lpstr>
      <vt:lpstr>Try Try See</vt:lpstr>
      <vt:lpstr>Try Try See</vt:lpstr>
      <vt:lpstr>直角三角形的斜邊和股</vt:lpstr>
      <vt:lpstr>直角三角形的面積</vt:lpstr>
      <vt:lpstr>Try Try See</vt:lpstr>
      <vt:lpstr>Try Try See</vt:lpstr>
      <vt:lpstr>Try Try See</vt:lpstr>
      <vt:lpstr>Try Try See</vt:lpstr>
      <vt:lpstr>Try Try See</vt:lpstr>
      <vt:lpstr>Try Try See</vt:lpstr>
      <vt:lpstr>想一想</vt:lpstr>
      <vt:lpstr>想一想</vt:lpstr>
      <vt:lpstr>面積比一比</vt:lpstr>
      <vt:lpstr>面積比一比</vt:lpstr>
      <vt:lpstr>Try Try See</vt:lpstr>
      <vt:lpstr>各種奇怪形狀</vt:lpstr>
      <vt:lpstr>還不夠奇怪？</vt:lpstr>
      <vt:lpstr>夠怪了吧！</vt:lpstr>
      <vt:lpstr>不怪？你才怪哩！</vt:lpstr>
      <vt:lpstr>怪形怪狀終極版 </vt:lpstr>
      <vt:lpstr>挑戰Bar </vt:lpstr>
      <vt:lpstr>挑戰Bar </vt:lpstr>
      <vt:lpstr>挑戰Bar </vt:lpstr>
      <vt:lpstr>挑戰Bar </vt:lpstr>
      <vt:lpstr>挑戰Bar </vt:lpstr>
      <vt:lpstr>Super挑戰Bar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三角和是180度</dc:title>
  <dc:creator>黃和智</dc:creator>
  <cp:lastModifiedBy>Teacher</cp:lastModifiedBy>
  <cp:revision>34</cp:revision>
  <dcterms:created xsi:type="dcterms:W3CDTF">2015-02-23T02:08:32Z</dcterms:created>
  <dcterms:modified xsi:type="dcterms:W3CDTF">2016-11-15T08:58:52Z</dcterms:modified>
</cp:coreProperties>
</file>