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68" r:id="rId3"/>
    <p:sldId id="269" r:id="rId4"/>
    <p:sldId id="270" r:id="rId5"/>
    <p:sldId id="271" r:id="rId6"/>
    <p:sldId id="262" r:id="rId7"/>
    <p:sldId id="263" r:id="rId8"/>
    <p:sldId id="264" r:id="rId9"/>
    <p:sldId id="272" r:id="rId10"/>
    <p:sldId id="265" r:id="rId11"/>
    <p:sldId id="266" r:id="rId12"/>
    <p:sldId id="267" r:id="rId1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58" y="269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6" d="100"/>
          <a:sy n="96" d="100"/>
        </p:scale>
        <p:origin x="-407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876D8E-1D2A-4CEB-A939-B07D56CB96B3}" type="datetimeFigureOut">
              <a:rPr lang="en-US" smtClean="0"/>
              <a:pPr/>
              <a:t>4/21/2017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0F48CF-B685-49C4-8808-80B00F8143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1893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328A9D-0851-4ECA-8CF4-2B024A5AF29B}" type="datetimeFigureOut">
              <a:rPr lang="zh-TW" altLang="en-US" smtClean="0"/>
              <a:t>2017/4/21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3263AB-CB32-439E-88B3-5C769B85642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04966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3263AB-CB32-439E-88B3-5C769B85642F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443530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3263AB-CB32-439E-88B3-5C769B85642F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224210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3263AB-CB32-439E-88B3-5C769B85642F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224210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3263AB-CB32-439E-88B3-5C769B85642F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224210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3263AB-CB32-439E-88B3-5C769B85642F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640769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3263AB-CB32-439E-88B3-5C769B85642F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668775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3263AB-CB32-439E-88B3-5C769B85642F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013570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3263AB-CB32-439E-88B3-5C769B85642F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809769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3263AB-CB32-439E-88B3-5C769B85642F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139461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3263AB-CB32-439E-88B3-5C769B85642F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139461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3263AB-CB32-439E-88B3-5C769B85642F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199154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3263AB-CB32-439E-88B3-5C769B85642F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493714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Templateswise.c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572567"/>
            <a:ext cx="7772400" cy="68589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NAME OF PRESENTATION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1186458"/>
            <a:ext cx="6400800" cy="521196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Company Name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8889C-009C-4E59-8F5B-AC0CF955DFFE}" type="datetimeFigureOut">
              <a:rPr lang="en-US" smtClean="0"/>
              <a:pPr/>
              <a:t>4/21/2017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29A2B-F04D-4A71-A113-CB1C5C2326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755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Templateswise.c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79712" y="205979"/>
            <a:ext cx="6707088" cy="85725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979712" y="1200151"/>
            <a:ext cx="6707088" cy="3394472"/>
          </a:xfrm>
        </p:spPr>
        <p:txBody>
          <a:bodyPr/>
          <a:lstStyle/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adipisicing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8889C-009C-4E59-8F5B-AC0CF955DFFE}" type="datetimeFigureOut">
              <a:rPr lang="en-US" smtClean="0"/>
              <a:pPr/>
              <a:t>4/21/2017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29A2B-F04D-4A71-A113-CB1C5C2326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3133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2 Templateswise.c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adipisicing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878889C-009C-4E59-8F5B-AC0CF955DFFE}" type="datetimeFigureOut">
              <a:rPr lang="en-US" smtClean="0"/>
              <a:pPr/>
              <a:t>4/21/2017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6E29A2B-F04D-4A71-A113-CB1C5C2326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113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Templateswise.c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NAME OF SECTION HEADER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Section Header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8889C-009C-4E59-8F5B-AC0CF955DFFE}" type="datetimeFigureOut">
              <a:rPr lang="en-US" smtClean="0"/>
              <a:pPr/>
              <a:t>4/21/2017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29A2B-F04D-4A71-A113-CB1C5C2326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242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78889C-009C-4E59-8F5B-AC0CF955DFFE}" type="datetimeFigureOut">
              <a:rPr lang="en-US" smtClean="0"/>
              <a:pPr/>
              <a:t>4/21/2017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E29A2B-F04D-4A71-A113-CB1C5C2326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610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gif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小數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707654"/>
            <a:ext cx="6400800" cy="521196"/>
          </a:xfrm>
        </p:spPr>
        <p:txBody>
          <a:bodyPr>
            <a:normAutofit fontScale="92500" lnSpcReduction="10000"/>
          </a:bodyPr>
          <a:lstStyle/>
          <a:p>
            <a:r>
              <a:rPr lang="en-US" altLang="zh-TW" dirty="0" smtClean="0"/>
              <a:t>7-4</a:t>
            </a:r>
            <a:r>
              <a:rPr lang="zh-TW" altLang="en-US" dirty="0" smtClean="0"/>
              <a:t>小數</a:t>
            </a:r>
            <a:r>
              <a:rPr lang="zh-TW" altLang="en-US" dirty="0"/>
              <a:t>除以整數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0848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11053"/>
            <a:ext cx="1219200" cy="1219200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48" t="19022" r="19946" b="45924"/>
          <a:stretch/>
        </p:blipFill>
        <p:spPr bwMode="auto">
          <a:xfrm>
            <a:off x="1691680" y="248104"/>
            <a:ext cx="7452320" cy="4411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0216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11053"/>
            <a:ext cx="1219200" cy="1219200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33" t="20919" r="22228" b="48098"/>
          <a:stretch/>
        </p:blipFill>
        <p:spPr bwMode="auto">
          <a:xfrm>
            <a:off x="1763688" y="0"/>
            <a:ext cx="7380312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1039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11053"/>
            <a:ext cx="1219200" cy="1219200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85" t="25814" r="20109" b="43479"/>
          <a:stretch/>
        </p:blipFill>
        <p:spPr bwMode="auto">
          <a:xfrm>
            <a:off x="1835696" y="22464"/>
            <a:ext cx="7096539" cy="5121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1039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3089722" y="28186"/>
            <a:ext cx="6054277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zh-TW" sz="3200" dirty="0">
                <a:latin typeface="微軟正黑體" pitchFamily="34" charset="-120"/>
                <a:ea typeface="微軟正黑體" pitchFamily="34" charset="-120"/>
              </a:rPr>
              <a:t>下表是媽媽購買水果的數量和付出的錢數。算出每種水果的單價各是多少元，填入下表。</a:t>
            </a:r>
          </a:p>
        </p:txBody>
      </p:sp>
      <p:pic>
        <p:nvPicPr>
          <p:cNvPr id="5" name="Picture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55" t="14218" r="46867" b="57622"/>
          <a:stretch>
            <a:fillRect/>
          </a:stretch>
        </p:blipFill>
        <p:spPr bwMode="auto">
          <a:xfrm>
            <a:off x="108743" y="0"/>
            <a:ext cx="2847975" cy="159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Text Box 82"/>
          <p:cNvSpPr txBox="1">
            <a:spLocks noChangeArrowheads="1"/>
          </p:cNvSpPr>
          <p:nvPr/>
        </p:nvSpPr>
        <p:spPr bwMode="auto">
          <a:xfrm>
            <a:off x="1979712" y="4167456"/>
            <a:ext cx="642806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sz="3200" dirty="0">
                <a:latin typeface="微軟正黑體" pitchFamily="34" charset="-120"/>
                <a:ea typeface="微軟正黑體" pitchFamily="34" charset="-120"/>
              </a:rPr>
              <a:t>（</a:t>
            </a:r>
            <a:r>
              <a:rPr lang="en-US" altLang="zh-CN" sz="3200" dirty="0">
                <a:latin typeface="微軟正黑體" pitchFamily="34" charset="-120"/>
                <a:ea typeface="微軟正黑體" pitchFamily="34" charset="-120"/>
              </a:rPr>
              <a:t>1)</a:t>
            </a:r>
            <a:r>
              <a:rPr lang="zh-TW" altLang="zh-TW" sz="3200" dirty="0" smtClean="0">
                <a:latin typeface="微軟正黑體" pitchFamily="34" charset="-120"/>
                <a:ea typeface="微軟正黑體" pitchFamily="34" charset="-120"/>
              </a:rPr>
              <a:t>每</a:t>
            </a:r>
            <a:r>
              <a:rPr lang="zh-TW" altLang="en-US" sz="3200" dirty="0">
                <a:latin typeface="微軟正黑體" pitchFamily="34" charset="-120"/>
                <a:ea typeface="微軟正黑體" pitchFamily="34" charset="-120"/>
              </a:rPr>
              <a:t>顆</a:t>
            </a:r>
            <a:r>
              <a:rPr lang="zh-TW" altLang="en-US" sz="320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蘋果</a:t>
            </a:r>
            <a:r>
              <a:rPr lang="zh-TW" altLang="zh-TW" sz="3200" dirty="0" smtClean="0">
                <a:latin typeface="微軟正黑體" pitchFamily="34" charset="-120"/>
                <a:ea typeface="微軟正黑體" pitchFamily="34" charset="-120"/>
              </a:rPr>
              <a:t>多少</a:t>
            </a:r>
            <a:r>
              <a:rPr lang="zh-TW" altLang="zh-TW" sz="3200" dirty="0">
                <a:latin typeface="微軟正黑體" pitchFamily="34" charset="-120"/>
                <a:ea typeface="微軟正黑體" pitchFamily="34" charset="-120"/>
              </a:rPr>
              <a:t>元</a:t>
            </a:r>
            <a:r>
              <a:rPr lang="zh-CN" altLang="en-US" sz="3200" dirty="0">
                <a:latin typeface="微軟正黑體" pitchFamily="34" charset="-120"/>
                <a:ea typeface="微軟正黑體" pitchFamily="34" charset="-120"/>
              </a:rPr>
              <a:t>？</a:t>
            </a:r>
          </a:p>
        </p:txBody>
      </p:sp>
      <p:graphicFrame>
        <p:nvGraphicFramePr>
          <p:cNvPr id="38" name="表格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4709944"/>
              </p:ext>
            </p:extLst>
          </p:nvPr>
        </p:nvGraphicFramePr>
        <p:xfrm>
          <a:off x="2158147" y="1851668"/>
          <a:ext cx="6374292" cy="2023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93192"/>
                <a:gridCol w="1593192"/>
                <a:gridCol w="1593954"/>
                <a:gridCol w="1593954"/>
              </a:tblGrid>
              <a:tr h="50585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sz="3200" kern="1200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品種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sz="3200" kern="12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單價</a:t>
                      </a:r>
                      <a:r>
                        <a:rPr lang="en-US" sz="3200" kern="12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/</a:t>
                      </a:r>
                      <a:r>
                        <a:rPr lang="zh-TW" sz="3200" kern="12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元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sz="3200" kern="12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數量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sz="3200" kern="12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總價</a:t>
                      </a:r>
                    </a:p>
                  </a:txBody>
                  <a:tcPr marL="68580" marR="68580" marT="0" marB="0"/>
                </a:tc>
              </a:tr>
              <a:tr h="50585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sz="3200" kern="1200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蘋果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3200" kern="1200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 </a:t>
                      </a:r>
                      <a:endParaRPr lang="zh-TW" sz="3200" kern="1200" dirty="0">
                        <a:solidFill>
                          <a:srgbClr val="FF0000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3200" kern="1200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 </a:t>
                      </a:r>
                      <a:r>
                        <a:rPr lang="en-US" altLang="zh-TW" sz="32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5</a:t>
                      </a:r>
                      <a:endParaRPr lang="zh-TW" sz="3200" kern="120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TW" sz="32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0.8</a:t>
                      </a:r>
                      <a:r>
                        <a:rPr lang="en-US" sz="3200" kern="1200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 </a:t>
                      </a:r>
                      <a:endParaRPr lang="zh-TW" sz="3200" kern="120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50585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sz="3200" kern="12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香蕉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3200" kern="1200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 </a:t>
                      </a:r>
                      <a:endParaRPr lang="zh-TW" sz="3200" kern="1200" dirty="0">
                        <a:solidFill>
                          <a:srgbClr val="FF0000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3200" kern="1200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 </a:t>
                      </a:r>
                      <a:r>
                        <a:rPr lang="en-US" altLang="zh-TW" sz="32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2</a:t>
                      </a:r>
                      <a:endParaRPr lang="zh-TW" sz="3200" kern="120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TW" sz="32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0.32</a:t>
                      </a:r>
                      <a:r>
                        <a:rPr lang="en-US" sz="3200" kern="1200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 </a:t>
                      </a:r>
                      <a:endParaRPr lang="zh-TW" sz="3200" kern="120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50585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sz="3200" kern="1200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橘子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3200" kern="1200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 </a:t>
                      </a:r>
                      <a:endParaRPr lang="zh-TW" sz="3200" kern="120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3200" kern="1200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 </a:t>
                      </a:r>
                      <a:r>
                        <a:rPr lang="en-US" altLang="zh-TW" sz="32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3</a:t>
                      </a:r>
                      <a:endParaRPr lang="zh-TW" sz="3200" kern="120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3200" kern="1200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 </a:t>
                      </a:r>
                      <a:r>
                        <a:rPr lang="en-US" altLang="zh-TW" sz="32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1.62</a:t>
                      </a:r>
                      <a:endParaRPr lang="zh-TW" sz="3200" kern="120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4245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Box 82"/>
          <p:cNvSpPr txBox="1">
            <a:spLocks noChangeArrowheads="1"/>
          </p:cNvSpPr>
          <p:nvPr/>
        </p:nvSpPr>
        <p:spPr bwMode="auto">
          <a:xfrm>
            <a:off x="1942998" y="2211710"/>
            <a:ext cx="642806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sz="3200" dirty="0" smtClean="0">
                <a:latin typeface="微軟正黑體" pitchFamily="34" charset="-120"/>
                <a:ea typeface="微軟正黑體" pitchFamily="34" charset="-120"/>
              </a:rPr>
              <a:t>（</a:t>
            </a:r>
            <a:r>
              <a:rPr lang="en-US" altLang="zh-CN" sz="3200" dirty="0" smtClean="0">
                <a:latin typeface="微軟正黑體" pitchFamily="34" charset="-120"/>
                <a:ea typeface="微軟正黑體" pitchFamily="34" charset="-120"/>
              </a:rPr>
              <a:t>2)</a:t>
            </a:r>
            <a:r>
              <a:rPr lang="zh-TW" altLang="zh-TW" sz="3200" dirty="0" smtClean="0">
                <a:latin typeface="微軟正黑體" pitchFamily="34" charset="-120"/>
                <a:ea typeface="微軟正黑體" pitchFamily="34" charset="-120"/>
              </a:rPr>
              <a:t>每</a:t>
            </a:r>
            <a:r>
              <a:rPr lang="zh-TW" altLang="en-US" sz="3200" dirty="0">
                <a:latin typeface="微軟正黑體" pitchFamily="34" charset="-120"/>
                <a:ea typeface="微軟正黑體" pitchFamily="34" charset="-120"/>
              </a:rPr>
              <a:t>根</a:t>
            </a:r>
            <a:r>
              <a:rPr lang="zh-TW" altLang="en-US" sz="320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香蕉</a:t>
            </a:r>
            <a:r>
              <a:rPr lang="zh-TW" altLang="zh-TW" sz="3200" dirty="0" smtClean="0">
                <a:latin typeface="微軟正黑體" pitchFamily="34" charset="-120"/>
                <a:ea typeface="微軟正黑體" pitchFamily="34" charset="-120"/>
              </a:rPr>
              <a:t>多少</a:t>
            </a:r>
            <a:r>
              <a:rPr lang="zh-TW" altLang="zh-TW" sz="3200" dirty="0">
                <a:latin typeface="微軟正黑體" pitchFamily="34" charset="-120"/>
                <a:ea typeface="微軟正黑體" pitchFamily="34" charset="-120"/>
              </a:rPr>
              <a:t>元</a:t>
            </a:r>
            <a:r>
              <a:rPr lang="zh-CN" altLang="en-US" sz="3200" dirty="0">
                <a:latin typeface="微軟正黑體" pitchFamily="34" charset="-120"/>
                <a:ea typeface="微軟正黑體" pitchFamily="34" charset="-120"/>
              </a:rPr>
              <a:t>？</a:t>
            </a:r>
          </a:p>
        </p:txBody>
      </p:sp>
      <p:graphicFrame>
        <p:nvGraphicFramePr>
          <p:cNvPr id="38" name="表格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8866481"/>
              </p:ext>
            </p:extLst>
          </p:nvPr>
        </p:nvGraphicFramePr>
        <p:xfrm>
          <a:off x="2312712" y="288239"/>
          <a:ext cx="5688632" cy="15175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78106"/>
                <a:gridCol w="1678106"/>
                <a:gridCol w="1118696"/>
                <a:gridCol w="1213724"/>
              </a:tblGrid>
              <a:tr h="50585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sz="3200" kern="1200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品種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sz="3200" kern="1200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單價</a:t>
                      </a:r>
                      <a:r>
                        <a:rPr lang="en-US" sz="3200" kern="1200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/</a:t>
                      </a:r>
                      <a:r>
                        <a:rPr lang="zh-TW" sz="3200" kern="1200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元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sz="3200" kern="12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數量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sz="3200" kern="1200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總價</a:t>
                      </a:r>
                    </a:p>
                  </a:txBody>
                  <a:tcPr marL="68580" marR="68580" marT="0" marB="0"/>
                </a:tc>
              </a:tr>
              <a:tr h="50585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sz="3200" kern="1200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香蕉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3200" kern="1200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 </a:t>
                      </a:r>
                      <a:endParaRPr lang="zh-TW" sz="3200" kern="1200" dirty="0">
                        <a:solidFill>
                          <a:srgbClr val="FF0000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3200" kern="1200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 </a:t>
                      </a:r>
                      <a:r>
                        <a:rPr lang="en-US" altLang="zh-TW" sz="32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2</a:t>
                      </a:r>
                      <a:endParaRPr lang="zh-TW" sz="3200" kern="120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TW" sz="32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 0.32</a:t>
                      </a:r>
                      <a:r>
                        <a:rPr lang="en-US" sz="3200" kern="1200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 </a:t>
                      </a:r>
                      <a:endParaRPr lang="zh-TW" sz="3200" kern="120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50585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sz="3200" kern="1200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橘子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3200" kern="1200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 </a:t>
                      </a:r>
                      <a:endParaRPr lang="zh-TW" sz="3200" kern="120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3200" kern="1200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 </a:t>
                      </a:r>
                      <a:r>
                        <a:rPr lang="en-US" altLang="zh-TW" sz="32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3</a:t>
                      </a:r>
                      <a:endParaRPr lang="zh-TW" sz="3200" kern="120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3200" kern="1200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 </a:t>
                      </a:r>
                      <a:r>
                        <a:rPr lang="en-US" sz="32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1</a:t>
                      </a:r>
                      <a:r>
                        <a:rPr lang="en-US" altLang="zh-TW" sz="32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.62</a:t>
                      </a:r>
                      <a:endParaRPr lang="zh-TW" sz="3200" kern="120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Text Box 82"/>
          <p:cNvSpPr txBox="1">
            <a:spLocks noChangeArrowheads="1"/>
          </p:cNvSpPr>
          <p:nvPr/>
        </p:nvSpPr>
        <p:spPr bwMode="auto">
          <a:xfrm>
            <a:off x="3217539" y="3030951"/>
            <a:ext cx="387897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TW" sz="3200" dirty="0" smtClean="0">
                <a:latin typeface="微軟正黑體" pitchFamily="34" charset="-120"/>
                <a:ea typeface="微軟正黑體" pitchFamily="34" charset="-120"/>
              </a:rPr>
              <a:t>0.32÷2</a:t>
            </a:r>
            <a:r>
              <a:rPr lang="en-US" altLang="zh-TW" sz="3200" dirty="0">
                <a:latin typeface="微軟正黑體" pitchFamily="34" charset="-120"/>
                <a:ea typeface="微軟正黑體" pitchFamily="34" charset="-120"/>
              </a:rPr>
              <a:t>=</a:t>
            </a:r>
            <a:r>
              <a:rPr lang="zh-CN" altLang="en-US" sz="3200" dirty="0">
                <a:latin typeface="微軟正黑體" pitchFamily="34" charset="-120"/>
                <a:ea typeface="微軟正黑體" pitchFamily="34" charset="-120"/>
              </a:rPr>
              <a:t>？</a:t>
            </a:r>
          </a:p>
        </p:txBody>
      </p:sp>
    </p:spTree>
    <p:extLst>
      <p:ext uri="{BB962C8B-B14F-4D97-AF65-F5344CB8AC3E}">
        <p14:creationId xmlns:p14="http://schemas.microsoft.com/office/powerpoint/2010/main" val="2815144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Box 82"/>
          <p:cNvSpPr txBox="1">
            <a:spLocks noChangeArrowheads="1"/>
          </p:cNvSpPr>
          <p:nvPr/>
        </p:nvSpPr>
        <p:spPr bwMode="auto">
          <a:xfrm>
            <a:off x="2051720" y="2166640"/>
            <a:ext cx="642806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sz="3200" dirty="0" smtClean="0">
                <a:latin typeface="微軟正黑體" pitchFamily="34" charset="-120"/>
                <a:ea typeface="微軟正黑體" pitchFamily="34" charset="-120"/>
              </a:rPr>
              <a:t>（</a:t>
            </a:r>
            <a:r>
              <a:rPr lang="en-US" altLang="zh-CN" sz="3200" dirty="0" smtClean="0">
                <a:latin typeface="微軟正黑體" pitchFamily="34" charset="-120"/>
                <a:ea typeface="微軟正黑體" pitchFamily="34" charset="-120"/>
              </a:rPr>
              <a:t>3)</a:t>
            </a:r>
            <a:r>
              <a:rPr lang="zh-TW" altLang="zh-TW" sz="3200" dirty="0" smtClean="0">
                <a:latin typeface="微軟正黑體" pitchFamily="34" charset="-120"/>
                <a:ea typeface="微軟正黑體" pitchFamily="34" charset="-120"/>
              </a:rPr>
              <a:t>每</a:t>
            </a:r>
            <a:r>
              <a:rPr lang="zh-TW" altLang="en-US" sz="3200" dirty="0">
                <a:latin typeface="微軟正黑體" pitchFamily="34" charset="-120"/>
                <a:ea typeface="微軟正黑體" pitchFamily="34" charset="-120"/>
              </a:rPr>
              <a:t>顆</a:t>
            </a:r>
            <a:r>
              <a:rPr lang="zh-TW" altLang="en-US" sz="32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橘子</a:t>
            </a:r>
            <a:r>
              <a:rPr lang="zh-TW" altLang="zh-TW" sz="3200" dirty="0" smtClean="0">
                <a:latin typeface="微軟正黑體" pitchFamily="34" charset="-120"/>
                <a:ea typeface="微軟正黑體" pitchFamily="34" charset="-120"/>
              </a:rPr>
              <a:t>多少</a:t>
            </a:r>
            <a:r>
              <a:rPr lang="zh-TW" altLang="zh-TW" sz="3200" dirty="0">
                <a:latin typeface="微軟正黑體" pitchFamily="34" charset="-120"/>
                <a:ea typeface="微軟正黑體" pitchFamily="34" charset="-120"/>
              </a:rPr>
              <a:t>元</a:t>
            </a:r>
            <a:r>
              <a:rPr lang="zh-CN" altLang="en-US" sz="3200" dirty="0">
                <a:latin typeface="微軟正黑體" pitchFamily="34" charset="-120"/>
                <a:ea typeface="微軟正黑體" pitchFamily="34" charset="-120"/>
              </a:rPr>
              <a:t>？</a:t>
            </a:r>
          </a:p>
        </p:txBody>
      </p:sp>
      <p:graphicFrame>
        <p:nvGraphicFramePr>
          <p:cNvPr id="38" name="表格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2875822"/>
              </p:ext>
            </p:extLst>
          </p:nvPr>
        </p:nvGraphicFramePr>
        <p:xfrm>
          <a:off x="2548271" y="252691"/>
          <a:ext cx="5688632" cy="15175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78106"/>
                <a:gridCol w="1678106"/>
                <a:gridCol w="1118696"/>
                <a:gridCol w="1213724"/>
              </a:tblGrid>
              <a:tr h="50585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sz="3200" kern="1200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品種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sz="3200" kern="1200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單價</a:t>
                      </a:r>
                      <a:r>
                        <a:rPr lang="en-US" sz="3200" kern="1200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/</a:t>
                      </a:r>
                      <a:r>
                        <a:rPr lang="zh-TW" sz="3200" kern="1200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元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sz="3200" kern="12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數量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sz="3200" kern="120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總價</a:t>
                      </a:r>
                    </a:p>
                  </a:txBody>
                  <a:tcPr marL="68580" marR="68580" marT="0" marB="0"/>
                </a:tc>
              </a:tr>
              <a:tr h="50585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sz="3200" kern="1200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香蕉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3200" kern="1200" dirty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 </a:t>
                      </a:r>
                      <a:r>
                        <a:rPr lang="en-US" sz="3200" kern="1200" dirty="0" smtClean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0.16</a:t>
                      </a:r>
                      <a:endParaRPr lang="zh-TW" sz="3200" kern="1200" dirty="0">
                        <a:solidFill>
                          <a:srgbClr val="FF0000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3200" kern="1200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 </a:t>
                      </a:r>
                      <a:r>
                        <a:rPr lang="en-US" altLang="zh-TW" sz="32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2</a:t>
                      </a:r>
                      <a:endParaRPr lang="zh-TW" sz="3200" kern="120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TW" sz="32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0.32</a:t>
                      </a:r>
                      <a:r>
                        <a:rPr lang="en-US" sz="3200" kern="1200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 </a:t>
                      </a:r>
                      <a:endParaRPr lang="zh-TW" sz="3200" kern="120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50585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sz="3200" kern="1200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橘子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3200" kern="1200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 </a:t>
                      </a:r>
                      <a:endParaRPr lang="zh-TW" sz="3200" kern="120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3200" kern="1200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 </a:t>
                      </a:r>
                      <a:r>
                        <a:rPr lang="en-US" altLang="zh-TW" sz="32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3</a:t>
                      </a:r>
                      <a:endParaRPr lang="zh-TW" sz="3200" kern="120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3200" kern="1200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 </a:t>
                      </a:r>
                      <a:r>
                        <a:rPr lang="en-US" sz="32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1</a:t>
                      </a:r>
                      <a:r>
                        <a:rPr lang="en-US" altLang="zh-TW" sz="32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.62</a:t>
                      </a:r>
                      <a:endParaRPr lang="zh-TW" sz="3200" kern="120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Text Box 82"/>
          <p:cNvSpPr txBox="1">
            <a:spLocks noChangeArrowheads="1"/>
          </p:cNvSpPr>
          <p:nvPr/>
        </p:nvSpPr>
        <p:spPr bwMode="auto">
          <a:xfrm>
            <a:off x="3217539" y="3147814"/>
            <a:ext cx="387897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TW" sz="3200" dirty="0" smtClean="0">
                <a:latin typeface="微軟正黑體" pitchFamily="34" charset="-120"/>
                <a:ea typeface="微軟正黑體" pitchFamily="34" charset="-120"/>
              </a:rPr>
              <a:t>1.62÷3=</a:t>
            </a:r>
            <a:endParaRPr lang="zh-CN" altLang="en-US" sz="3200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70680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22" t="25543" r="25000" b="29688"/>
          <a:stretch/>
        </p:blipFill>
        <p:spPr bwMode="auto">
          <a:xfrm>
            <a:off x="1700394" y="1457324"/>
            <a:ext cx="7443605" cy="368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0"/>
            <a:ext cx="3133725" cy="145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108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7" y="200397"/>
            <a:ext cx="1610654" cy="2011314"/>
          </a:xfrm>
          <a:prstGeom prst="rect">
            <a:avLst/>
          </a:prstGeom>
        </p:spPr>
      </p:pic>
      <p:sp>
        <p:nvSpPr>
          <p:cNvPr id="5" name="Text Box 82"/>
          <p:cNvSpPr txBox="1">
            <a:spLocks noChangeArrowheads="1"/>
          </p:cNvSpPr>
          <p:nvPr/>
        </p:nvSpPr>
        <p:spPr bwMode="auto">
          <a:xfrm>
            <a:off x="2126006" y="225830"/>
            <a:ext cx="647844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sz="3200" dirty="0" smtClean="0">
                <a:latin typeface="微軟正黑體" pitchFamily="34" charset="-120"/>
                <a:ea typeface="微軟正黑體" pitchFamily="34" charset="-120"/>
              </a:rPr>
              <a:t>仔細看</a:t>
            </a:r>
            <a:r>
              <a:rPr lang="en-US" altLang="zh-TW" sz="3200" dirty="0" smtClean="0">
                <a:latin typeface="微軟正黑體" pitchFamily="34" charset="-120"/>
                <a:ea typeface="微軟正黑體" pitchFamily="34" charset="-120"/>
              </a:rPr>
              <a:t>,</a:t>
            </a:r>
            <a:r>
              <a:rPr lang="zh-TW" altLang="en-US" sz="3200" dirty="0" smtClean="0">
                <a:latin typeface="微軟正黑體" pitchFamily="34" charset="-120"/>
                <a:ea typeface="微軟正黑體" pitchFamily="34" charset="-120"/>
              </a:rPr>
              <a:t>找找算式的規律</a:t>
            </a:r>
            <a:endParaRPr lang="zh-CN" altLang="en-US" sz="3200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98" t="24209" r="25000" b="63919"/>
          <a:stretch/>
        </p:blipFill>
        <p:spPr bwMode="auto">
          <a:xfrm>
            <a:off x="1242175" y="3897350"/>
            <a:ext cx="7901825" cy="1139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群組 1"/>
          <p:cNvGrpSpPr/>
          <p:nvPr/>
        </p:nvGrpSpPr>
        <p:grpSpPr>
          <a:xfrm>
            <a:off x="2195736" y="915566"/>
            <a:ext cx="6478441" cy="2857848"/>
            <a:chOff x="2195736" y="1234781"/>
            <a:chExt cx="6478441" cy="2857848"/>
          </a:xfrm>
        </p:grpSpPr>
        <p:sp>
          <p:nvSpPr>
            <p:cNvPr id="6" name="Text Box 82"/>
            <p:cNvSpPr txBox="1">
              <a:spLocks noChangeArrowheads="1"/>
            </p:cNvSpPr>
            <p:nvPr/>
          </p:nvSpPr>
          <p:spPr bwMode="auto">
            <a:xfrm>
              <a:off x="2195736" y="1234781"/>
              <a:ext cx="6478441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zh-TW" sz="3200" dirty="0" smtClean="0">
                  <a:latin typeface="微軟正黑體" pitchFamily="34" charset="-120"/>
                  <a:ea typeface="微軟正黑體" pitchFamily="34" charset="-120"/>
                </a:rPr>
                <a:t>1÷1</a:t>
              </a:r>
              <a:r>
                <a:rPr lang="zh-TW" altLang="en-US" sz="3200" dirty="0" smtClean="0">
                  <a:latin typeface="微軟正黑體" pitchFamily="34" charset="-120"/>
                  <a:ea typeface="微軟正黑體" pitchFamily="34" charset="-120"/>
                </a:rPr>
                <a:t>           </a:t>
              </a:r>
              <a:r>
                <a:rPr lang="en-US" altLang="zh-TW" sz="3200" dirty="0" smtClean="0">
                  <a:latin typeface="微軟正黑體" pitchFamily="34" charset="-120"/>
                  <a:ea typeface="微軟正黑體" pitchFamily="34" charset="-120"/>
                </a:rPr>
                <a:t>=1</a:t>
              </a:r>
              <a:endParaRPr lang="zh-CN" altLang="en-US" sz="3200" dirty="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7" name="Text Box 82"/>
            <p:cNvSpPr txBox="1">
              <a:spLocks noChangeArrowheads="1"/>
            </p:cNvSpPr>
            <p:nvPr/>
          </p:nvSpPr>
          <p:spPr bwMode="auto">
            <a:xfrm>
              <a:off x="2195736" y="1770951"/>
              <a:ext cx="6478441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zh-TW" sz="3200" dirty="0" smtClean="0">
                  <a:latin typeface="微軟正黑體" pitchFamily="34" charset="-120"/>
                  <a:ea typeface="微軟正黑體" pitchFamily="34" charset="-120"/>
                </a:rPr>
                <a:t>1÷10</a:t>
              </a:r>
              <a:r>
                <a:rPr lang="zh-TW" altLang="en-US" sz="3200" dirty="0" smtClean="0">
                  <a:latin typeface="微軟正黑體" pitchFamily="34" charset="-120"/>
                  <a:ea typeface="微軟正黑體" pitchFamily="34" charset="-120"/>
                </a:rPr>
                <a:t>        </a:t>
              </a:r>
              <a:r>
                <a:rPr lang="en-US" altLang="zh-TW" sz="3200" dirty="0" smtClean="0">
                  <a:latin typeface="微軟正黑體" pitchFamily="34" charset="-120"/>
                  <a:ea typeface="微軟正黑體" pitchFamily="34" charset="-120"/>
                </a:rPr>
                <a:t>=0.1</a:t>
              </a:r>
              <a:endParaRPr lang="zh-CN" altLang="en-US" sz="3200" dirty="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8" name="Text Box 82"/>
            <p:cNvSpPr txBox="1">
              <a:spLocks noChangeArrowheads="1"/>
            </p:cNvSpPr>
            <p:nvPr/>
          </p:nvSpPr>
          <p:spPr bwMode="auto">
            <a:xfrm>
              <a:off x="2195736" y="2347015"/>
              <a:ext cx="6478441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zh-TW" sz="3200" dirty="0" smtClean="0">
                  <a:latin typeface="微軟正黑體" pitchFamily="34" charset="-120"/>
                  <a:ea typeface="微軟正黑體" pitchFamily="34" charset="-120"/>
                </a:rPr>
                <a:t>1÷100</a:t>
              </a:r>
              <a:r>
                <a:rPr lang="zh-TW" altLang="en-US" sz="3200" dirty="0" smtClean="0">
                  <a:latin typeface="微軟正黑體" pitchFamily="34" charset="-120"/>
                  <a:ea typeface="微軟正黑體" pitchFamily="34" charset="-120"/>
                </a:rPr>
                <a:t>      </a:t>
              </a:r>
              <a:r>
                <a:rPr lang="en-US" altLang="zh-TW" sz="3200" dirty="0" smtClean="0">
                  <a:latin typeface="微軟正黑體" pitchFamily="34" charset="-120"/>
                  <a:ea typeface="微軟正黑體" pitchFamily="34" charset="-120"/>
                </a:rPr>
                <a:t>=0.01</a:t>
              </a:r>
              <a:endParaRPr lang="zh-CN" altLang="en-US" sz="3200" dirty="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9" name="Text Box 82"/>
            <p:cNvSpPr txBox="1">
              <a:spLocks noChangeArrowheads="1"/>
            </p:cNvSpPr>
            <p:nvPr/>
          </p:nvSpPr>
          <p:spPr bwMode="auto">
            <a:xfrm>
              <a:off x="2195736" y="2923079"/>
              <a:ext cx="6478441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zh-TW" sz="3200" dirty="0" smtClean="0">
                  <a:latin typeface="微軟正黑體" pitchFamily="34" charset="-120"/>
                  <a:ea typeface="微軟正黑體" pitchFamily="34" charset="-120"/>
                </a:rPr>
                <a:t>1÷1000</a:t>
              </a:r>
              <a:r>
                <a:rPr lang="zh-TW" altLang="en-US" sz="3200" dirty="0" smtClean="0">
                  <a:latin typeface="微軟正黑體" pitchFamily="34" charset="-120"/>
                  <a:ea typeface="微軟正黑體" pitchFamily="34" charset="-120"/>
                </a:rPr>
                <a:t>   </a:t>
              </a:r>
              <a:r>
                <a:rPr lang="en-US" altLang="zh-TW" sz="3200" dirty="0" smtClean="0">
                  <a:latin typeface="微軟正黑體" pitchFamily="34" charset="-120"/>
                  <a:ea typeface="微軟正黑體" pitchFamily="34" charset="-120"/>
                </a:rPr>
                <a:t>=0.001</a:t>
              </a:r>
              <a:endParaRPr lang="zh-CN" altLang="en-US" sz="3200" dirty="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1" name="Text Box 82"/>
            <p:cNvSpPr txBox="1">
              <a:spLocks noChangeArrowheads="1"/>
            </p:cNvSpPr>
            <p:nvPr/>
          </p:nvSpPr>
          <p:spPr bwMode="auto">
            <a:xfrm>
              <a:off x="2195736" y="3507854"/>
              <a:ext cx="6478441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zh-TW" sz="3200" dirty="0" smtClean="0">
                  <a:latin typeface="微軟正黑體" pitchFamily="34" charset="-120"/>
                  <a:ea typeface="微軟正黑體" pitchFamily="34" charset="-120"/>
                </a:rPr>
                <a:t>1÷10000</a:t>
              </a:r>
              <a:r>
                <a:rPr lang="zh-TW" altLang="en-US" sz="3200" dirty="0" smtClean="0">
                  <a:latin typeface="微軟正黑體" pitchFamily="34" charset="-120"/>
                  <a:ea typeface="微軟正黑體" pitchFamily="34" charset="-120"/>
                </a:rPr>
                <a:t> </a:t>
              </a:r>
              <a:r>
                <a:rPr lang="en-US" altLang="zh-TW" sz="3200" dirty="0" smtClean="0">
                  <a:latin typeface="微軟正黑體" pitchFamily="34" charset="-120"/>
                  <a:ea typeface="微軟正黑體" pitchFamily="34" charset="-120"/>
                </a:rPr>
                <a:t>=???</a:t>
              </a:r>
              <a:endParaRPr lang="zh-CN" altLang="en-US" sz="3200" dirty="0"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pic>
        <p:nvPicPr>
          <p:cNvPr id="3" name="圖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21442">
            <a:off x="5826762" y="1174404"/>
            <a:ext cx="2944347" cy="202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686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58" t="31717" r="60971" b="54717"/>
          <a:stretch/>
        </p:blipFill>
        <p:spPr bwMode="auto">
          <a:xfrm>
            <a:off x="6471247" y="1400392"/>
            <a:ext cx="2588837" cy="1192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98" t="24209" r="25000" b="63919"/>
          <a:stretch/>
        </p:blipFill>
        <p:spPr bwMode="auto">
          <a:xfrm>
            <a:off x="28070" y="312399"/>
            <a:ext cx="6684564" cy="1139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群組 1"/>
          <p:cNvGrpSpPr/>
          <p:nvPr/>
        </p:nvGrpSpPr>
        <p:grpSpPr>
          <a:xfrm>
            <a:off x="1982616" y="1170094"/>
            <a:ext cx="6478441" cy="3939902"/>
            <a:chOff x="2195736" y="1234781"/>
            <a:chExt cx="6478441" cy="2857848"/>
          </a:xfrm>
        </p:grpSpPr>
        <p:sp>
          <p:nvSpPr>
            <p:cNvPr id="6" name="Text Box 82"/>
            <p:cNvSpPr txBox="1">
              <a:spLocks noChangeArrowheads="1"/>
            </p:cNvSpPr>
            <p:nvPr/>
          </p:nvSpPr>
          <p:spPr bwMode="auto">
            <a:xfrm>
              <a:off x="2195736" y="1234781"/>
              <a:ext cx="6478441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zh-TW" sz="3200" dirty="0" smtClean="0">
                  <a:latin typeface="微軟正黑體" pitchFamily="34" charset="-120"/>
                  <a:ea typeface="微軟正黑體" pitchFamily="34" charset="-120"/>
                </a:rPr>
                <a:t>2.47÷1</a:t>
              </a:r>
              <a:r>
                <a:rPr lang="zh-TW" altLang="en-US" sz="3200" dirty="0" smtClean="0">
                  <a:latin typeface="微軟正黑體" pitchFamily="34" charset="-120"/>
                  <a:ea typeface="微軟正黑體" pitchFamily="34" charset="-120"/>
                </a:rPr>
                <a:t>           </a:t>
              </a:r>
              <a:r>
                <a:rPr lang="en-US" altLang="zh-TW" sz="3200" dirty="0" smtClean="0">
                  <a:latin typeface="微軟正黑體" pitchFamily="34" charset="-120"/>
                  <a:ea typeface="微軟正黑體" pitchFamily="34" charset="-120"/>
                </a:rPr>
                <a:t>=2.47</a:t>
              </a:r>
              <a:endParaRPr lang="zh-CN" altLang="en-US" sz="3200" dirty="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7" name="Text Box 82"/>
            <p:cNvSpPr txBox="1">
              <a:spLocks noChangeArrowheads="1"/>
            </p:cNvSpPr>
            <p:nvPr/>
          </p:nvSpPr>
          <p:spPr bwMode="auto">
            <a:xfrm>
              <a:off x="2195736" y="1770951"/>
              <a:ext cx="6478441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zh-TW" sz="3200" dirty="0" smtClean="0">
                  <a:latin typeface="微軟正黑體" pitchFamily="34" charset="-120"/>
                  <a:ea typeface="微軟正黑體" pitchFamily="34" charset="-120"/>
                </a:rPr>
                <a:t>2.47÷10</a:t>
              </a:r>
              <a:r>
                <a:rPr lang="zh-TW" altLang="en-US" sz="3200" dirty="0" smtClean="0">
                  <a:latin typeface="微軟正黑體" pitchFamily="34" charset="-120"/>
                  <a:ea typeface="微軟正黑體" pitchFamily="34" charset="-120"/>
                </a:rPr>
                <a:t>        </a:t>
              </a:r>
              <a:r>
                <a:rPr lang="en-US" altLang="zh-TW" sz="3200" dirty="0" smtClean="0">
                  <a:latin typeface="微軟正黑體" pitchFamily="34" charset="-120"/>
                  <a:ea typeface="微軟正黑體" pitchFamily="34" charset="-120"/>
                </a:rPr>
                <a:t>=</a:t>
              </a:r>
              <a:endParaRPr lang="zh-CN" altLang="en-US" sz="3200" dirty="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8" name="Text Box 82"/>
            <p:cNvSpPr txBox="1">
              <a:spLocks noChangeArrowheads="1"/>
            </p:cNvSpPr>
            <p:nvPr/>
          </p:nvSpPr>
          <p:spPr bwMode="auto">
            <a:xfrm>
              <a:off x="2195736" y="2347015"/>
              <a:ext cx="6478441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zh-TW" sz="3200" dirty="0">
                  <a:latin typeface="微軟正黑體" pitchFamily="34" charset="-120"/>
                  <a:ea typeface="微軟正黑體" pitchFamily="34" charset="-120"/>
                </a:rPr>
                <a:t>2.47÷100</a:t>
              </a:r>
              <a:r>
                <a:rPr lang="zh-TW" altLang="en-US" sz="3200" dirty="0" smtClean="0">
                  <a:latin typeface="微軟正黑體" pitchFamily="34" charset="-120"/>
                  <a:ea typeface="微軟正黑體" pitchFamily="34" charset="-120"/>
                </a:rPr>
                <a:t>      </a:t>
              </a:r>
              <a:r>
                <a:rPr lang="en-US" altLang="zh-TW" sz="3200" dirty="0" smtClean="0">
                  <a:latin typeface="微軟正黑體" pitchFamily="34" charset="-120"/>
                  <a:ea typeface="微軟正黑體" pitchFamily="34" charset="-120"/>
                </a:rPr>
                <a:t>=</a:t>
              </a:r>
              <a:endParaRPr lang="zh-CN" altLang="en-US" sz="3200" dirty="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9" name="Text Box 82"/>
            <p:cNvSpPr txBox="1">
              <a:spLocks noChangeArrowheads="1"/>
            </p:cNvSpPr>
            <p:nvPr/>
          </p:nvSpPr>
          <p:spPr bwMode="auto">
            <a:xfrm>
              <a:off x="2195736" y="2923079"/>
              <a:ext cx="6478441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zh-TW" sz="3200" dirty="0">
                  <a:latin typeface="微軟正黑體" pitchFamily="34" charset="-120"/>
                  <a:ea typeface="微軟正黑體" pitchFamily="34" charset="-120"/>
                </a:rPr>
                <a:t>2.47÷1000</a:t>
              </a:r>
              <a:r>
                <a:rPr lang="zh-TW" altLang="en-US" sz="3200" dirty="0" smtClean="0">
                  <a:latin typeface="微軟正黑體" pitchFamily="34" charset="-120"/>
                  <a:ea typeface="微軟正黑體" pitchFamily="34" charset="-120"/>
                </a:rPr>
                <a:t>   </a:t>
              </a:r>
              <a:r>
                <a:rPr lang="en-US" altLang="zh-TW" sz="3200" dirty="0" smtClean="0">
                  <a:latin typeface="微軟正黑體" pitchFamily="34" charset="-120"/>
                  <a:ea typeface="微軟正黑體" pitchFamily="34" charset="-120"/>
                </a:rPr>
                <a:t>=</a:t>
              </a:r>
              <a:endParaRPr lang="zh-CN" altLang="en-US" sz="3200" dirty="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1" name="Text Box 82"/>
            <p:cNvSpPr txBox="1">
              <a:spLocks noChangeArrowheads="1"/>
            </p:cNvSpPr>
            <p:nvPr/>
          </p:nvSpPr>
          <p:spPr bwMode="auto">
            <a:xfrm>
              <a:off x="2195736" y="3507854"/>
              <a:ext cx="6478441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zh-TW" sz="3200" dirty="0" smtClean="0">
                  <a:latin typeface="微軟正黑體" pitchFamily="34" charset="-120"/>
                  <a:ea typeface="微軟正黑體" pitchFamily="34" charset="-120"/>
                </a:rPr>
                <a:t>2.47÷10000</a:t>
              </a:r>
              <a:r>
                <a:rPr lang="zh-TW" altLang="en-US" sz="3200" dirty="0" smtClean="0">
                  <a:latin typeface="微軟正黑體" pitchFamily="34" charset="-120"/>
                  <a:ea typeface="微軟正黑體" pitchFamily="34" charset="-120"/>
                </a:rPr>
                <a:t> </a:t>
              </a:r>
              <a:r>
                <a:rPr lang="en-US" altLang="zh-TW" sz="3200" dirty="0" smtClean="0">
                  <a:latin typeface="微軟正黑體" pitchFamily="34" charset="-120"/>
                  <a:ea typeface="微軟正黑體" pitchFamily="34" charset="-120"/>
                </a:rPr>
                <a:t>=</a:t>
              </a:r>
              <a:endParaRPr lang="zh-CN" altLang="en-US" sz="3200" dirty="0"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pic>
        <p:nvPicPr>
          <p:cNvPr id="10" name="圖片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33797">
            <a:off x="6973140" y="-83069"/>
            <a:ext cx="1723599" cy="1723599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58" t="60402" r="57892" b="26902"/>
          <a:stretch/>
        </p:blipFill>
        <p:spPr bwMode="auto">
          <a:xfrm>
            <a:off x="6452983" y="2526775"/>
            <a:ext cx="2529961" cy="928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98" t="60402" r="23860" b="26902"/>
          <a:stretch/>
        </p:blipFill>
        <p:spPr bwMode="auto">
          <a:xfrm>
            <a:off x="6460286" y="3375054"/>
            <a:ext cx="2533361" cy="928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7040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02" t="20363" r="20435" b="29688"/>
          <a:stretch/>
        </p:blipFill>
        <p:spPr bwMode="auto">
          <a:xfrm>
            <a:off x="2987824" y="0"/>
            <a:ext cx="6156176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46" y="186536"/>
            <a:ext cx="2847975" cy="2287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021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37" t="25227" r="20909" b="40000"/>
          <a:stretch/>
        </p:blipFill>
        <p:spPr bwMode="auto">
          <a:xfrm>
            <a:off x="2555776" y="33775"/>
            <a:ext cx="6588224" cy="3114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72660">
            <a:off x="451702" y="213316"/>
            <a:ext cx="1779001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553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5-1單位小數相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5-1單位小數相乘</Template>
  <TotalTime>127</TotalTime>
  <Words>143</Words>
  <Application>Microsoft Office PowerPoint</Application>
  <PresentationFormat>如螢幕大小 (16:9)</PresentationFormat>
  <Paragraphs>71</Paragraphs>
  <Slides>12</Slides>
  <Notes>12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12</vt:i4>
      </vt:variant>
    </vt:vector>
  </HeadingPairs>
  <TitlesOfParts>
    <vt:vector size="17" baseType="lpstr">
      <vt:lpstr>微軟正黑體</vt:lpstr>
      <vt:lpstr>新細明體</vt:lpstr>
      <vt:lpstr>Arial</vt:lpstr>
      <vt:lpstr>Calibri</vt:lpstr>
      <vt:lpstr>5-1單位小數相乘</vt:lpstr>
      <vt:lpstr>小數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小數</dc:title>
  <dc:creator>CLASS</dc:creator>
  <cp:lastModifiedBy>Teacher</cp:lastModifiedBy>
  <cp:revision>22</cp:revision>
  <dcterms:created xsi:type="dcterms:W3CDTF">2015-03-19T06:56:51Z</dcterms:created>
  <dcterms:modified xsi:type="dcterms:W3CDTF">2017-04-21T06:45:38Z</dcterms:modified>
</cp:coreProperties>
</file>