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sldIdLst>
    <p:sldId id="269" r:id="rId2"/>
    <p:sldId id="272" r:id="rId3"/>
    <p:sldId id="270" r:id="rId4"/>
    <p:sldId id="258" r:id="rId5"/>
    <p:sldId id="268" r:id="rId6"/>
    <p:sldId id="273" r:id="rId7"/>
    <p:sldId id="274" r:id="rId8"/>
    <p:sldId id="276" r:id="rId9"/>
    <p:sldId id="277" r:id="rId10"/>
    <p:sldId id="256" r:id="rId11"/>
    <p:sldId id="265" r:id="rId12"/>
  </p:sldIdLst>
  <p:sldSz cx="9144000" cy="5715000" type="screen16x10"/>
  <p:notesSz cx="6858000" cy="9144000"/>
  <p:embeddedFontLst>
    <p:embeddedFont>
      <p:font typeface="王漢宗海報體一半天水" panose="02020600000000000000" pitchFamily="18" charset="-120"/>
      <p:regular r:id="rId14"/>
    </p:embeddedFont>
    <p:embeddedFont>
      <p:font typeface="宋体" panose="02010600030101010101" pitchFamily="2" charset="-122"/>
      <p:regular r:id="rId15"/>
    </p:embeddedFont>
    <p:embeddedFont>
      <p:font typeface="標楷體" panose="03000509000000000000" pitchFamily="65" charset="-120"/>
      <p:regular r:id="rId16"/>
    </p:embeddedFont>
    <p:embeddedFont>
      <p:font typeface="王漢宗粗黑體一實陰" panose="02020600000000000000" pitchFamily="18" charset="-120"/>
      <p:regular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微软雅黑" panose="020B0503020204020204" pitchFamily="34" charset="-122"/>
      <p:regular r:id="rId22"/>
      <p:bold r:id="rId23"/>
    </p:embeddedFont>
  </p:embeddedFont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30" d="100"/>
          <a:sy n="130" d="100"/>
        </p:scale>
        <p:origin x="1074" y="108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79BA23CC-1DDD-4ED8-8050-4D8EBFC7D60C}" type="datetimeFigureOut">
              <a:rPr lang="zh-CN" altLang="en-US"/>
              <a:pPr>
                <a:defRPr/>
              </a:pPr>
              <a:t>2019/9/6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542A2828-5DC8-41B3-A7E8-4346864E0EA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77417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685800"/>
            <a:ext cx="54864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126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A095E46-34D1-43EC-A3ED-23BEB8F17696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775357"/>
            <a:ext cx="7772400" cy="1225021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3838D7-76BD-4EDA-A212-D7E5D4C7EF75}" type="datetimeFigureOut">
              <a:rPr lang="zh-CN" altLang="en-US"/>
              <a:pPr>
                <a:defRPr/>
              </a:pPr>
              <a:t>2019/9/6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72C4F-44CD-409B-9EE9-FE9D6B8D9DE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2797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343F9-4719-4771-A276-EA145AD5EC8F}" type="datetimeFigureOut">
              <a:rPr lang="zh-CN" altLang="en-US"/>
              <a:pPr>
                <a:defRPr/>
              </a:pPr>
              <a:t>2019/9/6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1BF9D-3904-490D-B4B6-E9AADA16B7D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0051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28867"/>
            <a:ext cx="2057400" cy="4876271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28867"/>
            <a:ext cx="6019800" cy="4876271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55B16-A433-469B-A8FA-7E0164073684}" type="datetimeFigureOut">
              <a:rPr lang="zh-CN" altLang="en-US"/>
              <a:pPr>
                <a:defRPr/>
              </a:pPr>
              <a:t>2019/9/6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F4339D-F313-4413-81DA-9460AA3420C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949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3C8AFE-1BD9-44C2-9272-48A6E8C28172}" type="datetimeFigureOut">
              <a:rPr lang="zh-CN" altLang="en-US"/>
              <a:pPr>
                <a:defRPr/>
              </a:pPr>
              <a:t>2019/9/6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4F516-5B0C-43CC-A2F3-BB1277C7644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5617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672419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9D26F1-6A62-40BA-A565-92DD597284F5}" type="datetimeFigureOut">
              <a:rPr lang="zh-CN" altLang="en-US"/>
              <a:pPr>
                <a:defRPr/>
              </a:pPr>
              <a:t>2019/9/6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E16059-8059-4888-9239-028D50D1F4E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1027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5C291-CF7B-49E7-A664-8B9BB54DFF08}" type="datetimeFigureOut">
              <a:rPr lang="zh-CN" altLang="en-US"/>
              <a:pPr>
                <a:defRPr/>
              </a:pPr>
              <a:t>2019/9/6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A4758-E4BC-45DE-B2AB-E866C4C2C29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1114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79263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0" y="1279263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0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454E7-09BE-45E0-AE98-18E402B285FD}" type="datetimeFigureOut">
              <a:rPr lang="zh-CN" altLang="en-US"/>
              <a:pPr>
                <a:defRPr/>
              </a:pPr>
              <a:t>2019/9/6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854D02-D12F-4D6A-B0C7-EEA260DB4F4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2279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4A26D-EB8D-478D-A753-AE35C2EEC7F4}" type="datetimeFigureOut">
              <a:rPr lang="zh-CN" altLang="en-US"/>
              <a:pPr>
                <a:defRPr/>
              </a:pPr>
              <a:t>2019/9/6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EBC2B-97B4-497D-8090-A29D01564F5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0320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10041C-EA1C-4E39-8A77-09887B5E824D}" type="datetimeFigureOut">
              <a:rPr lang="zh-CN" altLang="en-US"/>
              <a:pPr>
                <a:defRPr/>
              </a:pPr>
              <a:t>2019/9/6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5CBDEB-3E9B-45CB-B9AE-93D767883BD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3894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5" y="22754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5" y="1195919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AACB6-DB74-46A2-97CD-D8B99B565049}" type="datetimeFigureOut">
              <a:rPr lang="zh-CN" altLang="en-US"/>
              <a:pPr>
                <a:defRPr/>
              </a:pPr>
              <a:t>2019/9/6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758FB8-7ED1-4056-B3B4-1BC9CC4522B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6321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FD9A7-4DA8-444C-91AB-A08CDCD75D24}" type="datetimeFigureOut">
              <a:rPr lang="zh-CN" altLang="en-US"/>
              <a:pPr>
                <a:defRPr/>
              </a:pPr>
              <a:t>2019/9/6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0D5DA-A11B-456C-AAE6-278C3BE7AC7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9295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28600"/>
            <a:ext cx="82296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333500"/>
            <a:ext cx="822960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5297488"/>
            <a:ext cx="2133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A058176-552F-4E2A-9107-D29E9AD39757}" type="datetimeFigureOut">
              <a:rPr lang="zh-CN" altLang="en-US"/>
              <a:pPr>
                <a:defRPr/>
              </a:pPr>
              <a:t>2019/9/6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5297488"/>
            <a:ext cx="2133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22FB421-BE32-4AAF-A5E7-9789A1DC2D2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697260"/>
            <a:ext cx="8229600" cy="952500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r>
              <a:rPr lang="zh-TW" altLang="en-US" dirty="0" smtClean="0">
                <a:solidFill>
                  <a:srgbClr val="002060"/>
                </a:solidFill>
                <a:latin typeface="王漢宗粗黑體一實陰" panose="02020600000000000000" pitchFamily="18" charset="-120"/>
                <a:ea typeface="王漢宗粗黑體一實陰" panose="02020600000000000000" pitchFamily="18" charset="-120"/>
              </a:rPr>
              <a:t>一年一班 體育與健康老師　</a:t>
            </a:r>
            <a:r>
              <a:rPr lang="en-US" altLang="zh-TW" dirty="0" smtClean="0">
                <a:solidFill>
                  <a:srgbClr val="002060"/>
                </a:solidFill>
                <a:latin typeface="王漢宗粗黑體一實陰" panose="02020600000000000000" pitchFamily="18" charset="-120"/>
                <a:ea typeface="王漢宗粗黑體一實陰" panose="02020600000000000000" pitchFamily="18" charset="-120"/>
              </a:rPr>
              <a:t/>
            </a:r>
            <a:br>
              <a:rPr lang="en-US" altLang="zh-TW" dirty="0" smtClean="0">
                <a:solidFill>
                  <a:srgbClr val="002060"/>
                </a:solidFill>
                <a:latin typeface="王漢宗粗黑體一實陰" panose="02020600000000000000" pitchFamily="18" charset="-120"/>
                <a:ea typeface="王漢宗粗黑體一實陰" panose="02020600000000000000" pitchFamily="18" charset="-120"/>
              </a:rPr>
            </a:br>
            <a:r>
              <a:rPr lang="zh-TW" altLang="en-US" dirty="0" smtClean="0">
                <a:solidFill>
                  <a:srgbClr val="002060"/>
                </a:solidFill>
                <a:latin typeface="王漢宗粗黑體一實陰" panose="02020600000000000000" pitchFamily="18" charset="-120"/>
                <a:ea typeface="王漢宗粗黑體一實陰" panose="02020600000000000000" pitchFamily="18" charset="-120"/>
              </a:rPr>
              <a:t>羅　傑</a:t>
            </a:r>
            <a:endParaRPr lang="zh-TW" altLang="en-US" dirty="0">
              <a:solidFill>
                <a:srgbClr val="002060"/>
              </a:solidFill>
              <a:latin typeface="王漢宗粗黑體一實陰" panose="02020600000000000000" pitchFamily="18" charset="-120"/>
              <a:ea typeface="王漢宗粗黑體一實陰" panose="02020600000000000000" pitchFamily="18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98"/>
          <a:stretch/>
        </p:blipFill>
        <p:spPr>
          <a:xfrm>
            <a:off x="2411760" y="2137420"/>
            <a:ext cx="4464496" cy="2839638"/>
          </a:xfrm>
        </p:spPr>
      </p:pic>
    </p:spTree>
    <p:extLst>
      <p:ext uri="{BB962C8B-B14F-4D97-AF65-F5344CB8AC3E}">
        <p14:creationId xmlns:p14="http://schemas.microsoft.com/office/powerpoint/2010/main" val="271088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4" r="7691"/>
          <a:stretch/>
        </p:blipFill>
        <p:spPr bwMode="auto">
          <a:xfrm>
            <a:off x="179512" y="553244"/>
            <a:ext cx="4032448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5" name="TextBox 10"/>
          <p:cNvSpPr txBox="1">
            <a:spLocks noChangeArrowheads="1"/>
          </p:cNvSpPr>
          <p:nvPr/>
        </p:nvSpPr>
        <p:spPr bwMode="auto">
          <a:xfrm>
            <a:off x="5292080" y="388609"/>
            <a:ext cx="223651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r>
              <a:rPr lang="zh-TW" altLang="en-US" sz="4000" dirty="0" smtClean="0">
                <a:solidFill>
                  <a:srgbClr val="00B050"/>
                </a:solidFill>
                <a:latin typeface="王漢宗粗黑體一實陰" panose="02020600000000000000" pitchFamily="18" charset="-120"/>
                <a:ea typeface="王漢宗粗黑體一實陰" panose="02020600000000000000" pitchFamily="18" charset="-120"/>
              </a:rPr>
              <a:t>家長協助</a:t>
            </a:r>
            <a:endParaRPr lang="zh-CN" altLang="en-US" sz="4000" b="1" dirty="0">
              <a:solidFill>
                <a:srgbClr val="00B05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56" name="TextBox 11"/>
          <p:cNvSpPr txBox="1">
            <a:spLocks noChangeArrowheads="1"/>
          </p:cNvSpPr>
          <p:nvPr/>
        </p:nvSpPr>
        <p:spPr bwMode="auto">
          <a:xfrm>
            <a:off x="4644008" y="1770119"/>
            <a:ext cx="4248472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r>
              <a:rPr lang="zh-TW" alt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一、孩子的身體狀況</a:t>
            </a:r>
            <a:r>
              <a:rPr lang="en-US" altLang="zh-TW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/>
            </a:r>
            <a:br>
              <a:rPr lang="en-US" altLang="zh-TW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</a:br>
            <a:endParaRPr lang="en-US" altLang="zh-TW" sz="28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TW" alt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二、小手帕、更換衣物</a:t>
            </a:r>
            <a:endParaRPr lang="en-US" altLang="zh-TW" sz="28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28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TW" alt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三、陪著孩子一同運動</a:t>
            </a:r>
            <a:endParaRPr lang="zh-CN" alt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4499992" y="1129308"/>
            <a:ext cx="4034886" cy="1449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2"/>
          <a:stretch/>
        </p:blipFill>
        <p:spPr bwMode="auto">
          <a:xfrm>
            <a:off x="539552" y="3073524"/>
            <a:ext cx="2310851" cy="2399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矩形 10"/>
          <p:cNvSpPr/>
          <p:nvPr/>
        </p:nvSpPr>
        <p:spPr>
          <a:xfrm>
            <a:off x="4499992" y="2353444"/>
            <a:ext cx="936104" cy="341180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228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5" name="直接连接符 4"/>
          <p:cNvCxnSpPr/>
          <p:nvPr/>
        </p:nvCxnSpPr>
        <p:spPr>
          <a:xfrm>
            <a:off x="28142" y="5715000"/>
            <a:ext cx="9144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863649" y="1323531"/>
            <a:ext cx="585609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r>
              <a:rPr lang="zh-TW" altLang="en-US" sz="3600" b="1" dirty="0" smtClean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微软雅黑" pitchFamily="34" charset="-122"/>
                <a:ea typeface="微软雅黑" pitchFamily="34" charset="-122"/>
              </a:rPr>
              <a:t>我們一起努力，</a:t>
            </a:r>
            <a:r>
              <a:rPr lang="en-US" altLang="zh-TW" sz="3600" b="1" dirty="0" smtClean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微软雅黑" pitchFamily="34" charset="-122"/>
                <a:ea typeface="微软雅黑" pitchFamily="34" charset="-122"/>
              </a:rPr>
              <a:t/>
            </a:r>
            <a:br>
              <a:rPr lang="en-US" altLang="zh-TW" sz="3600" b="1" dirty="0" smtClean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微软雅黑" pitchFamily="34" charset="-122"/>
                <a:ea typeface="微软雅黑" pitchFamily="34" charset="-122"/>
              </a:rPr>
            </a:br>
            <a:r>
              <a:rPr lang="zh-TW" altLang="en-US" sz="3600" b="1" dirty="0" smtClean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微软雅黑" pitchFamily="34" charset="-122"/>
                <a:ea typeface="微软雅黑" pitchFamily="34" charset="-122"/>
              </a:rPr>
              <a:t>           讓孩子開心快樂成長</a:t>
            </a:r>
            <a:endParaRPr lang="zh-CN" altLang="en-US" sz="3600" b="1" dirty="0"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15661" y="3452771"/>
            <a:ext cx="2020435" cy="2020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6147389" y="2904787"/>
            <a:ext cx="2409953" cy="2409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笑臉 16"/>
          <p:cNvSpPr/>
          <p:nvPr/>
        </p:nvSpPr>
        <p:spPr>
          <a:xfrm>
            <a:off x="6728934" y="1993404"/>
            <a:ext cx="421751" cy="389604"/>
          </a:xfrm>
          <a:prstGeom prst="smileyFac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3123385" y="439243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/>
              <a:t>謝謝各位家長的聆聽</a:t>
            </a:r>
            <a:endParaRPr lang="zh-TW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13373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31640" y="193204"/>
            <a:ext cx="2326359" cy="756692"/>
          </a:xfrm>
        </p:spPr>
        <p:txBody>
          <a:bodyPr/>
          <a:lstStyle/>
          <a:p>
            <a:r>
              <a:rPr lang="zh-TW" altLang="en-US" dirty="0" smtClean="0">
                <a:latin typeface="王漢宗海報體一半天水" panose="02020600000000000000" pitchFamily="18" charset="-120"/>
                <a:ea typeface="王漢宗海報體一半天水" panose="02020600000000000000" pitchFamily="18" charset="-120"/>
              </a:rPr>
              <a:t>體   育</a:t>
            </a:r>
            <a:endParaRPr lang="zh-TW" altLang="en-US" dirty="0">
              <a:latin typeface="王漢宗海報體一半天水" panose="02020600000000000000" pitchFamily="18" charset="-120"/>
              <a:ea typeface="王漢宗海報體一半天水" panose="02020600000000000000" pitchFamily="18" charset="-120"/>
            </a:endParaRPr>
          </a:p>
        </p:txBody>
      </p:sp>
      <p:pic>
        <p:nvPicPr>
          <p:cNvPr id="7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31"/>
          <a:stretch/>
        </p:blipFill>
        <p:spPr>
          <a:xfrm>
            <a:off x="6189629" y="1979822"/>
            <a:ext cx="2814422" cy="2641342"/>
          </a:xfrm>
        </p:spPr>
      </p:pic>
      <p:sp>
        <p:nvSpPr>
          <p:cNvPr id="8" name="標題 1"/>
          <p:cNvSpPr txBox="1">
            <a:spLocks/>
          </p:cNvSpPr>
          <p:nvPr/>
        </p:nvSpPr>
        <p:spPr bwMode="auto">
          <a:xfrm>
            <a:off x="971600" y="949896"/>
            <a:ext cx="7416824" cy="1029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身體的教育，讓孩子透過體育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              學會誰也拿不走的身體技能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8" t="16301" r="-135" b="11509"/>
          <a:stretch/>
        </p:blipFill>
        <p:spPr bwMode="auto">
          <a:xfrm>
            <a:off x="3167844" y="2641476"/>
            <a:ext cx="3024336" cy="223224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內容版面配置區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56" b="97017" l="3231" r="99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2353444"/>
            <a:ext cx="2663871" cy="2610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230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211960" y="927026"/>
            <a:ext cx="3672408" cy="3600400"/>
          </a:xfrm>
        </p:spPr>
        <p:txBody>
          <a:bodyPr/>
          <a:lstStyle/>
          <a:p>
            <a:pPr algn="l"/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一、上課原則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二、課程內容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三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、家長協助</a:t>
            </a:r>
            <a:endParaRPr lang="zh-TW" altLang="en-US" sz="3600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841276"/>
            <a:ext cx="2667560" cy="3771900"/>
          </a:xfrm>
        </p:spPr>
      </p:pic>
    </p:spTree>
    <p:extLst>
      <p:ext uri="{BB962C8B-B14F-4D97-AF65-F5344CB8AC3E}">
        <p14:creationId xmlns:p14="http://schemas.microsoft.com/office/powerpoint/2010/main" val="106033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1061" y="955996"/>
            <a:ext cx="3854192" cy="385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直接连接符 5"/>
          <p:cNvCxnSpPr/>
          <p:nvPr/>
        </p:nvCxnSpPr>
        <p:spPr>
          <a:xfrm>
            <a:off x="-26990" y="5715000"/>
            <a:ext cx="9144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群組 2"/>
          <p:cNvGrpSpPr/>
          <p:nvPr/>
        </p:nvGrpSpPr>
        <p:grpSpPr>
          <a:xfrm>
            <a:off x="4681586" y="625252"/>
            <a:ext cx="4321175" cy="707886"/>
            <a:chOff x="4625978" y="849997"/>
            <a:chExt cx="4321175" cy="707886"/>
          </a:xfrm>
        </p:grpSpPr>
        <p:sp>
          <p:nvSpPr>
            <p:cNvPr id="4101" name="TextBox 8"/>
            <p:cNvSpPr txBox="1">
              <a:spLocks noChangeArrowheads="1"/>
            </p:cNvSpPr>
            <p:nvPr/>
          </p:nvSpPr>
          <p:spPr bwMode="auto">
            <a:xfrm>
              <a:off x="5003064" y="849997"/>
              <a:ext cx="184731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endParaRPr lang="zh-CN" altLang="en-US" sz="40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cxnSp>
          <p:nvCxnSpPr>
            <p:cNvPr id="10" name="直接连接符 9"/>
            <p:cNvCxnSpPr/>
            <p:nvPr/>
          </p:nvCxnSpPr>
          <p:spPr>
            <a:xfrm>
              <a:off x="4625978" y="1489348"/>
              <a:ext cx="432117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1"/>
          <p:cNvSpPr txBox="1">
            <a:spLocks noChangeArrowheads="1"/>
          </p:cNvSpPr>
          <p:nvPr/>
        </p:nvSpPr>
        <p:spPr bwMode="auto">
          <a:xfrm>
            <a:off x="5589736" y="601575"/>
            <a:ext cx="25922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r>
              <a:rPr lang="zh-TW" altLang="en-US" sz="3600" dirty="0" smtClean="0">
                <a:solidFill>
                  <a:srgbClr val="0070C0"/>
                </a:solidFill>
                <a:latin typeface="王漢宗粗黑體一實陰" panose="02020600000000000000" pitchFamily="18" charset="-120"/>
                <a:ea typeface="王漢宗粗黑體一實陰" panose="02020600000000000000" pitchFamily="18" charset="-120"/>
              </a:rPr>
              <a:t>上課原則</a:t>
            </a:r>
            <a:endParaRPr lang="zh-CN" altLang="en-US" sz="3600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5588460" y="1777380"/>
            <a:ext cx="266429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一、安全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二、健康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三、開心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27584" y="145507"/>
            <a:ext cx="2490084" cy="676478"/>
          </a:xfrm>
        </p:spPr>
        <p:txBody>
          <a:bodyPr/>
          <a:lstStyle/>
          <a:p>
            <a:r>
              <a:rPr lang="zh-TW" altLang="en-US" dirty="0" smtClean="0">
                <a:latin typeface="王漢宗粗黑體一實陰" panose="02020600000000000000" pitchFamily="18" charset="-120"/>
                <a:ea typeface="王漢宗粗黑體一實陰" panose="02020600000000000000" pitchFamily="18" charset="-120"/>
              </a:rPr>
              <a:t>課程內容</a:t>
            </a:r>
            <a:endParaRPr lang="zh-TW" altLang="en-US" dirty="0">
              <a:latin typeface="王漢宗粗黑體一實陰" panose="02020600000000000000" pitchFamily="18" charset="-120"/>
              <a:ea typeface="王漢宗粗黑體一實陰" panose="02020600000000000000" pitchFamily="18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0106" y="2002270"/>
            <a:ext cx="2175245" cy="1631433"/>
          </a:xfrm>
        </p:spPr>
      </p:pic>
      <p:sp>
        <p:nvSpPr>
          <p:cNvPr id="5" name="文字方塊 4"/>
          <p:cNvSpPr txBox="1"/>
          <p:nvPr/>
        </p:nvSpPr>
        <p:spPr>
          <a:xfrm>
            <a:off x="3923928" y="1311310"/>
            <a:ext cx="2619815" cy="369332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b="1" dirty="0" smtClean="0"/>
              <a:t>田徑月</a:t>
            </a:r>
            <a:r>
              <a:rPr lang="en-US" altLang="zh-TW" b="1" dirty="0" smtClean="0"/>
              <a:t>-</a:t>
            </a:r>
            <a:r>
              <a:rPr lang="zh-TW" altLang="en-US" b="1" dirty="0" smtClean="0"/>
              <a:t>低年級</a:t>
            </a:r>
            <a:r>
              <a:rPr lang="en-US" altLang="zh-TW" b="1" dirty="0" smtClean="0"/>
              <a:t>60M</a:t>
            </a:r>
            <a:r>
              <a:rPr lang="zh-TW" altLang="en-US" b="1" dirty="0" smtClean="0"/>
              <a:t>競賽</a:t>
            </a:r>
            <a:endParaRPr lang="zh-TW" altLang="en-US" b="1" dirty="0"/>
          </a:p>
        </p:txBody>
      </p:sp>
      <p:pic>
        <p:nvPicPr>
          <p:cNvPr id="6" name="內容版面配置區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1" t="3818" r="17060" b="4547"/>
          <a:stretch/>
        </p:blipFill>
        <p:spPr bwMode="auto">
          <a:xfrm>
            <a:off x="6922772" y="1593090"/>
            <a:ext cx="1824691" cy="1787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字方塊 6"/>
          <p:cNvSpPr txBox="1"/>
          <p:nvPr/>
        </p:nvSpPr>
        <p:spPr>
          <a:xfrm>
            <a:off x="6396299" y="722734"/>
            <a:ext cx="2472763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b="1" dirty="0" smtClean="0"/>
              <a:t>校慶趣味競賽</a:t>
            </a:r>
            <a:r>
              <a:rPr lang="en-US" altLang="zh-TW" b="1" dirty="0" smtClean="0"/>
              <a:t>-</a:t>
            </a:r>
            <a:r>
              <a:rPr lang="zh-TW" altLang="en-US" b="1" dirty="0" smtClean="0"/>
              <a:t>滾大球</a:t>
            </a:r>
            <a:endParaRPr lang="zh-TW" altLang="en-US" b="1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3" r="6776"/>
          <a:stretch/>
        </p:blipFill>
        <p:spPr bwMode="auto">
          <a:xfrm>
            <a:off x="2305699" y="2459770"/>
            <a:ext cx="1728193" cy="2015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文字方塊 8"/>
          <p:cNvSpPr txBox="1"/>
          <p:nvPr/>
        </p:nvSpPr>
        <p:spPr>
          <a:xfrm>
            <a:off x="2305699" y="1880746"/>
            <a:ext cx="1430043" cy="369332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b="1" dirty="0" smtClean="0"/>
              <a:t>體適能測驗</a:t>
            </a:r>
            <a:endParaRPr lang="zh-TW" altLang="en-US" b="1" dirty="0"/>
          </a:p>
        </p:txBody>
      </p:sp>
      <p:cxnSp>
        <p:nvCxnSpPr>
          <p:cNvPr id="10" name="直接连接符 13"/>
          <p:cNvCxnSpPr/>
          <p:nvPr/>
        </p:nvCxnSpPr>
        <p:spPr>
          <a:xfrm>
            <a:off x="311670" y="913284"/>
            <a:ext cx="380053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5" t="6989" r="15483" b="11008"/>
          <a:stretch/>
        </p:blipFill>
        <p:spPr>
          <a:xfrm>
            <a:off x="195715" y="3217540"/>
            <a:ext cx="2016224" cy="1728192"/>
          </a:xfrm>
          <a:prstGeom prst="rect">
            <a:avLst/>
          </a:prstGeom>
        </p:spPr>
      </p:pic>
      <p:sp>
        <p:nvSpPr>
          <p:cNvPr id="14" name="文字方塊 13"/>
          <p:cNvSpPr txBox="1"/>
          <p:nvPr/>
        </p:nvSpPr>
        <p:spPr>
          <a:xfrm>
            <a:off x="395536" y="2486817"/>
            <a:ext cx="1626659" cy="381743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b="1" dirty="0" smtClean="0"/>
              <a:t>班級紀律建立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310854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193204"/>
            <a:ext cx="8229600" cy="952500"/>
          </a:xfrm>
        </p:spPr>
        <p:txBody>
          <a:bodyPr/>
          <a:lstStyle/>
          <a:p>
            <a:r>
              <a:rPr lang="zh-TW" altLang="en-US" dirty="0" smtClean="0">
                <a:latin typeface="王漢宗粗黑體一實陰" panose="02020600000000000000" pitchFamily="18" charset="-120"/>
                <a:ea typeface="王漢宗粗黑體一實陰" panose="02020600000000000000" pitchFamily="18" charset="-120"/>
              </a:rPr>
              <a:t>評量方式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88024" y="1705372"/>
            <a:ext cx="3970784" cy="3468216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一、學習態度</a:t>
            </a:r>
            <a:r>
              <a:rPr lang="en-US" altLang="zh-TW" dirty="0" smtClean="0"/>
              <a:t>50%</a:t>
            </a:r>
            <a:br>
              <a:rPr lang="en-US" altLang="zh-TW" dirty="0" smtClean="0"/>
            </a:b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二、團隊合作</a:t>
            </a:r>
            <a:r>
              <a:rPr lang="en-US" altLang="zh-TW" dirty="0" smtClean="0"/>
              <a:t>30%</a:t>
            </a:r>
            <a:br>
              <a:rPr lang="en-US" altLang="zh-TW" dirty="0" smtClean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三、課堂測驗</a:t>
            </a:r>
            <a:r>
              <a:rPr lang="en-US" altLang="zh-TW" dirty="0" smtClean="0"/>
              <a:t>20%</a:t>
            </a:r>
            <a:endParaRPr lang="zh-TW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544" y="1170932"/>
            <a:ext cx="3772746" cy="3772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直接连接符 13"/>
          <p:cNvCxnSpPr/>
          <p:nvPr/>
        </p:nvCxnSpPr>
        <p:spPr>
          <a:xfrm>
            <a:off x="1979712" y="1057300"/>
            <a:ext cx="380053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3786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31640" y="193204"/>
            <a:ext cx="2326359" cy="756692"/>
          </a:xfrm>
        </p:spPr>
        <p:txBody>
          <a:bodyPr/>
          <a:lstStyle/>
          <a:p>
            <a:r>
              <a:rPr lang="zh-TW" altLang="en-US" dirty="0">
                <a:solidFill>
                  <a:srgbClr val="0070C0"/>
                </a:solidFill>
                <a:latin typeface="王漢宗海報體一半天水" panose="02020600000000000000" pitchFamily="18" charset="-120"/>
                <a:ea typeface="王漢宗海報體一半天水" panose="02020600000000000000" pitchFamily="18" charset="-120"/>
              </a:rPr>
              <a:t>健</a:t>
            </a:r>
            <a:r>
              <a:rPr lang="zh-TW" altLang="en-US" dirty="0" smtClean="0">
                <a:solidFill>
                  <a:srgbClr val="0070C0"/>
                </a:solidFill>
                <a:latin typeface="王漢宗海報體一半天水" panose="02020600000000000000" pitchFamily="18" charset="-120"/>
                <a:ea typeface="王漢宗海報體一半天水" panose="02020600000000000000" pitchFamily="18" charset="-120"/>
              </a:rPr>
              <a:t>   康</a:t>
            </a:r>
            <a:endParaRPr lang="zh-TW" altLang="en-US" dirty="0">
              <a:solidFill>
                <a:srgbClr val="0070C0"/>
              </a:solidFill>
              <a:latin typeface="王漢宗海報體一半天水" panose="02020600000000000000" pitchFamily="18" charset="-120"/>
              <a:ea typeface="王漢宗海報體一半天水" panose="02020600000000000000" pitchFamily="18" charset="-120"/>
            </a:endParaRPr>
          </a:p>
        </p:txBody>
      </p:sp>
      <p:pic>
        <p:nvPicPr>
          <p:cNvPr id="7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31"/>
          <a:stretch/>
        </p:blipFill>
        <p:spPr>
          <a:xfrm>
            <a:off x="6189629" y="1979822"/>
            <a:ext cx="2814422" cy="2641342"/>
          </a:xfrm>
        </p:spPr>
      </p:pic>
      <p:sp>
        <p:nvSpPr>
          <p:cNvPr id="8" name="標題 1"/>
          <p:cNvSpPr txBox="1">
            <a:spLocks/>
          </p:cNvSpPr>
          <p:nvPr/>
        </p:nvSpPr>
        <p:spPr bwMode="auto">
          <a:xfrm>
            <a:off x="1043608" y="1070958"/>
            <a:ext cx="7416824" cy="1029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r>
              <a:rPr lang="zh-TW" altLang="en-US" sz="24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透過健康，讓孩子養成良好的生活習慣</a:t>
            </a:r>
            <a:r>
              <a:rPr lang="en-US" altLang="zh-TW" sz="24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4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              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8" t="16301" r="-135" b="11509"/>
          <a:stretch/>
        </p:blipFill>
        <p:spPr bwMode="auto">
          <a:xfrm>
            <a:off x="3167844" y="2641476"/>
            <a:ext cx="3024336" cy="223224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內容版面配置區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56" b="97017" l="3231" r="99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2353444"/>
            <a:ext cx="2663871" cy="2610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925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27584" y="145507"/>
            <a:ext cx="2490084" cy="676478"/>
          </a:xfrm>
        </p:spPr>
        <p:txBody>
          <a:bodyPr/>
          <a:lstStyle/>
          <a:p>
            <a:r>
              <a:rPr lang="zh-TW" altLang="en-US" dirty="0" smtClean="0">
                <a:latin typeface="王漢宗粗黑體一實陰" panose="02020600000000000000" pitchFamily="18" charset="-120"/>
                <a:ea typeface="王漢宗粗黑體一實陰" panose="02020600000000000000" pitchFamily="18" charset="-120"/>
              </a:rPr>
              <a:t>課程內容</a:t>
            </a:r>
            <a:endParaRPr lang="zh-TW" altLang="en-US" dirty="0">
              <a:latin typeface="王漢宗粗黑體一實陰" panose="02020600000000000000" pitchFamily="18" charset="-120"/>
              <a:ea typeface="王漢宗粗黑體一實陰" panose="02020600000000000000" pitchFamily="18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6583583" y="806998"/>
            <a:ext cx="1665465" cy="523220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/>
              <a:t>我長大了</a:t>
            </a:r>
            <a:endParaRPr lang="zh-TW" altLang="en-US" sz="2800" b="1" dirty="0"/>
          </a:p>
        </p:txBody>
      </p:sp>
      <p:sp>
        <p:nvSpPr>
          <p:cNvPr id="9" name="文字方塊 8"/>
          <p:cNvSpPr txBox="1"/>
          <p:nvPr/>
        </p:nvSpPr>
        <p:spPr>
          <a:xfrm>
            <a:off x="3838732" y="1551774"/>
            <a:ext cx="1656184" cy="523220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/>
              <a:t>身體衛生</a:t>
            </a:r>
            <a:endParaRPr lang="zh-TW" altLang="en-US" sz="2800" b="1" dirty="0"/>
          </a:p>
        </p:txBody>
      </p:sp>
      <p:cxnSp>
        <p:nvCxnSpPr>
          <p:cNvPr id="10" name="直接连接符 13"/>
          <p:cNvCxnSpPr/>
          <p:nvPr/>
        </p:nvCxnSpPr>
        <p:spPr>
          <a:xfrm>
            <a:off x="311670" y="913284"/>
            <a:ext cx="380053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文字方塊 13"/>
          <p:cNvSpPr txBox="1"/>
          <p:nvPr/>
        </p:nvSpPr>
        <p:spPr>
          <a:xfrm>
            <a:off x="299104" y="2497460"/>
            <a:ext cx="2753426" cy="523220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/>
              <a:t>交通安全我知道</a:t>
            </a:r>
            <a:endParaRPr lang="zh-TW" altLang="en-US" sz="2800" b="1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0235" r="162" b="4480"/>
          <a:stretch/>
        </p:blipFill>
        <p:spPr>
          <a:xfrm>
            <a:off x="376376" y="3361556"/>
            <a:ext cx="2676154" cy="1617844"/>
          </a:xfrm>
          <a:prstGeom prst="rect">
            <a:avLst/>
          </a:prstGeom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63" t="1189" r="10986" b="3714"/>
          <a:stretch/>
        </p:blipFill>
        <p:spPr bwMode="auto">
          <a:xfrm flipH="1">
            <a:off x="6372200" y="1705372"/>
            <a:ext cx="2326412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497460"/>
            <a:ext cx="2614332" cy="1741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250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193204"/>
            <a:ext cx="8229600" cy="952500"/>
          </a:xfrm>
        </p:spPr>
        <p:txBody>
          <a:bodyPr/>
          <a:lstStyle/>
          <a:p>
            <a:r>
              <a:rPr lang="zh-TW" altLang="en-US" dirty="0" smtClean="0">
                <a:latin typeface="王漢宗粗黑體一實陰" panose="02020600000000000000" pitchFamily="18" charset="-120"/>
                <a:ea typeface="王漢宗粗黑體一實陰" panose="02020600000000000000" pitchFamily="18" charset="-120"/>
              </a:rPr>
              <a:t>評量方式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427984" y="1561356"/>
            <a:ext cx="3970784" cy="3468216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一、學習態度</a:t>
            </a:r>
            <a:r>
              <a:rPr lang="en-US" altLang="zh-TW" dirty="0" smtClean="0"/>
              <a:t>40%</a:t>
            </a:r>
            <a:br>
              <a:rPr lang="en-US" altLang="zh-TW" dirty="0" smtClean="0"/>
            </a:b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二、舉手發表</a:t>
            </a:r>
            <a:r>
              <a:rPr lang="en-US" altLang="zh-TW" dirty="0"/>
              <a:t>4</a:t>
            </a:r>
            <a:r>
              <a:rPr lang="en-US" altLang="zh-TW" dirty="0" smtClean="0"/>
              <a:t>0%</a:t>
            </a:r>
            <a:br>
              <a:rPr lang="en-US" altLang="zh-TW" dirty="0" smtClean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三、課堂測驗</a:t>
            </a:r>
            <a:r>
              <a:rPr lang="en-US" altLang="zh-TW" dirty="0" smtClean="0"/>
              <a:t>20%</a:t>
            </a:r>
            <a:endParaRPr lang="zh-TW" altLang="en-US" dirty="0"/>
          </a:p>
        </p:txBody>
      </p:sp>
      <p:cxnSp>
        <p:nvCxnSpPr>
          <p:cNvPr id="5" name="直接连接符 13"/>
          <p:cNvCxnSpPr/>
          <p:nvPr/>
        </p:nvCxnSpPr>
        <p:spPr>
          <a:xfrm>
            <a:off x="1979712" y="1057300"/>
            <a:ext cx="380053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14" r="24155"/>
          <a:stretch/>
        </p:blipFill>
        <p:spPr>
          <a:xfrm>
            <a:off x="1187624" y="1777380"/>
            <a:ext cx="2160240" cy="2976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55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993</TotalTime>
  <Words>102</Words>
  <Application>Microsoft Office PowerPoint</Application>
  <PresentationFormat>如螢幕大小 (16:10)</PresentationFormat>
  <Paragraphs>32</Paragraphs>
  <Slides>11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20" baseType="lpstr">
      <vt:lpstr>新細明體</vt:lpstr>
      <vt:lpstr>Arial</vt:lpstr>
      <vt:lpstr>王漢宗海報體一半天水</vt:lpstr>
      <vt:lpstr>宋体</vt:lpstr>
      <vt:lpstr>標楷體</vt:lpstr>
      <vt:lpstr>王漢宗粗黑體一實陰</vt:lpstr>
      <vt:lpstr>Calibri</vt:lpstr>
      <vt:lpstr>微软雅黑</vt:lpstr>
      <vt:lpstr>Office 主题</vt:lpstr>
      <vt:lpstr>一年一班 體育與健康老師　 羅　傑</vt:lpstr>
      <vt:lpstr>體   育</vt:lpstr>
      <vt:lpstr>一、上課原則  二、課程內容  三、家長協助</vt:lpstr>
      <vt:lpstr>PowerPoint 簡報</vt:lpstr>
      <vt:lpstr>課程內容</vt:lpstr>
      <vt:lpstr>評量方式</vt:lpstr>
      <vt:lpstr>健   康</vt:lpstr>
      <vt:lpstr>課程內容</vt:lpstr>
      <vt:lpstr>評量方式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shenshimao</dc:creator>
  <cp:lastModifiedBy>Teacher</cp:lastModifiedBy>
  <cp:revision>98</cp:revision>
  <dcterms:created xsi:type="dcterms:W3CDTF">2012-10-13T02:48:13Z</dcterms:created>
  <dcterms:modified xsi:type="dcterms:W3CDTF">2019-09-06T10:22:29Z</dcterms:modified>
</cp:coreProperties>
</file>