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408" r:id="rId3"/>
    <p:sldId id="405" r:id="rId4"/>
    <p:sldId id="406" r:id="rId5"/>
    <p:sldId id="407" r:id="rId6"/>
    <p:sldId id="410" r:id="rId7"/>
    <p:sldId id="409" r:id="rId8"/>
    <p:sldId id="394" r:id="rId9"/>
    <p:sldId id="411" r:id="rId10"/>
    <p:sldId id="412" r:id="rId11"/>
    <p:sldId id="413" r:id="rId12"/>
    <p:sldId id="414" r:id="rId13"/>
    <p:sldId id="415" r:id="rId14"/>
    <p:sldId id="416" r:id="rId15"/>
    <p:sldId id="382" r:id="rId16"/>
    <p:sldId id="417" r:id="rId17"/>
    <p:sldId id="418" r:id="rId18"/>
    <p:sldId id="419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26B71F"/>
    <a:srgbClr val="E36B6B"/>
    <a:srgbClr val="118ADA"/>
    <a:srgbClr val="0E72B6"/>
    <a:srgbClr val="663300"/>
    <a:srgbClr val="4D0B15"/>
    <a:srgbClr val="E4DA9C"/>
    <a:srgbClr val="D3C35D"/>
    <a:srgbClr val="FCBB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>
      <p:cViewPr varScale="1">
        <p:scale>
          <a:sx n="79" d="100"/>
          <a:sy n="79" d="100"/>
        </p:scale>
        <p:origin x="139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C11790-F92F-4035-9169-4202168956C4}" type="datetimeFigureOut">
              <a:rPr lang="zh-TW" altLang="en-US" smtClean="0"/>
              <a:t>2016/9/19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4FEB2-1A37-4159-85AC-11AAB19C674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995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08315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24336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2955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28469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84715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126229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2272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16513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46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pPr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3955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6760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58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761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5811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14599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06684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2168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B4FEB2-1A37-4159-85AC-11AAB19C6742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75970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b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609600"/>
          </a:xfrm>
        </p:spPr>
        <p:txBody>
          <a:bodyPr/>
          <a:lstStyle>
            <a:lvl1pPr marL="0" indent="0" algn="ctr">
              <a:buNone/>
              <a:defRPr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46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7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73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4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9385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384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50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528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97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90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780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258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415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8AC7A713-7007-4913-B2CB-7614D15284D3}" type="datetimeFigureOut">
              <a:rPr lang="en-US" smtClean="0"/>
              <a:pPr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7BEB5BB6-300C-4D5B-9AC3-521233952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077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1" kern="1200">
          <a:ln w="19050">
            <a:solidFill>
              <a:schemeClr val="tx1">
                <a:lumMod val="85000"/>
                <a:lumOff val="15000"/>
              </a:schemeClr>
            </a:solidFill>
          </a:ln>
          <a:solidFill>
            <a:srgbClr val="00B0F0"/>
          </a:solidFill>
          <a:effectLst/>
          <a:latin typeface="Microsoft New Tai Lue" panose="020B0502040204020203" pitchFamily="34" charset="0"/>
          <a:ea typeface="+mj-ea"/>
          <a:cs typeface="Microsoft New Tai Lue" panose="020B0502040204020203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>
              <a:lumMod val="95000"/>
              <a:lumOff val="5000"/>
            </a:schemeClr>
          </a:solidFill>
          <a:effectLst/>
          <a:latin typeface="Microsoft New Tai Lue" panose="020B0502040204020203" pitchFamily="34" charset="0"/>
          <a:ea typeface="+mn-ea"/>
          <a:cs typeface="Microsoft New Tai Lue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8.png"/><Relationship Id="rId5" Type="http://schemas.openxmlformats.org/officeDocument/2006/relationships/image" Target="../media/image67.png"/><Relationship Id="rId4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7" Type="http://schemas.openxmlformats.org/officeDocument/2006/relationships/image" Target="../media/image7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2.png"/><Relationship Id="rId5" Type="http://schemas.openxmlformats.org/officeDocument/2006/relationships/image" Target="../media/image71.png"/><Relationship Id="rId4" Type="http://schemas.openxmlformats.org/officeDocument/2006/relationships/image" Target="../media/image70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3" Type="http://schemas.openxmlformats.org/officeDocument/2006/relationships/image" Target="../media/image74.png"/><Relationship Id="rId7" Type="http://schemas.openxmlformats.org/officeDocument/2006/relationships/image" Target="../media/image7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2.png"/><Relationship Id="rId4" Type="http://schemas.openxmlformats.org/officeDocument/2006/relationships/image" Target="../media/image8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8.png"/><Relationship Id="rId3" Type="http://schemas.openxmlformats.org/officeDocument/2006/relationships/image" Target="../media/image83.png"/><Relationship Id="rId7" Type="http://schemas.openxmlformats.org/officeDocument/2006/relationships/image" Target="../media/image8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6.png"/><Relationship Id="rId5" Type="http://schemas.openxmlformats.org/officeDocument/2006/relationships/image" Target="../media/image85.png"/><Relationship Id="rId4" Type="http://schemas.openxmlformats.org/officeDocument/2006/relationships/image" Target="../media/image8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11" Type="http://schemas.openxmlformats.org/officeDocument/2006/relationships/image" Target="../media/image53.png"/><Relationship Id="rId5" Type="http://schemas.openxmlformats.org/officeDocument/2006/relationships/image" Target="../media/image47.png"/><Relationship Id="rId10" Type="http://schemas.openxmlformats.org/officeDocument/2006/relationships/image" Target="../media/image52.png"/><Relationship Id="rId4" Type="http://schemas.openxmlformats.org/officeDocument/2006/relationships/image" Target="../media/image46.png"/><Relationship Id="rId9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85927"/>
            <a:ext cx="7772400" cy="1814524"/>
          </a:xfrm>
        </p:spPr>
        <p:txBody>
          <a:bodyPr/>
          <a:lstStyle/>
          <a:p>
            <a:r>
              <a:rPr lang="en-US" altLang="zh-TW" dirty="0" smtClean="0"/>
              <a:t>2-1</a:t>
            </a:r>
            <a:br>
              <a:rPr lang="en-US" altLang="zh-TW" dirty="0" smtClean="0"/>
            </a:br>
            <a:r>
              <a:rPr lang="zh-TW" altLang="en-US" dirty="0" smtClean="0"/>
              <a:t>認識因數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95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41277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的所有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67009" y="2513593"/>
                <a:ext cx="2880855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09" y="2513593"/>
                <a:ext cx="2880855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67009" y="3335304"/>
                <a:ext cx="2592823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09" y="3335304"/>
                <a:ext cx="2592823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57200" y="424878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48781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57200" y="504860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48609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923928" y="24984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498472"/>
                <a:ext cx="338437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945632" y="343609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5632" y="3436096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3995936" y="431855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318552"/>
                <a:ext cx="3384376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067944" y="520100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201009"/>
                <a:ext cx="3384376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135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12" grpId="0"/>
      <p:bldP spid="13" grpId="0"/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28548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的所有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6934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28548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597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28548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𝟒𝟖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067944" y="239225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𝟒𝟖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392256"/>
                <a:ext cx="338437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3044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  <p:bldP spid="8" grpId="0"/>
      <p:bldP spid="9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28548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96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</a:rPr>
              <a:t>的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𝟗𝟔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372215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𝟒𝟖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298401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33647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𝟐𝟒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344584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067944" y="239225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𝟏𝟔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392256"/>
                <a:ext cx="338437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067944" y="325635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0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𝟗𝟔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𝟏𝟐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256352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2067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2" grpId="0"/>
      <p:bldP spid="13" grpId="0"/>
      <p:bldP spid="8" grpId="0"/>
      <p:bldP spid="9" grpId="0"/>
      <p:bldP spid="11" grpId="0"/>
      <p:bldP spid="1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老師要將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20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本素描本平分給小朋友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而且要分完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有哪幾種分法？小朋友可能有幾位？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73188" y="294827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𝟐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948279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798534" y="387446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874465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827584" y="491253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𝟐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912536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2133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老師要將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72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枝鉛筆平分裝在一些盒子中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而且要分完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可能有個盒子？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ontent Placeholder 2"/>
              <p:cNvSpPr txBox="1">
                <a:spLocks/>
              </p:cNvSpPr>
              <p:nvPr/>
            </p:nvSpPr>
            <p:spPr>
              <a:xfrm>
                <a:off x="773188" y="2804263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804263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798534" y="373044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730449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827584" y="4768520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4768520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827584" y="577663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𝟒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×18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5776632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067944" y="282430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824304"/>
                <a:ext cx="338437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067944" y="3688400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×9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688400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903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370905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15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張小正方形卡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排成一個長方形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可以排成幾種形狀？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73188" y="294827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2948279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798534" y="3874465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874465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9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25540" y="1482178"/>
            <a:ext cx="8777676" cy="13707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用</a:t>
            </a:r>
            <a:r>
              <a:rPr lang="en-US" altLang="zh-TW" b="1" dirty="0" smtClean="0">
                <a:solidFill>
                  <a:srgbClr val="FF0000"/>
                </a:solidFill>
                <a:latin typeface="華康隸書體W5" pitchFamily="65" charset="-120"/>
                <a:ea typeface="華康隸書體W5" pitchFamily="65" charset="-120"/>
              </a:rPr>
              <a:t>25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張小正方形卡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</a:t>
            </a:r>
            <a:r>
              <a:rPr lang="zh-TW" altLang="en-US" b="1" dirty="0" smtClean="0">
                <a:solidFill>
                  <a:schemeClr val="tx1"/>
                </a:solidFill>
                <a:latin typeface="華康隸書體W5" pitchFamily="65" charset="-120"/>
                <a:ea typeface="華康隸書體W5" pitchFamily="65" charset="-120"/>
              </a:rPr>
              <a:t>可以排成正方形嗎？此正方形的邊長是幾張小正方形卡？</a:t>
            </a:r>
            <a:endParaRPr lang="en-US" b="1" dirty="0">
              <a:solidFill>
                <a:schemeClr val="tx1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35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/>
          <a:lstStyle/>
          <a:p>
            <a:r>
              <a:rPr lang="en-US" altLang="zh-TW" dirty="0" smtClean="0">
                <a:solidFill>
                  <a:srgbClr val="FFC000"/>
                </a:solidFill>
              </a:rPr>
              <a:t>Try </a:t>
            </a:r>
            <a:r>
              <a:rPr lang="en-US" altLang="zh-TW" dirty="0" err="1" smtClean="0">
                <a:solidFill>
                  <a:srgbClr val="FFC000"/>
                </a:solidFill>
              </a:rPr>
              <a:t>Try</a:t>
            </a:r>
            <a:r>
              <a:rPr lang="en-US" altLang="zh-TW" dirty="0" smtClean="0">
                <a:solidFill>
                  <a:srgbClr val="FFC000"/>
                </a:solidFill>
              </a:rPr>
              <a:t> See</a:t>
            </a:r>
            <a:endParaRPr lang="en-US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773188" y="3040328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188" y="3040328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798534" y="397643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534" y="3976432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161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(1)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557910"/>
                <a:ext cx="3225940" cy="676704"/>
              </a:xfrm>
              <a:prstGeom prst="rect">
                <a:avLst/>
              </a:prstGeom>
              <a:blipFill rotWithShape="0">
                <a:blip r:embed="rId3"/>
                <a:stretch>
                  <a:fillRect l="-4915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(2)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44" y="3526852"/>
                <a:ext cx="3312368" cy="622228"/>
              </a:xfrm>
              <a:prstGeom prst="rect">
                <a:avLst/>
              </a:prstGeom>
              <a:blipFill rotWithShape="0">
                <a:blip r:embed="rId4"/>
                <a:stretch>
                  <a:fillRect l="-4788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(3)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504913"/>
                <a:ext cx="3240360" cy="724287"/>
              </a:xfrm>
              <a:prstGeom prst="rect">
                <a:avLst/>
              </a:prstGeom>
              <a:blipFill rotWithShape="0">
                <a:blip r:embed="rId5"/>
                <a:stretch>
                  <a:fillRect l="-4896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(4)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521439"/>
                <a:ext cx="3240360" cy="715873"/>
              </a:xfrm>
              <a:prstGeom prst="rect">
                <a:avLst/>
              </a:prstGeom>
              <a:blipFill rotWithShape="0">
                <a:blip r:embed="rId6"/>
                <a:stretch>
                  <a:fillRect l="-4896" t="-8547" b="-1196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</a:rPr>
              <a:t>(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乘除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的關係</a:t>
            </a:r>
            <a:r>
              <a:rPr lang="en-US" altLang="zh-TW" dirty="0" smtClean="0">
                <a:ln w="19050">
                  <a:noFill/>
                </a:ln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)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(5)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2492896"/>
                <a:ext cx="3225940" cy="676704"/>
              </a:xfrm>
              <a:prstGeom prst="rect">
                <a:avLst/>
              </a:prstGeom>
              <a:blipFill rotWithShape="0">
                <a:blip r:embed="rId7"/>
                <a:stretch>
                  <a:fillRect l="-4726" t="-9009" b="-1801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(6) 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461838"/>
                <a:ext cx="3312368" cy="622228"/>
              </a:xfrm>
              <a:prstGeom prst="rect">
                <a:avLst/>
              </a:prstGeom>
              <a:blipFill rotWithShape="0">
                <a:blip r:embed="rId8"/>
                <a:stretch>
                  <a:fillRect l="-4596" t="-9804" b="-28431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(7)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4439899"/>
                <a:ext cx="3240360" cy="724287"/>
              </a:xfrm>
              <a:prstGeom prst="rect">
                <a:avLst/>
              </a:prstGeom>
              <a:blipFill rotWithShape="0">
                <a:blip r:embed="rId9"/>
                <a:stretch>
                  <a:fillRect l="-4699" t="-8403" b="-1008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altLang="zh-TW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(8)</a:t>
                </a: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8640" y="5456425"/>
                <a:ext cx="3240360" cy="715873"/>
              </a:xfrm>
              <a:prstGeom prst="rect">
                <a:avLst/>
              </a:prstGeom>
              <a:blipFill rotWithShape="0">
                <a:blip r:embed="rId10"/>
                <a:stretch>
                  <a:fillRect l="-4699" t="-8475" b="-11017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Content Placeholder 2"/>
          <p:cNvSpPr txBox="1">
            <a:spLocks/>
          </p:cNvSpPr>
          <p:nvPr/>
        </p:nvSpPr>
        <p:spPr>
          <a:xfrm>
            <a:off x="287524" y="1412776"/>
            <a:ext cx="8100900" cy="7641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想一想，用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畫圈圈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來表示你的計算過程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3623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3518" y="1271445"/>
            <a:ext cx="8676964" cy="120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想一想，老師有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個小小兵的公仔要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平分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給同學，有哪幾種分法？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290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3518" y="1271445"/>
            <a:ext cx="8676964" cy="120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想一想，老師有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個小小兵的公仔要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平分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給同學，有哪幾種分法？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23928" y="2896312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896312"/>
                <a:ext cx="280831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947429" y="3919038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429" y="3919038"/>
                <a:ext cx="2808312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682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1" grpId="0"/>
      <p:bldP spid="22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233518" y="1271445"/>
            <a:ext cx="8676964" cy="12074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想一想，老師有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個小小兵的公仔要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平分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給同學，有哪幾種分法？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2896312"/>
                <a:ext cx="280831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3904424"/>
                <a:ext cx="2808312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912536"/>
                <a:ext cx="2808312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5920648"/>
                <a:ext cx="2808312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23928" y="2896312"/>
                <a:ext cx="280831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896312"/>
                <a:ext cx="2808312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747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1" grpId="0"/>
      <p:bldP spid="2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57833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複習一下</a:t>
            </a:r>
            <a:r>
              <a:rPr lang="en-US" altLang="zh-TW" dirty="0" smtClean="0">
                <a:ln w="19050">
                  <a:noFill/>
                </a:ln>
              </a:rPr>
              <a:t>—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整除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07504" y="1293849"/>
            <a:ext cx="5256584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要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平分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，就一定要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395536" y="2181123"/>
                <a:ext cx="5688632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被除數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除數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商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zh-TW" altLang="en-US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餘數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181123"/>
                <a:ext cx="5688632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31540" y="405581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4055812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395536" y="4768520"/>
                <a:ext cx="345638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4768520"/>
                <a:ext cx="3456384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Content Placeholder 2"/>
              <p:cNvSpPr txBox="1">
                <a:spLocks/>
              </p:cNvSpPr>
              <p:nvPr/>
            </p:nvSpPr>
            <p:spPr>
              <a:xfrm>
                <a:off x="395536" y="5481228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81228"/>
                <a:ext cx="367240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5536" y="6193936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6193936"/>
                <a:ext cx="3672408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923928" y="397643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976432"/>
                <a:ext cx="3672408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923928" y="469651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696512"/>
                <a:ext cx="367240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/>
          <p:cNvSpPr txBox="1">
            <a:spLocks/>
          </p:cNvSpPr>
          <p:nvPr/>
        </p:nvSpPr>
        <p:spPr>
          <a:xfrm>
            <a:off x="145305" y="3085686"/>
            <a:ext cx="5544616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時，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餘數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等於</a:t>
            </a:r>
            <a:r>
              <a:rPr lang="en-US" altLang="zh-TW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3923928" y="551723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5517232"/>
                <a:ext cx="367240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3923928" y="6208680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208680"/>
                <a:ext cx="3672408" cy="67670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908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  <p:bldP spid="19" grpId="0"/>
      <p:bldP spid="21" grpId="0"/>
      <p:bldP spid="22" grpId="0"/>
      <p:bldP spid="11" grpId="0"/>
      <p:bldP spid="12" grpId="0"/>
      <p:bldP spid="13" grpId="0"/>
      <p:bldP spid="14" grpId="0"/>
      <p:bldP spid="15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1849"/>
            <a:ext cx="8229600" cy="996911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認識</a:t>
            </a:r>
            <a:r>
              <a:rPr lang="zh-TW" altLang="en-US" dirty="0" smtClean="0">
                <a:ln w="19050">
                  <a:noFill/>
                </a:ln>
                <a:solidFill>
                  <a:srgbClr val="FF0000"/>
                </a:solidFill>
              </a:rPr>
              <a:t>因數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/>
              <p:cNvSpPr txBox="1">
                <a:spLocks/>
              </p:cNvSpPr>
              <p:nvPr/>
            </p:nvSpPr>
            <p:spPr>
              <a:xfrm>
                <a:off x="431540" y="153553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0" y="1535532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395536" y="2248240"/>
                <a:ext cx="3456384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248240"/>
                <a:ext cx="3456384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395536" y="2960948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2960948"/>
                <a:ext cx="3672408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395536" y="3673656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3673656"/>
                <a:ext cx="3672408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/>
              <p:cNvSpPr txBox="1">
                <a:spLocks/>
              </p:cNvSpPr>
              <p:nvPr/>
            </p:nvSpPr>
            <p:spPr>
              <a:xfrm>
                <a:off x="3923928" y="217623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176232"/>
                <a:ext cx="3672408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3923928" y="299695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2996952"/>
                <a:ext cx="3672408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3923928" y="3688400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688400"/>
                <a:ext cx="3672408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3923928" y="1456152"/>
                <a:ext cx="3672408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1456152"/>
                <a:ext cx="3672408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tent Placeholder 2"/>
          <p:cNvSpPr txBox="1">
            <a:spLocks/>
          </p:cNvSpPr>
          <p:nvPr/>
        </p:nvSpPr>
        <p:spPr>
          <a:xfrm>
            <a:off x="145304" y="4597854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◎1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都能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，所以是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145304" y="5483119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◎3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5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7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不能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整除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，所以不是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。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8539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41277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請問  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4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6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8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中，哪些是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12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的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683568" y="3039523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3039523"/>
                <a:ext cx="3384376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681724" y="436510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724" y="4365104"/>
                <a:ext cx="3384376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788024" y="299695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2996952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788024" y="4264464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4264464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56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33957"/>
          </a:xfrm>
        </p:spPr>
        <p:txBody>
          <a:bodyPr/>
          <a:lstStyle/>
          <a:p>
            <a:r>
              <a:rPr lang="zh-TW" altLang="en-US" dirty="0" smtClean="0">
                <a:ln w="19050">
                  <a:noFill/>
                </a:ln>
              </a:rPr>
              <a:t>動動腦</a:t>
            </a:r>
            <a:endParaRPr lang="en-US" dirty="0">
              <a:ln w="19050">
                <a:noFill/>
              </a:ln>
              <a:solidFill>
                <a:srgbClr val="FF0000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0" y="1412776"/>
            <a:ext cx="8315128" cy="703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Microsoft New Tai Lue" panose="020B0502040204020203" pitchFamily="34" charset="0"/>
                <a:ea typeface="+mn-ea"/>
                <a:cs typeface="Microsoft New Tai Lue" panose="020B0502040204020203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◎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在  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1~10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中，找出</a:t>
            </a:r>
            <a:r>
              <a:rPr lang="en-US" altLang="zh-TW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10</a:t>
            </a:r>
            <a:r>
              <a:rPr lang="zh-TW" altLang="en-US" b="1" dirty="0">
                <a:solidFill>
                  <a:schemeClr val="tx1"/>
                </a:solidFill>
                <a:latin typeface="新細明體" panose="02020500000000000000" pitchFamily="18" charset="-120"/>
              </a:rPr>
              <a:t>的所有</a:t>
            </a:r>
            <a:r>
              <a:rPr lang="zh-TW" altLang="en-US" b="1" dirty="0" smtClean="0">
                <a:solidFill>
                  <a:srgbClr val="FF0000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因數</a:t>
            </a:r>
            <a:r>
              <a:rPr lang="zh-TW" altLang="en-US" b="1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？</a:t>
            </a:r>
            <a:endParaRPr lang="en-US" b="1" dirty="0">
              <a:solidFill>
                <a:srgbClr val="FF0000"/>
              </a:solidFill>
              <a:latin typeface="華康隸書體W5" pitchFamily="65" charset="-120"/>
              <a:ea typeface="華康隸書體W5" pitchFamily="65" charset="-12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ontent Placeholder 2"/>
              <p:cNvSpPr txBox="1">
                <a:spLocks/>
              </p:cNvSpPr>
              <p:nvPr/>
            </p:nvSpPr>
            <p:spPr>
              <a:xfrm>
                <a:off x="467009" y="2513593"/>
                <a:ext cx="2880855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09" y="2513593"/>
                <a:ext cx="2880855" cy="6767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ontent Placeholder 2"/>
              <p:cNvSpPr txBox="1">
                <a:spLocks/>
              </p:cNvSpPr>
              <p:nvPr/>
            </p:nvSpPr>
            <p:spPr>
              <a:xfrm>
                <a:off x="467009" y="3335304"/>
                <a:ext cx="2592823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009" y="3335304"/>
                <a:ext cx="2592823" cy="67670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ontent Placeholder 2"/>
              <p:cNvSpPr txBox="1">
                <a:spLocks/>
              </p:cNvSpPr>
              <p:nvPr/>
            </p:nvSpPr>
            <p:spPr>
              <a:xfrm>
                <a:off x="457200" y="4248781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9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48781"/>
                <a:ext cx="3384376" cy="676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457200" y="504860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48609"/>
                <a:ext cx="3384376" cy="67670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/>
              <p:cNvSpPr txBox="1">
                <a:spLocks/>
              </p:cNvSpPr>
              <p:nvPr/>
            </p:nvSpPr>
            <p:spPr>
              <a:xfrm>
                <a:off x="467544" y="5848640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848640"/>
                <a:ext cx="3384376" cy="67670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ontent Placeholder 2"/>
              <p:cNvSpPr txBox="1">
                <a:spLocks/>
              </p:cNvSpPr>
              <p:nvPr/>
            </p:nvSpPr>
            <p:spPr>
              <a:xfrm>
                <a:off x="4067944" y="2492896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4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2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2492896"/>
                <a:ext cx="3384376" cy="67670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ontent Placeholder 2"/>
              <p:cNvSpPr txBox="1">
                <a:spLocks/>
              </p:cNvSpPr>
              <p:nvPr/>
            </p:nvSpPr>
            <p:spPr>
              <a:xfrm>
                <a:off x="4067944" y="3429000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7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3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3429000"/>
                <a:ext cx="3384376" cy="6767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4067944" y="4336472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8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336472"/>
                <a:ext cx="3384376" cy="676704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ontent Placeholder 2"/>
              <p:cNvSpPr txBox="1">
                <a:spLocks/>
              </p:cNvSpPr>
              <p:nvPr/>
            </p:nvSpPr>
            <p:spPr>
              <a:xfrm>
                <a:off x="4067944" y="5201009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9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15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5201009"/>
                <a:ext cx="3384376" cy="676704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ontent Placeholder 2"/>
              <p:cNvSpPr txBox="1">
                <a:spLocks/>
              </p:cNvSpPr>
              <p:nvPr/>
            </p:nvSpPr>
            <p:spPr>
              <a:xfrm>
                <a:off x="4067944" y="6021288"/>
                <a:ext cx="3384376" cy="67670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>
                        <a:lumMod val="95000"/>
                        <a:lumOff val="5000"/>
                      </a:schemeClr>
                    </a:solidFill>
                    <a:effectLst/>
                    <a:latin typeface="Microsoft New Tai Lue" panose="020B0502040204020203" pitchFamily="34" charset="0"/>
                    <a:ea typeface="+mn-ea"/>
                    <a:cs typeface="Microsoft New Tai Lue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zh-TW" altLang="en-US" b="1" dirty="0" smtClean="0">
                    <a:solidFill>
                      <a:schemeClr val="tx1"/>
                    </a:solidFill>
                    <a:ea typeface="華康隸書體W5" pitchFamily="65" charset="-12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華康隸書體W5" pitchFamily="65" charset="-120"/>
                      </a:rPr>
                      <m:t>10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  <m:r>
                      <a:rPr lang="en-US" altLang="zh-TW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0=</m:t>
                    </m:r>
                    <m:r>
                      <a:rPr lang="en-US" altLang="zh-TW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b="1" dirty="0">
                  <a:latin typeface="華康隸書體W5" pitchFamily="65" charset="-120"/>
                  <a:ea typeface="華康隸書體W5" pitchFamily="65" charset="-120"/>
                </a:endParaRPr>
              </a:p>
            </p:txBody>
          </p:sp>
        </mc:Choice>
        <mc:Fallback xmlns="">
          <p:sp>
            <p:nvSpPr>
              <p:cNvPr id="20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6021288"/>
                <a:ext cx="3384376" cy="67670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58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1" grpId="0"/>
      <p:bldP spid="11" grpId="0"/>
      <p:bldP spid="12" grpId="0"/>
      <p:bldP spid="13" grpId="0"/>
      <p:bldP spid="14" grpId="0"/>
      <p:bldP spid="15" grpId="0"/>
      <p:bldP spid="20" grpId="0"/>
    </p:bldLst>
  </p:timing>
</p:sld>
</file>

<file path=ppt/theme/theme1.xml><?xml version="1.0" encoding="utf-8"?>
<a:theme xmlns:a="http://schemas.openxmlformats.org/drawingml/2006/main" name="Engineering-PowerPoint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1474</TotalTime>
  <Words>722</Words>
  <Application>Microsoft Office PowerPoint</Application>
  <PresentationFormat>如螢幕大小 (4:3)</PresentationFormat>
  <Paragraphs>147</Paragraphs>
  <Slides>18</Slides>
  <Notes>18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5" baseType="lpstr">
      <vt:lpstr>華康隸書體W5</vt:lpstr>
      <vt:lpstr>新細明體</vt:lpstr>
      <vt:lpstr>Arial</vt:lpstr>
      <vt:lpstr>Calibri</vt:lpstr>
      <vt:lpstr>Cambria Math</vt:lpstr>
      <vt:lpstr>Microsoft New Tai Lue</vt:lpstr>
      <vt:lpstr>Engineering-PowerPoint-Template</vt:lpstr>
      <vt:lpstr>2-1 認識因數</vt:lpstr>
      <vt:lpstr>動動腦(乘除的關係)</vt:lpstr>
      <vt:lpstr>動動腦</vt:lpstr>
      <vt:lpstr>動動腦</vt:lpstr>
      <vt:lpstr>動動腦</vt:lpstr>
      <vt:lpstr>複習一下—整除</vt:lpstr>
      <vt:lpstr>認識因數</vt:lpstr>
      <vt:lpstr>動動腦</vt:lpstr>
      <vt:lpstr>動動腦</vt:lpstr>
      <vt:lpstr>動動腦</vt:lpstr>
      <vt:lpstr>動動腦</vt:lpstr>
      <vt:lpstr>動動腦</vt:lpstr>
      <vt:lpstr>動動腦</vt:lpstr>
      <vt:lpstr>動動腦</vt:lpstr>
      <vt:lpstr>Try Try See</vt:lpstr>
      <vt:lpstr>Try Try See</vt:lpstr>
      <vt:lpstr>Try Try See</vt:lpstr>
      <vt:lpstr>Try Try See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1-2 三角和是180度</dc:title>
  <dc:creator>黃和智</dc:creator>
  <cp:lastModifiedBy>Teacher</cp:lastModifiedBy>
  <cp:revision>205</cp:revision>
  <dcterms:created xsi:type="dcterms:W3CDTF">2015-02-23T02:08:32Z</dcterms:created>
  <dcterms:modified xsi:type="dcterms:W3CDTF">2016-09-19T01:34:57Z</dcterms:modified>
</cp:coreProperties>
</file>