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303" r:id="rId19"/>
    <p:sldId id="278" r:id="rId20"/>
    <p:sldId id="279" r:id="rId21"/>
    <p:sldId id="280" r:id="rId22"/>
    <p:sldId id="281" r:id="rId23"/>
    <p:sldId id="304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292" r:id="rId38"/>
    <p:sldId id="297" r:id="rId39"/>
    <p:sldId id="298" r:id="rId40"/>
    <p:sldId id="299" r:id="rId41"/>
    <p:sldId id="300" r:id="rId42"/>
    <p:sldId id="301" r:id="rId43"/>
    <p:sldId id="302" r:id="rId4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66FF"/>
    <a:srgbClr val="0000FF"/>
    <a:srgbClr val="CC6600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66" d="100"/>
          <a:sy n="66" d="100"/>
        </p:scale>
        <p:origin x="1234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B4DFA14-D676-45F4-8022-0BD6F9A2A17A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5127" name="Group 7"/>
          <p:cNvGrpSpPr>
            <a:grpSpLocks/>
          </p:cNvGrpSpPr>
          <p:nvPr/>
        </p:nvGrpSpPr>
        <p:grpSpPr bwMode="auto">
          <a:xfrm rot="-2289434">
            <a:off x="539750" y="4797425"/>
            <a:ext cx="265113" cy="379413"/>
            <a:chOff x="1882" y="436"/>
            <a:chExt cx="318" cy="499"/>
          </a:xfrm>
        </p:grpSpPr>
        <p:grpSp>
          <p:nvGrpSpPr>
            <p:cNvPr id="5128" name="Group 8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129" name="Oval 9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30" name="AutoShape 10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131" name="Arc 11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2" name="Oval 12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3" name="Oval 13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4" name="Oval 14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135" name="Group 15"/>
          <p:cNvGrpSpPr>
            <a:grpSpLocks/>
          </p:cNvGrpSpPr>
          <p:nvPr/>
        </p:nvGrpSpPr>
        <p:grpSpPr bwMode="auto">
          <a:xfrm rot="-698320">
            <a:off x="4859338" y="-674688"/>
            <a:ext cx="287337" cy="431800"/>
            <a:chOff x="1882" y="436"/>
            <a:chExt cx="318" cy="499"/>
          </a:xfrm>
        </p:grpSpPr>
        <p:grpSp>
          <p:nvGrpSpPr>
            <p:cNvPr id="5136" name="Group 16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137" name="Oval 17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38" name="AutoShape 18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139" name="Arc 19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40" name="Oval 20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41" name="Oval 21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42" name="Oval 22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143" name="Group 23"/>
          <p:cNvGrpSpPr>
            <a:grpSpLocks/>
          </p:cNvGrpSpPr>
          <p:nvPr/>
        </p:nvGrpSpPr>
        <p:grpSpPr bwMode="auto">
          <a:xfrm rot="-2289434">
            <a:off x="8459788" y="5157788"/>
            <a:ext cx="287337" cy="431800"/>
            <a:chOff x="1882" y="436"/>
            <a:chExt cx="318" cy="499"/>
          </a:xfrm>
        </p:grpSpPr>
        <p:grpSp>
          <p:nvGrpSpPr>
            <p:cNvPr id="5144" name="Group 24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145" name="Oval 25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46" name="AutoShape 26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147" name="Arc 27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48" name="Oval 28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49" name="Oval 29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50" name="Oval 30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151" name="Group 31"/>
          <p:cNvGrpSpPr>
            <a:grpSpLocks/>
          </p:cNvGrpSpPr>
          <p:nvPr/>
        </p:nvGrpSpPr>
        <p:grpSpPr bwMode="auto">
          <a:xfrm rot="-2289434">
            <a:off x="495300" y="3722688"/>
            <a:ext cx="252413" cy="360362"/>
            <a:chOff x="1882" y="436"/>
            <a:chExt cx="318" cy="499"/>
          </a:xfrm>
        </p:grpSpPr>
        <p:grpSp>
          <p:nvGrpSpPr>
            <p:cNvPr id="5152" name="Group 32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153" name="Oval 33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54" name="AutoShape 34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155" name="Arc 35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56" name="Oval 36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57" name="Oval 37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58" name="Oval 38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5159" name="Oval 39"/>
          <p:cNvSpPr>
            <a:spLocks noChangeArrowheads="1"/>
          </p:cNvSpPr>
          <p:nvPr/>
        </p:nvSpPr>
        <p:spPr bwMode="auto">
          <a:xfrm>
            <a:off x="2124075" y="6092825"/>
            <a:ext cx="144463" cy="73025"/>
          </a:xfrm>
          <a:prstGeom prst="ellipse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5160" name="Group 40"/>
          <p:cNvGrpSpPr>
            <a:grpSpLocks/>
          </p:cNvGrpSpPr>
          <p:nvPr/>
        </p:nvGrpSpPr>
        <p:grpSpPr bwMode="auto">
          <a:xfrm>
            <a:off x="468313" y="5805488"/>
            <a:ext cx="1582737" cy="577850"/>
            <a:chOff x="3515" y="935"/>
            <a:chExt cx="726" cy="364"/>
          </a:xfrm>
        </p:grpSpPr>
        <p:grpSp>
          <p:nvGrpSpPr>
            <p:cNvPr id="5161" name="Group 41"/>
            <p:cNvGrpSpPr>
              <a:grpSpLocks/>
            </p:cNvGrpSpPr>
            <p:nvPr userDrawn="1"/>
          </p:nvGrpSpPr>
          <p:grpSpPr bwMode="auto">
            <a:xfrm>
              <a:off x="3515" y="935"/>
              <a:ext cx="726" cy="364"/>
              <a:chOff x="3787" y="935"/>
              <a:chExt cx="545" cy="364"/>
            </a:xfrm>
          </p:grpSpPr>
          <p:sp>
            <p:nvSpPr>
              <p:cNvPr id="5162" name="Oval 42"/>
              <p:cNvSpPr>
                <a:spLocks noChangeArrowheads="1"/>
              </p:cNvSpPr>
              <p:nvPr userDrawn="1"/>
            </p:nvSpPr>
            <p:spPr bwMode="auto">
              <a:xfrm>
                <a:off x="3969" y="935"/>
                <a:ext cx="228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63" name="Oval 43"/>
              <p:cNvSpPr>
                <a:spLocks noChangeArrowheads="1"/>
              </p:cNvSpPr>
              <p:nvPr userDrawn="1"/>
            </p:nvSpPr>
            <p:spPr bwMode="auto">
              <a:xfrm>
                <a:off x="3787" y="981"/>
                <a:ext cx="319" cy="181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64" name="Oval 44"/>
              <p:cNvSpPr>
                <a:spLocks noChangeArrowheads="1"/>
              </p:cNvSpPr>
              <p:nvPr userDrawn="1"/>
            </p:nvSpPr>
            <p:spPr bwMode="auto">
              <a:xfrm>
                <a:off x="3787" y="1071"/>
                <a:ext cx="227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65" name="Oval 45"/>
              <p:cNvSpPr>
                <a:spLocks noChangeArrowheads="1"/>
              </p:cNvSpPr>
              <p:nvPr userDrawn="1"/>
            </p:nvSpPr>
            <p:spPr bwMode="auto">
              <a:xfrm>
                <a:off x="3923" y="1117"/>
                <a:ext cx="227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66" name="Oval 46"/>
              <p:cNvSpPr>
                <a:spLocks noChangeArrowheads="1"/>
              </p:cNvSpPr>
              <p:nvPr userDrawn="1"/>
            </p:nvSpPr>
            <p:spPr bwMode="auto">
              <a:xfrm>
                <a:off x="4059" y="1026"/>
                <a:ext cx="273" cy="13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 userDrawn="1"/>
            </p:nvSpPr>
            <p:spPr bwMode="auto">
              <a:xfrm rot="302547">
                <a:off x="4011" y="1069"/>
                <a:ext cx="318" cy="228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168" name="Oval 48"/>
            <p:cNvSpPr>
              <a:spLocks noChangeArrowheads="1"/>
            </p:cNvSpPr>
            <p:nvPr userDrawn="1"/>
          </p:nvSpPr>
          <p:spPr bwMode="auto">
            <a:xfrm rot="-3752987">
              <a:off x="3628" y="1095"/>
              <a:ext cx="91" cy="136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69" name="Oval 49"/>
            <p:cNvSpPr>
              <a:spLocks noChangeArrowheads="1"/>
            </p:cNvSpPr>
            <p:nvPr userDrawn="1"/>
          </p:nvSpPr>
          <p:spPr bwMode="auto">
            <a:xfrm>
              <a:off x="3787" y="1162"/>
              <a:ext cx="45" cy="4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2987675" y="6237288"/>
            <a:ext cx="1081088" cy="433387"/>
            <a:chOff x="3787" y="935"/>
            <a:chExt cx="545" cy="364"/>
          </a:xfrm>
        </p:grpSpPr>
        <p:sp>
          <p:nvSpPr>
            <p:cNvPr id="5171" name="Oval 51"/>
            <p:cNvSpPr>
              <a:spLocks noChangeArrowheads="1"/>
            </p:cNvSpPr>
            <p:nvPr userDrawn="1"/>
          </p:nvSpPr>
          <p:spPr bwMode="auto">
            <a:xfrm>
              <a:off x="3969" y="935"/>
              <a:ext cx="228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72" name="Oval 52"/>
            <p:cNvSpPr>
              <a:spLocks noChangeArrowheads="1"/>
            </p:cNvSpPr>
            <p:nvPr userDrawn="1"/>
          </p:nvSpPr>
          <p:spPr bwMode="auto">
            <a:xfrm>
              <a:off x="3787" y="981"/>
              <a:ext cx="319" cy="181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73" name="Oval 53"/>
            <p:cNvSpPr>
              <a:spLocks noChangeArrowheads="1"/>
            </p:cNvSpPr>
            <p:nvPr userDrawn="1"/>
          </p:nvSpPr>
          <p:spPr bwMode="auto">
            <a:xfrm>
              <a:off x="3787" y="1071"/>
              <a:ext cx="227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74" name="Oval 54"/>
            <p:cNvSpPr>
              <a:spLocks noChangeArrowheads="1"/>
            </p:cNvSpPr>
            <p:nvPr userDrawn="1"/>
          </p:nvSpPr>
          <p:spPr bwMode="auto">
            <a:xfrm>
              <a:off x="3923" y="1117"/>
              <a:ext cx="227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75" name="Oval 55"/>
            <p:cNvSpPr>
              <a:spLocks noChangeArrowheads="1"/>
            </p:cNvSpPr>
            <p:nvPr userDrawn="1"/>
          </p:nvSpPr>
          <p:spPr bwMode="auto">
            <a:xfrm>
              <a:off x="4059" y="1026"/>
              <a:ext cx="273" cy="136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76" name="Oval 56"/>
            <p:cNvSpPr>
              <a:spLocks noChangeArrowheads="1"/>
            </p:cNvSpPr>
            <p:nvPr userDrawn="1"/>
          </p:nvSpPr>
          <p:spPr bwMode="auto">
            <a:xfrm rot="302547">
              <a:off x="4011" y="1069"/>
              <a:ext cx="318" cy="228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5177" name="Oval 57"/>
          <p:cNvSpPr>
            <a:spLocks noChangeArrowheads="1"/>
          </p:cNvSpPr>
          <p:nvPr/>
        </p:nvSpPr>
        <p:spPr bwMode="auto">
          <a:xfrm rot="-4578198">
            <a:off x="3170238" y="6407150"/>
            <a:ext cx="107950" cy="2032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178" name="Oval 58"/>
          <p:cNvSpPr>
            <a:spLocks noChangeArrowheads="1"/>
          </p:cNvSpPr>
          <p:nvPr/>
        </p:nvSpPr>
        <p:spPr bwMode="auto">
          <a:xfrm>
            <a:off x="3392488" y="6507163"/>
            <a:ext cx="66675" cy="539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6443663" y="5949950"/>
            <a:ext cx="2449512" cy="503238"/>
            <a:chOff x="4059" y="3748"/>
            <a:chExt cx="1543" cy="317"/>
          </a:xfrm>
        </p:grpSpPr>
        <p:grpSp>
          <p:nvGrpSpPr>
            <p:cNvPr id="5180" name="Group 60"/>
            <p:cNvGrpSpPr>
              <a:grpSpLocks/>
            </p:cNvGrpSpPr>
            <p:nvPr userDrawn="1"/>
          </p:nvGrpSpPr>
          <p:grpSpPr bwMode="auto">
            <a:xfrm>
              <a:off x="4059" y="3748"/>
              <a:ext cx="1543" cy="317"/>
              <a:chOff x="3787" y="935"/>
              <a:chExt cx="545" cy="364"/>
            </a:xfrm>
          </p:grpSpPr>
          <p:sp>
            <p:nvSpPr>
              <p:cNvPr id="5181" name="Oval 61"/>
              <p:cNvSpPr>
                <a:spLocks noChangeArrowheads="1"/>
              </p:cNvSpPr>
              <p:nvPr userDrawn="1"/>
            </p:nvSpPr>
            <p:spPr bwMode="auto">
              <a:xfrm>
                <a:off x="3969" y="935"/>
                <a:ext cx="228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82" name="Oval 62"/>
              <p:cNvSpPr>
                <a:spLocks noChangeArrowheads="1"/>
              </p:cNvSpPr>
              <p:nvPr userDrawn="1"/>
            </p:nvSpPr>
            <p:spPr bwMode="auto">
              <a:xfrm>
                <a:off x="3787" y="981"/>
                <a:ext cx="319" cy="181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83" name="Oval 63"/>
              <p:cNvSpPr>
                <a:spLocks noChangeArrowheads="1"/>
              </p:cNvSpPr>
              <p:nvPr userDrawn="1"/>
            </p:nvSpPr>
            <p:spPr bwMode="auto">
              <a:xfrm>
                <a:off x="3787" y="1071"/>
                <a:ext cx="227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84" name="Oval 64"/>
              <p:cNvSpPr>
                <a:spLocks noChangeArrowheads="1"/>
              </p:cNvSpPr>
              <p:nvPr userDrawn="1"/>
            </p:nvSpPr>
            <p:spPr bwMode="auto">
              <a:xfrm>
                <a:off x="3923" y="1117"/>
                <a:ext cx="227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85" name="Oval 65"/>
              <p:cNvSpPr>
                <a:spLocks noChangeArrowheads="1"/>
              </p:cNvSpPr>
              <p:nvPr userDrawn="1"/>
            </p:nvSpPr>
            <p:spPr bwMode="auto">
              <a:xfrm>
                <a:off x="4059" y="1026"/>
                <a:ext cx="273" cy="13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86" name="Oval 66"/>
              <p:cNvSpPr>
                <a:spLocks noChangeArrowheads="1"/>
              </p:cNvSpPr>
              <p:nvPr userDrawn="1"/>
            </p:nvSpPr>
            <p:spPr bwMode="auto">
              <a:xfrm rot="302547">
                <a:off x="4011" y="1069"/>
                <a:ext cx="318" cy="228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187" name="Oval 67"/>
            <p:cNvSpPr>
              <a:spLocks noChangeArrowheads="1"/>
            </p:cNvSpPr>
            <p:nvPr userDrawn="1"/>
          </p:nvSpPr>
          <p:spPr bwMode="auto">
            <a:xfrm rot="16406920">
              <a:off x="5208" y="3824"/>
              <a:ext cx="79" cy="28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88" name="Oval 68"/>
            <p:cNvSpPr>
              <a:spLocks noChangeArrowheads="1"/>
            </p:cNvSpPr>
            <p:nvPr userDrawn="1"/>
          </p:nvSpPr>
          <p:spPr bwMode="auto">
            <a:xfrm>
              <a:off x="4921" y="3974"/>
              <a:ext cx="96" cy="3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189" name="Group 69"/>
          <p:cNvGrpSpPr>
            <a:grpSpLocks/>
          </p:cNvGrpSpPr>
          <p:nvPr/>
        </p:nvGrpSpPr>
        <p:grpSpPr bwMode="auto">
          <a:xfrm rot="-2289434">
            <a:off x="611188" y="692150"/>
            <a:ext cx="217487" cy="360363"/>
            <a:chOff x="1882" y="436"/>
            <a:chExt cx="318" cy="499"/>
          </a:xfrm>
        </p:grpSpPr>
        <p:grpSp>
          <p:nvGrpSpPr>
            <p:cNvPr id="5190" name="Group 70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191" name="Oval 71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192" name="AutoShape 72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193" name="Arc 73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94" name="Oval 74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95" name="Oval 75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96" name="Oval 76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 rot="-2289434">
            <a:off x="3563938" y="1557338"/>
            <a:ext cx="204787" cy="360362"/>
            <a:chOff x="1882" y="436"/>
            <a:chExt cx="318" cy="499"/>
          </a:xfrm>
        </p:grpSpPr>
        <p:grpSp>
          <p:nvGrpSpPr>
            <p:cNvPr id="5198" name="Group 78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199" name="Oval 79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200" name="AutoShape 80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201" name="Arc 81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02" name="Oval 82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03" name="Oval 83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04" name="Oval 84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205" name="Group 85"/>
          <p:cNvGrpSpPr>
            <a:grpSpLocks/>
          </p:cNvGrpSpPr>
          <p:nvPr/>
        </p:nvGrpSpPr>
        <p:grpSpPr bwMode="auto">
          <a:xfrm rot="-2289434">
            <a:off x="1835150" y="1412875"/>
            <a:ext cx="301625" cy="431800"/>
            <a:chOff x="1882" y="436"/>
            <a:chExt cx="318" cy="499"/>
          </a:xfrm>
        </p:grpSpPr>
        <p:grpSp>
          <p:nvGrpSpPr>
            <p:cNvPr id="5206" name="Group 86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207" name="Oval 87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208" name="AutoShape 88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209" name="Arc 89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10" name="Oval 90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11" name="Oval 91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12" name="Oval 92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213" name="Group 93"/>
          <p:cNvGrpSpPr>
            <a:grpSpLocks/>
          </p:cNvGrpSpPr>
          <p:nvPr/>
        </p:nvGrpSpPr>
        <p:grpSpPr bwMode="auto">
          <a:xfrm rot="-2289434">
            <a:off x="1692275" y="-387350"/>
            <a:ext cx="288925" cy="387350"/>
            <a:chOff x="1882" y="436"/>
            <a:chExt cx="318" cy="499"/>
          </a:xfrm>
        </p:grpSpPr>
        <p:grpSp>
          <p:nvGrpSpPr>
            <p:cNvPr id="5214" name="Group 94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215" name="Oval 95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216" name="AutoShape 96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217" name="Arc 97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18" name="Oval 98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19" name="Oval 99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20" name="Oval 100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221" name="Group 101"/>
          <p:cNvGrpSpPr>
            <a:grpSpLocks/>
          </p:cNvGrpSpPr>
          <p:nvPr/>
        </p:nvGrpSpPr>
        <p:grpSpPr bwMode="auto">
          <a:xfrm rot="-1474947">
            <a:off x="2411413" y="-531813"/>
            <a:ext cx="217487" cy="360363"/>
            <a:chOff x="1882" y="436"/>
            <a:chExt cx="318" cy="499"/>
          </a:xfrm>
        </p:grpSpPr>
        <p:grpSp>
          <p:nvGrpSpPr>
            <p:cNvPr id="5222" name="Group 102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223" name="Oval 103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224" name="AutoShape 104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225" name="Arc 105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26" name="Oval 106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27" name="Oval 107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28" name="Oval 108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229" name="Group 109"/>
          <p:cNvGrpSpPr>
            <a:grpSpLocks/>
          </p:cNvGrpSpPr>
          <p:nvPr/>
        </p:nvGrpSpPr>
        <p:grpSpPr bwMode="auto">
          <a:xfrm rot="-2289434">
            <a:off x="900113" y="-360363"/>
            <a:ext cx="217487" cy="360363"/>
            <a:chOff x="1882" y="436"/>
            <a:chExt cx="318" cy="499"/>
          </a:xfrm>
        </p:grpSpPr>
        <p:grpSp>
          <p:nvGrpSpPr>
            <p:cNvPr id="5230" name="Group 110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231" name="Oval 111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232" name="AutoShape 112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233" name="Arc 113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34" name="Oval 114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35" name="Oval 115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36" name="Oval 116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237" name="Group 117"/>
          <p:cNvGrpSpPr>
            <a:grpSpLocks/>
          </p:cNvGrpSpPr>
          <p:nvPr/>
        </p:nvGrpSpPr>
        <p:grpSpPr bwMode="auto">
          <a:xfrm rot="-2289434">
            <a:off x="3276600" y="-603250"/>
            <a:ext cx="217488" cy="360362"/>
            <a:chOff x="1882" y="436"/>
            <a:chExt cx="318" cy="499"/>
          </a:xfrm>
        </p:grpSpPr>
        <p:grpSp>
          <p:nvGrpSpPr>
            <p:cNvPr id="5238" name="Group 118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5239" name="Oval 119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240" name="AutoShape 120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241" name="Arc 121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42" name="Oval 122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43" name="Oval 123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44" name="Oval 124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89017E-6 L 0.28733 0.938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469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7341E-6 L 0.18507 0.9176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458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90751E-6 L 0.14948 0.90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4524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3237E-6 L 0.03542 0.2633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131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09249E-7 L 0.03177 0.2097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104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3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3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3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3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3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3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3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3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3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C1D24-637D-4995-B67B-B6E4AF1389B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730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B3DF0-6965-4D56-A218-6C0F1DAC93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694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4DE3D-718E-463F-B946-62297782872F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C0A87-E5CA-4AD5-8D97-DBD2DA07310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19723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DBB70-321C-4254-B64C-0958212E2A1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83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D51D3-B10E-4877-8E64-49E0AE6F9DD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641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B1E90-5F23-4A94-8B2D-76F16B9113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250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7B517-0B5F-4645-B6F1-16CF6871C0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433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D9F27-7A36-4676-A869-71DC640A6CB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141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86A5F-0A60-4C21-AED6-DC52274529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823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5C7F4-ECA3-4373-834E-3825D2346C0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231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D7A6A-8D0A-4AA6-8E4B-A41AF9B965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155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E7DA83-51EE-4FDB-9050-27D93D9E168D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2124075" y="6280150"/>
            <a:ext cx="144463" cy="73025"/>
          </a:xfrm>
          <a:prstGeom prst="ellipse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4104" name="Group 8"/>
          <p:cNvGrpSpPr>
            <a:grpSpLocks/>
          </p:cNvGrpSpPr>
          <p:nvPr/>
        </p:nvGrpSpPr>
        <p:grpSpPr bwMode="auto">
          <a:xfrm>
            <a:off x="468313" y="5992813"/>
            <a:ext cx="1582737" cy="577850"/>
            <a:chOff x="3515" y="935"/>
            <a:chExt cx="726" cy="364"/>
          </a:xfrm>
        </p:grpSpPr>
        <p:grpSp>
          <p:nvGrpSpPr>
            <p:cNvPr id="4105" name="Group 9"/>
            <p:cNvGrpSpPr>
              <a:grpSpLocks/>
            </p:cNvGrpSpPr>
            <p:nvPr userDrawn="1"/>
          </p:nvGrpSpPr>
          <p:grpSpPr bwMode="auto">
            <a:xfrm>
              <a:off x="3515" y="935"/>
              <a:ext cx="726" cy="364"/>
              <a:chOff x="3787" y="935"/>
              <a:chExt cx="545" cy="364"/>
            </a:xfrm>
          </p:grpSpPr>
          <p:sp>
            <p:nvSpPr>
              <p:cNvPr id="4106" name="Oval 10"/>
              <p:cNvSpPr>
                <a:spLocks noChangeArrowheads="1"/>
              </p:cNvSpPr>
              <p:nvPr userDrawn="1"/>
            </p:nvSpPr>
            <p:spPr bwMode="auto">
              <a:xfrm>
                <a:off x="3969" y="935"/>
                <a:ext cx="228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 userDrawn="1"/>
            </p:nvSpPr>
            <p:spPr bwMode="auto">
              <a:xfrm>
                <a:off x="3787" y="981"/>
                <a:ext cx="319" cy="181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 userDrawn="1"/>
            </p:nvSpPr>
            <p:spPr bwMode="auto">
              <a:xfrm>
                <a:off x="3787" y="1071"/>
                <a:ext cx="227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09" name="Oval 13"/>
              <p:cNvSpPr>
                <a:spLocks noChangeArrowheads="1"/>
              </p:cNvSpPr>
              <p:nvPr userDrawn="1"/>
            </p:nvSpPr>
            <p:spPr bwMode="auto">
              <a:xfrm>
                <a:off x="3923" y="1117"/>
                <a:ext cx="227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 userDrawn="1"/>
            </p:nvSpPr>
            <p:spPr bwMode="auto">
              <a:xfrm>
                <a:off x="4059" y="1026"/>
                <a:ext cx="273" cy="13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11" name="Oval 15"/>
              <p:cNvSpPr>
                <a:spLocks noChangeArrowheads="1"/>
              </p:cNvSpPr>
              <p:nvPr userDrawn="1"/>
            </p:nvSpPr>
            <p:spPr bwMode="auto">
              <a:xfrm rot="302547">
                <a:off x="4011" y="1069"/>
                <a:ext cx="318" cy="228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112" name="Oval 16"/>
            <p:cNvSpPr>
              <a:spLocks noChangeArrowheads="1"/>
            </p:cNvSpPr>
            <p:nvPr userDrawn="1"/>
          </p:nvSpPr>
          <p:spPr bwMode="auto">
            <a:xfrm rot="-3752987">
              <a:off x="3628" y="1095"/>
              <a:ext cx="91" cy="136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13" name="Oval 17"/>
            <p:cNvSpPr>
              <a:spLocks noChangeArrowheads="1"/>
            </p:cNvSpPr>
            <p:nvPr userDrawn="1"/>
          </p:nvSpPr>
          <p:spPr bwMode="auto">
            <a:xfrm>
              <a:off x="3787" y="1162"/>
              <a:ext cx="45" cy="4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2987675" y="6424613"/>
            <a:ext cx="1081088" cy="433387"/>
            <a:chOff x="3787" y="935"/>
            <a:chExt cx="545" cy="364"/>
          </a:xfrm>
        </p:grpSpPr>
        <p:sp>
          <p:nvSpPr>
            <p:cNvPr id="4115" name="Oval 19"/>
            <p:cNvSpPr>
              <a:spLocks noChangeArrowheads="1"/>
            </p:cNvSpPr>
            <p:nvPr userDrawn="1"/>
          </p:nvSpPr>
          <p:spPr bwMode="auto">
            <a:xfrm>
              <a:off x="3969" y="935"/>
              <a:ext cx="228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16" name="Oval 20"/>
            <p:cNvSpPr>
              <a:spLocks noChangeArrowheads="1"/>
            </p:cNvSpPr>
            <p:nvPr userDrawn="1"/>
          </p:nvSpPr>
          <p:spPr bwMode="auto">
            <a:xfrm>
              <a:off x="3787" y="981"/>
              <a:ext cx="319" cy="181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17" name="Oval 21"/>
            <p:cNvSpPr>
              <a:spLocks noChangeArrowheads="1"/>
            </p:cNvSpPr>
            <p:nvPr userDrawn="1"/>
          </p:nvSpPr>
          <p:spPr bwMode="auto">
            <a:xfrm>
              <a:off x="3787" y="1071"/>
              <a:ext cx="227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18" name="Oval 22"/>
            <p:cNvSpPr>
              <a:spLocks noChangeArrowheads="1"/>
            </p:cNvSpPr>
            <p:nvPr userDrawn="1"/>
          </p:nvSpPr>
          <p:spPr bwMode="auto">
            <a:xfrm>
              <a:off x="3923" y="1117"/>
              <a:ext cx="227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19" name="Oval 23"/>
            <p:cNvSpPr>
              <a:spLocks noChangeArrowheads="1"/>
            </p:cNvSpPr>
            <p:nvPr userDrawn="1"/>
          </p:nvSpPr>
          <p:spPr bwMode="auto">
            <a:xfrm>
              <a:off x="4059" y="1026"/>
              <a:ext cx="273" cy="136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20" name="Oval 24"/>
            <p:cNvSpPr>
              <a:spLocks noChangeArrowheads="1"/>
            </p:cNvSpPr>
            <p:nvPr userDrawn="1"/>
          </p:nvSpPr>
          <p:spPr bwMode="auto">
            <a:xfrm rot="302547">
              <a:off x="4011" y="1069"/>
              <a:ext cx="318" cy="228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6443663" y="6137275"/>
            <a:ext cx="2449512" cy="503238"/>
            <a:chOff x="4059" y="3748"/>
            <a:chExt cx="1543" cy="317"/>
          </a:xfrm>
        </p:grpSpPr>
        <p:grpSp>
          <p:nvGrpSpPr>
            <p:cNvPr id="4122" name="Group 26"/>
            <p:cNvGrpSpPr>
              <a:grpSpLocks/>
            </p:cNvGrpSpPr>
            <p:nvPr userDrawn="1"/>
          </p:nvGrpSpPr>
          <p:grpSpPr bwMode="auto">
            <a:xfrm>
              <a:off x="4059" y="3748"/>
              <a:ext cx="1543" cy="317"/>
              <a:chOff x="3787" y="935"/>
              <a:chExt cx="545" cy="364"/>
            </a:xfrm>
          </p:grpSpPr>
          <p:sp>
            <p:nvSpPr>
              <p:cNvPr id="4123" name="Oval 27"/>
              <p:cNvSpPr>
                <a:spLocks noChangeArrowheads="1"/>
              </p:cNvSpPr>
              <p:nvPr userDrawn="1"/>
            </p:nvSpPr>
            <p:spPr bwMode="auto">
              <a:xfrm>
                <a:off x="3969" y="935"/>
                <a:ext cx="228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24" name="Oval 28"/>
              <p:cNvSpPr>
                <a:spLocks noChangeArrowheads="1"/>
              </p:cNvSpPr>
              <p:nvPr userDrawn="1"/>
            </p:nvSpPr>
            <p:spPr bwMode="auto">
              <a:xfrm>
                <a:off x="3787" y="981"/>
                <a:ext cx="319" cy="181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25" name="Oval 29"/>
              <p:cNvSpPr>
                <a:spLocks noChangeArrowheads="1"/>
              </p:cNvSpPr>
              <p:nvPr userDrawn="1"/>
            </p:nvSpPr>
            <p:spPr bwMode="auto">
              <a:xfrm>
                <a:off x="3787" y="1071"/>
                <a:ext cx="227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26" name="Oval 30"/>
              <p:cNvSpPr>
                <a:spLocks noChangeArrowheads="1"/>
              </p:cNvSpPr>
              <p:nvPr userDrawn="1"/>
            </p:nvSpPr>
            <p:spPr bwMode="auto">
              <a:xfrm>
                <a:off x="3923" y="1117"/>
                <a:ext cx="227" cy="182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27" name="Oval 31"/>
              <p:cNvSpPr>
                <a:spLocks noChangeArrowheads="1"/>
              </p:cNvSpPr>
              <p:nvPr userDrawn="1"/>
            </p:nvSpPr>
            <p:spPr bwMode="auto">
              <a:xfrm>
                <a:off x="4059" y="1026"/>
                <a:ext cx="273" cy="13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28" name="Oval 32"/>
              <p:cNvSpPr>
                <a:spLocks noChangeArrowheads="1"/>
              </p:cNvSpPr>
              <p:nvPr userDrawn="1"/>
            </p:nvSpPr>
            <p:spPr bwMode="auto">
              <a:xfrm rot="302547">
                <a:off x="4011" y="1069"/>
                <a:ext cx="318" cy="228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129" name="Oval 33"/>
            <p:cNvSpPr>
              <a:spLocks noChangeArrowheads="1"/>
            </p:cNvSpPr>
            <p:nvPr userDrawn="1"/>
          </p:nvSpPr>
          <p:spPr bwMode="auto">
            <a:xfrm rot="16406920">
              <a:off x="5208" y="3824"/>
              <a:ext cx="79" cy="28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0" name="Oval 34"/>
            <p:cNvSpPr>
              <a:spLocks noChangeArrowheads="1"/>
            </p:cNvSpPr>
            <p:nvPr userDrawn="1"/>
          </p:nvSpPr>
          <p:spPr bwMode="auto">
            <a:xfrm>
              <a:off x="4921" y="3974"/>
              <a:ext cx="96" cy="3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131" name="Group 35"/>
          <p:cNvGrpSpPr>
            <a:grpSpLocks/>
          </p:cNvGrpSpPr>
          <p:nvPr/>
        </p:nvGrpSpPr>
        <p:grpSpPr bwMode="auto">
          <a:xfrm rot="-165323">
            <a:off x="250825" y="549275"/>
            <a:ext cx="252413" cy="360363"/>
            <a:chOff x="1882" y="436"/>
            <a:chExt cx="318" cy="499"/>
          </a:xfrm>
        </p:grpSpPr>
        <p:grpSp>
          <p:nvGrpSpPr>
            <p:cNvPr id="4132" name="Group 36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4133" name="Oval 37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34" name="AutoShape 38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135" name="Arc 39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6" name="Oval 40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7" name="Oval 41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8" name="Oval 42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 rot="1077109">
            <a:off x="8532813" y="1557338"/>
            <a:ext cx="252412" cy="360362"/>
            <a:chOff x="1882" y="436"/>
            <a:chExt cx="318" cy="499"/>
          </a:xfrm>
        </p:grpSpPr>
        <p:grpSp>
          <p:nvGrpSpPr>
            <p:cNvPr id="4140" name="Group 44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4141" name="Oval 45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42" name="AutoShape 46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143" name="Arc 47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4" name="Oval 48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5" name="Oval 49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6" name="Oval 50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147" name="Group 51"/>
          <p:cNvGrpSpPr>
            <a:grpSpLocks/>
          </p:cNvGrpSpPr>
          <p:nvPr/>
        </p:nvGrpSpPr>
        <p:grpSpPr bwMode="auto">
          <a:xfrm rot="-711159">
            <a:off x="468313" y="188913"/>
            <a:ext cx="252412" cy="360362"/>
            <a:chOff x="1882" y="436"/>
            <a:chExt cx="318" cy="499"/>
          </a:xfrm>
        </p:grpSpPr>
        <p:grpSp>
          <p:nvGrpSpPr>
            <p:cNvPr id="4148" name="Group 52"/>
            <p:cNvGrpSpPr>
              <a:grpSpLocks/>
            </p:cNvGrpSpPr>
            <p:nvPr userDrawn="1"/>
          </p:nvGrpSpPr>
          <p:grpSpPr bwMode="auto">
            <a:xfrm>
              <a:off x="1882" y="436"/>
              <a:ext cx="318" cy="499"/>
              <a:chOff x="1882" y="618"/>
              <a:chExt cx="272" cy="317"/>
            </a:xfrm>
          </p:grpSpPr>
          <p:sp>
            <p:nvSpPr>
              <p:cNvPr id="4149" name="Oval 53"/>
              <p:cNvSpPr>
                <a:spLocks noChangeArrowheads="1"/>
              </p:cNvSpPr>
              <p:nvPr userDrawn="1"/>
            </p:nvSpPr>
            <p:spPr bwMode="auto">
              <a:xfrm>
                <a:off x="1882" y="754"/>
                <a:ext cx="272" cy="181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50" name="AutoShape 54"/>
              <p:cNvSpPr>
                <a:spLocks noChangeArrowheads="1"/>
              </p:cNvSpPr>
              <p:nvPr userDrawn="1"/>
            </p:nvSpPr>
            <p:spPr bwMode="auto">
              <a:xfrm rot="10800000">
                <a:off x="1882" y="618"/>
                <a:ext cx="272" cy="27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151" name="Arc 55"/>
            <p:cNvSpPr>
              <a:spLocks/>
            </p:cNvSpPr>
            <p:nvPr userDrawn="1"/>
          </p:nvSpPr>
          <p:spPr bwMode="auto">
            <a:xfrm rot="8114366">
              <a:off x="1973" y="754"/>
              <a:ext cx="227" cy="109"/>
            </a:xfrm>
            <a:custGeom>
              <a:avLst/>
              <a:gdLst>
                <a:gd name="G0" fmla="+- 0 0 0"/>
                <a:gd name="G1" fmla="+- 17380 0 0"/>
                <a:gd name="G2" fmla="+- 21600 0 0"/>
                <a:gd name="T0" fmla="*/ 12825 w 21600"/>
                <a:gd name="T1" fmla="*/ 0 h 17380"/>
                <a:gd name="T2" fmla="*/ 21600 w 21600"/>
                <a:gd name="T3" fmla="*/ 17380 h 17380"/>
                <a:gd name="T4" fmla="*/ 0 w 21600"/>
                <a:gd name="T5" fmla="*/ 17380 h 17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80" fill="none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</a:path>
                <a:path w="21600" h="17380" stroke="0" extrusionOk="0">
                  <a:moveTo>
                    <a:pt x="12825" y="-1"/>
                  </a:moveTo>
                  <a:cubicBezTo>
                    <a:pt x="18343" y="4071"/>
                    <a:pt x="21600" y="10522"/>
                    <a:pt x="21600" y="17380"/>
                  </a:cubicBezTo>
                  <a:lnTo>
                    <a:pt x="0" y="1738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52" name="Oval 56"/>
            <p:cNvSpPr>
              <a:spLocks noChangeArrowheads="1"/>
            </p:cNvSpPr>
            <p:nvPr userDrawn="1"/>
          </p:nvSpPr>
          <p:spPr bwMode="auto">
            <a:xfrm>
              <a:off x="2109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53" name="Oval 57"/>
            <p:cNvSpPr>
              <a:spLocks noChangeArrowheads="1"/>
            </p:cNvSpPr>
            <p:nvPr userDrawn="1"/>
          </p:nvSpPr>
          <p:spPr bwMode="auto">
            <a:xfrm>
              <a:off x="1973" y="70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54" name="Oval 58"/>
            <p:cNvSpPr>
              <a:spLocks noChangeArrowheads="1"/>
            </p:cNvSpPr>
            <p:nvPr userDrawn="1"/>
          </p:nvSpPr>
          <p:spPr bwMode="auto">
            <a:xfrm rot="902744">
              <a:off x="1973" y="572"/>
              <a:ext cx="46" cy="9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fol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folHlink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kay.org.tw/ch/" TargetMode="External"/><Relationship Id="rId2" Type="http://schemas.openxmlformats.org/officeDocument/2006/relationships/hyperlink" Target="http://zh.wikipedia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catalog.digitalarchives.tw/index.js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olH-o-tCS0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8856984" cy="2520280"/>
          </a:xfrm>
        </p:spPr>
        <p:txBody>
          <a:bodyPr/>
          <a:lstStyle/>
          <a:p>
            <a:pPr algn="ctr">
              <a:lnSpc>
                <a:spcPts val="8700"/>
              </a:lnSpc>
            </a:pPr>
            <a:r>
              <a:rPr lang="en-US" altLang="zh-TW" sz="7200" b="1" dirty="0" smtClean="0">
                <a:ea typeface="華康POP1體W7" panose="040B0709000000000000" pitchFamily="81" charset="-120"/>
              </a:rPr>
              <a:t>    </a:t>
            </a:r>
            <a:r>
              <a:rPr lang="en-US" altLang="zh-TW" sz="8800" b="1" dirty="0" smtClean="0">
                <a:ea typeface="華康POP1體W7" panose="040B0709000000000000" pitchFamily="81" charset="-120"/>
              </a:rPr>
              <a:t>1-1</a:t>
            </a:r>
            <a:r>
              <a:rPr lang="en-US" altLang="zh-TW" sz="7200" b="1" dirty="0" smtClean="0">
                <a:ea typeface="華康POP1體W7" panose="040B0709000000000000" pitchFamily="81" charset="-120"/>
              </a:rPr>
              <a:t/>
            </a:r>
            <a:br>
              <a:rPr lang="en-US" altLang="zh-TW" sz="7200" b="1" dirty="0" smtClean="0">
                <a:ea typeface="華康POP1體W7" panose="040B0709000000000000" pitchFamily="81" charset="-120"/>
              </a:rPr>
            </a:br>
            <a:r>
              <a:rPr lang="zh-TW" altLang="en-US" sz="7200" dirty="0" smtClean="0">
                <a:ea typeface="華康POP1體W7" panose="040B0709000000000000" pitchFamily="81" charset="-120"/>
              </a:rPr>
              <a:t>清末現代化的開端</a:t>
            </a:r>
          </a:p>
        </p:txBody>
      </p:sp>
      <p:sp>
        <p:nvSpPr>
          <p:cNvPr id="13315" name="文字版面配置區 2"/>
          <p:cNvSpPr>
            <a:spLocks noGrp="1"/>
          </p:cNvSpPr>
          <p:nvPr>
            <p:ph type="subTitle" idx="1"/>
          </p:nvPr>
        </p:nvSpPr>
        <p:spPr>
          <a:xfrm>
            <a:off x="526753" y="2708920"/>
            <a:ext cx="8424936" cy="4032448"/>
          </a:xfrm>
        </p:spPr>
        <p:txBody>
          <a:bodyPr/>
          <a:lstStyle/>
          <a:p>
            <a:pPr algn="l" eaLnBrk="1" hangingPunct="1"/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【</a:t>
            </a:r>
            <a:r>
              <a:rPr lang="zh-TW" altLang="en-US" sz="2000" b="1" dirty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資料來源</a:t>
            </a:r>
            <a:r>
              <a:rPr lang="en-US" altLang="zh-TW" sz="2000" b="1" dirty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】</a:t>
            </a:r>
            <a:endParaRPr lang="zh-TW" altLang="en-US" sz="2000" b="1" dirty="0">
              <a:latin typeface="Arial" panose="020B0604020202020204" pitchFamily="34" charset="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algn="l" eaLnBrk="1" hangingPunct="1"/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1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、吳學明，</a:t>
            </a:r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《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近代長老教會來臺的西方傳教士</a:t>
            </a:r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》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（臺北：日創社，</a:t>
            </a:r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2007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）</a:t>
            </a:r>
          </a:p>
          <a:p>
            <a:pPr algn="l" eaLnBrk="1" hangingPunct="1"/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2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、天下編輯，</a:t>
            </a:r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《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發現臺灣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•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上</a:t>
            </a:r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》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（臺北市：天下，</a:t>
            </a:r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1992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）。</a:t>
            </a:r>
          </a:p>
          <a:p>
            <a:pPr algn="l" eaLnBrk="1" hangingPunct="1"/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3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、維基百科，網址：</a:t>
            </a:r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  <a:hlinkClick r:id="rId2"/>
              </a:rPr>
              <a:t>http://zh.wikipedia.org/</a:t>
            </a:r>
            <a:endParaRPr lang="en-US" altLang="zh-TW" sz="2000" b="1" dirty="0" smtClean="0">
              <a:latin typeface="Arial" panose="020B0604020202020204" pitchFamily="34" charset="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algn="l" eaLnBrk="1" hangingPunct="1"/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4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、林文宏，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《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臺灣鳥類發現史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》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（臺北市：玉山社，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1997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）。</a:t>
            </a:r>
          </a:p>
          <a:p>
            <a:pPr algn="l" eaLnBrk="1" hangingPunct="1"/>
            <a:r>
              <a:rPr lang="en-US" altLang="zh-TW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5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、翰林出版社。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algn="l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6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、淡水教會，</a:t>
            </a:r>
            <a:r>
              <a:rPr lang="en-US" altLang="zh-TW" sz="2000" b="1" dirty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  <a:hlinkClick r:id="rId3"/>
              </a:rPr>
              <a:t>http://www.mackay.org.tw/ch/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。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algn="l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7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、李筱峰，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《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臺灣史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100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件大事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•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上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》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（臺北市：玉山社，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1999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）。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algn="l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8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、</a:t>
            </a:r>
            <a:r>
              <a:rPr lang="en-US" altLang="zh-TW" sz="2000" b="1" dirty="0"/>
              <a:t> 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數位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典藏與數位學習聯合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目錄</a:t>
            </a:r>
            <a:r>
              <a:rPr lang="zh-TW" altLang="en-US" sz="2000" b="1" dirty="0" smtClean="0"/>
              <a:t>，</a:t>
            </a:r>
            <a:r>
              <a:rPr lang="en-US" altLang="zh-TW" sz="2000" b="1" dirty="0" smtClean="0"/>
              <a:t> </a:t>
            </a:r>
            <a:r>
              <a:rPr lang="en-US" altLang="zh-TW" sz="1600" b="1" dirty="0">
                <a:hlinkClick r:id="rId4"/>
              </a:rPr>
              <a:t>http://</a:t>
            </a:r>
            <a:r>
              <a:rPr lang="en-US" altLang="zh-TW" sz="1600" b="1" dirty="0" smtClean="0">
                <a:hlinkClick r:id="rId4"/>
              </a:rPr>
              <a:t>catalog.digitalarchives.tw/index.jsp</a:t>
            </a:r>
            <a:r>
              <a:rPr lang="zh-TW" altLang="en-US" sz="1400" b="1" dirty="0" smtClean="0"/>
              <a:t>。</a:t>
            </a:r>
            <a:endParaRPr lang="en-US" altLang="zh-TW" sz="1400" b="1" dirty="0" smtClean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marL="266700" indent="-266700" algn="l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※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備註</a:t>
            </a:r>
            <a:r>
              <a:rPr lang="zh-TW" altLang="en-US" sz="2000" b="1" dirty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：本單元未註明出處之照片，提供者為臺中教育大學區社所</a:t>
            </a:r>
            <a:r>
              <a:rPr lang="zh-TW" altLang="en-US" sz="2000" b="1" dirty="0" smtClean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碩士</a:t>
            </a:r>
            <a:r>
              <a:rPr lang="zh-TW" altLang="en-US" sz="2000" b="1" dirty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專班</a:t>
            </a:r>
            <a:r>
              <a:rPr lang="en-US" altLang="zh-TW" sz="2000" b="1" dirty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97</a:t>
            </a:r>
            <a:r>
              <a:rPr lang="zh-TW" altLang="en-US" sz="2000" b="1" dirty="0">
                <a:latin typeface="Arial" panose="020B0604020202020204" pitchFamily="34" charset="0"/>
                <a:ea typeface="標楷體" panose="03000509000000000000" pitchFamily="65" charset="-120"/>
                <a:cs typeface="Arial Unicode MS" panose="020B0604020202020204" pitchFamily="34" charset="-120"/>
              </a:rPr>
              <a:t>級同學，在此感謝！</a:t>
            </a:r>
          </a:p>
          <a:p>
            <a:pPr algn="l"/>
            <a:endParaRPr lang="zh-TW" altLang="en-US" sz="2000" b="1" dirty="0" smtClean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5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Official_consulate_fort_santo_domin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" y="33645"/>
            <a:ext cx="9192496" cy="680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46300" y="81907"/>
            <a:ext cx="9072000" cy="14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開港通商後，英國在打狗、安平及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淡水均設有設立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洋行及領事館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1867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年英國與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清廷訂立「紅毛城永久租約」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，並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將領事館辦事處設在紅毛城內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1972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年英國撤館後，又歷經澳洲與美國托管，直到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1980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年才交回臺灣，目前為第一級古蹟。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底圖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、文：維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  上圖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作者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7" y="1556792"/>
            <a:ext cx="9144000" cy="532859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588224" y="6309368"/>
            <a:ext cx="2448272" cy="43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英國領事館官邸</a:t>
            </a:r>
            <a:endParaRPr lang="zh-TW" altLang="en-US" sz="24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86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64" name="Group 68"/>
          <p:cNvGraphicFramePr>
            <a:graphicFrameLocks noGrp="1"/>
          </p:cNvGraphicFramePr>
          <p:nvPr>
            <p:ph idx="1"/>
          </p:nvPr>
        </p:nvGraphicFramePr>
        <p:xfrm>
          <a:off x="900113" y="1196975"/>
          <a:ext cx="7283450" cy="2663825"/>
        </p:xfrm>
        <a:graphic>
          <a:graphicData uri="http://schemas.openxmlformats.org/drawingml/2006/table">
            <a:tbl>
              <a:tblPr/>
              <a:tblGrid>
                <a:gridCol w="692150"/>
                <a:gridCol w="6591300"/>
              </a:tblGrid>
              <a:tr h="13414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3937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668338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9779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1252538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1709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1669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26241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0813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出口</a:t>
                      </a:r>
                    </a:p>
                  </a:txBody>
                  <a:tcPr marL="36000" marR="36000" marT="36000" marB="36000" anchor="ctr" horzOverflow="overflow">
                    <a:lnL cap="flat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3937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668338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9779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1252538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1709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1669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26241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0813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kumimoji="0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、茶、糖、樟腦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 2</a:t>
                      </a:r>
                      <a:r>
                        <a:rPr kumimoji="0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、臺灣經濟重心轉移至北部</a:t>
                      </a:r>
                      <a:endParaRPr kumimoji="0" lang="zh-TW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sym typeface="Wingdings 3" panose="05040102010807070707" pitchFamily="18" charset="2"/>
                      </a:endParaRPr>
                    </a:p>
                  </a:txBody>
                  <a:tcPr marL="36000" marR="36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2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3937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668338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9779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1252538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1709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1669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26241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0813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進口</a:t>
                      </a:r>
                    </a:p>
                  </a:txBody>
                  <a:tcPr marL="36000" marR="36000" marT="36000" marB="36000" anchor="ctr" horzOverflow="overflow">
                    <a:lnL cap="flat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3937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668338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9779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1252538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1709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1669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26241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0813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 1</a:t>
                      </a: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、鴉片</a:t>
                      </a:r>
                      <a:r>
                        <a:rPr kumimoji="0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（近</a:t>
                      </a:r>
                      <a:r>
                        <a:rPr kumimoji="0" lang="en-US" altLang="zh-TW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60</a:t>
                      </a:r>
                      <a:r>
                        <a:rPr kumimoji="0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ea typeface="新細明體" panose="02020500000000000000" pitchFamily="18" charset="-120"/>
                          <a:sym typeface="Wingdings 3" panose="05040102010807070707" pitchFamily="18" charset="2"/>
                        </a:rPr>
                        <a:t>％</a:t>
                      </a:r>
                      <a:r>
                        <a:rPr kumimoji="0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）、</a:t>
                      </a: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食品、紡織品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 2</a:t>
                      </a: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、鴉片經濟</a:t>
                      </a:r>
                      <a:r>
                        <a:rPr kumimoji="0" lang="en-US" altLang="zh-TW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x</a:t>
                      </a: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、健康</a:t>
                      </a:r>
                      <a:r>
                        <a:rPr kumimoji="0" lang="en-US" altLang="zh-TW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x</a:t>
                      </a:r>
                      <a:endParaRPr kumimoji="0" lang="zh-TW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sym typeface="Wingdings 3" panose="05040102010807070707" pitchFamily="18" charset="2"/>
                      </a:endParaRPr>
                    </a:p>
                  </a:txBody>
                  <a:tcPr marL="36000" marR="36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49" name="Text Box 53"/>
          <p:cNvSpPr txBox="1">
            <a:spLocks noChangeArrowheads="1"/>
          </p:cNvSpPr>
          <p:nvPr/>
        </p:nvSpPr>
        <p:spPr bwMode="auto">
          <a:xfrm>
            <a:off x="250825" y="3933825"/>
            <a:ext cx="8642350" cy="2720975"/>
          </a:xfrm>
          <a:prstGeom prst="rect">
            <a:avLst/>
          </a:prstGeom>
          <a:solidFill>
            <a:srgbClr val="FFCC99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lIns="18000" rIns="18000">
            <a:spAutoFit/>
          </a:bodyPr>
          <a:lstStyle>
            <a:lvl1pPr marL="631825" indent="-631825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1698625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878013"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205740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2367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6939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31511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6083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40655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200" b="1">
                <a:latin typeface="Arial" panose="020B0604020202020204" pitchFamily="34" charset="0"/>
                <a:ea typeface="標楷體" panose="03000509000000000000" pitchFamily="65" charset="-120"/>
              </a:rPr>
              <a:t>1871</a:t>
            </a:r>
            <a:r>
              <a:rPr lang="zh-TW" altLang="en-US" sz="2200" b="1">
                <a:latin typeface="Arial" panose="020B0604020202020204" pitchFamily="34" charset="0"/>
                <a:ea typeface="標楷體" panose="03000509000000000000" pitchFamily="65" charset="-120"/>
              </a:rPr>
              <a:t>淡水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英國領事報告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：淡水輸出的茶與樟腦可與輸入的鴉片物交易。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200" b="1">
                <a:latin typeface="Arial" panose="020B0604020202020204" pitchFamily="34" charset="0"/>
                <a:ea typeface="標楷體" panose="03000509000000000000" pitchFamily="65" charset="-120"/>
              </a:rPr>
              <a:t>1879</a:t>
            </a:r>
            <a:r>
              <a:rPr lang="zh-TW" altLang="en-US" sz="2200" b="1">
                <a:latin typeface="Arial" panose="020B0604020202020204" pitchFamily="34" charset="0"/>
                <a:ea typeface="標楷體" panose="03000509000000000000" pitchFamily="65" charset="-120"/>
              </a:rPr>
              <a:t>淡水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英國領事報告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200" b="1">
                <a:latin typeface="Arial" panose="020B0604020202020204" pitchFamily="34" charset="0"/>
                <a:ea typeface="標楷體" panose="03000509000000000000" pitchFamily="65" charset="-120"/>
              </a:rPr>
              <a:t>此地開發資源所得，那麼多花在 鴉片上，實為一種遺憾！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200" b="1">
                <a:latin typeface="Arial" panose="020B0604020202020204" pitchFamily="34" charset="0"/>
                <a:ea typeface="標楷體" panose="03000509000000000000" pitchFamily="65" charset="-120"/>
              </a:rPr>
              <a:t>1879</a:t>
            </a:r>
            <a:r>
              <a:rPr lang="zh-TW" altLang="en-US" sz="2200" b="1">
                <a:latin typeface="Arial" panose="020B0604020202020204" pitchFamily="34" charset="0"/>
                <a:ea typeface="標楷體" panose="03000509000000000000" pitchFamily="65" charset="-120"/>
              </a:rPr>
              <a:t>淡水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海關報告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200" b="1">
                <a:latin typeface="Arial" panose="020B0604020202020204" pitchFamily="34" charset="0"/>
                <a:ea typeface="標楷體" panose="03000509000000000000" pitchFamily="65" charset="-120"/>
              </a:rPr>
              <a:t>很多茶農賣茶後所得的是鴉片而不是錢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200" b="1">
                <a:latin typeface="Arial" panose="020B0604020202020204" pitchFamily="34" charset="0"/>
                <a:ea typeface="標楷體" panose="03000509000000000000" pitchFamily="65" charset="-120"/>
              </a:rPr>
              <a:t>1883</a:t>
            </a:r>
            <a:r>
              <a:rPr lang="zh-TW" altLang="en-US" sz="2200" b="1">
                <a:latin typeface="Arial" panose="020B0604020202020204" pitchFamily="34" charset="0"/>
                <a:ea typeface="標楷體" panose="03000509000000000000" pitchFamily="65" charset="-120"/>
              </a:rPr>
              <a:t>打狗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海關報告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：南部出口的糖常用鴉片支付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200" b="1">
                <a:latin typeface="Arial" panose="020B0604020202020204" pitchFamily="34" charset="0"/>
                <a:ea typeface="標楷體" panose="03000509000000000000" pitchFamily="65" charset="-120"/>
              </a:rPr>
              <a:t>1892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淡水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英國領事報告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200" b="1">
                <a:latin typeface="Arial" panose="020B0604020202020204" pitchFamily="34" charset="0"/>
                <a:ea typeface="標楷體" panose="03000509000000000000" pitchFamily="65" charset="-120"/>
              </a:rPr>
              <a:t>很多茶農賣茶後所得的是鴉片而不是錢</a:t>
            </a:r>
          </a:p>
        </p:txBody>
      </p:sp>
      <p:pic>
        <p:nvPicPr>
          <p:cNvPr id="29752" name="Picture 56" descr="0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0600" y="549275"/>
            <a:ext cx="18034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53" name="Text Box 57"/>
          <p:cNvSpPr txBox="1">
            <a:spLocks noChangeArrowheads="1"/>
          </p:cNvSpPr>
          <p:nvPr/>
        </p:nvSpPr>
        <p:spPr bwMode="auto">
          <a:xfrm>
            <a:off x="382588" y="4064000"/>
            <a:ext cx="8353425" cy="2420938"/>
          </a:xfrm>
          <a:prstGeom prst="rect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marL="360363" indent="-360363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630238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800" b="1" dirty="0">
                <a:latin typeface="Arial" panose="020B0604020202020204" pitchFamily="34" charset="0"/>
              </a:rPr>
              <a:t>◎</a:t>
            </a:r>
            <a:r>
              <a:rPr lang="zh-TW" altLang="en-US" sz="2800" b="1" dirty="0">
                <a:latin typeface="Arial" panose="020B0604020202020204" pitchFamily="34" charset="0"/>
                <a:ea typeface="標楷體" panose="03000509000000000000" pitchFamily="65" charset="-120"/>
              </a:rPr>
              <a:t>巴克禮牧師娘：有些吃鴉片的人，將自己的兒子賣掉，換錢來買鴉片，如此的墮落沉淪風氣！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800" b="1" dirty="0">
                <a:latin typeface="Arial" panose="020B0604020202020204" pitchFamily="34" charset="0"/>
              </a:rPr>
              <a:t>◎</a:t>
            </a:r>
            <a:r>
              <a:rPr lang="zh-TW" altLang="en-US" sz="2800" b="1" dirty="0">
                <a:latin typeface="Arial" panose="020B0604020202020204" pitchFamily="34" charset="0"/>
                <a:ea typeface="標楷體" panose="03000509000000000000" pitchFamily="65" charset="-120"/>
              </a:rPr>
              <a:t>馬偕：整個客棧瀰漫著令人發昏的鴉片味，客棧中鋪著骯髒的草蓆，是苦力們抽鴉片而弄髒的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altLang="zh-TW" sz="2800" b="1" dirty="0"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123728" y="282445"/>
            <a:ext cx="4680520" cy="841505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二、貿易發展</a:t>
            </a:r>
            <a:endParaRPr lang="zh-TW" alt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2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49" grpId="0" animBg="1"/>
      <p:bldP spid="297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吸食鴉片-維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301510"/>
            <a:ext cx="4826000" cy="3224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346108" y="3717032"/>
            <a:ext cx="8497887" cy="266384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3500" prstMaterial="matte">
            <a:bevelT w="63500" h="63500" prst="artDeco"/>
            <a:contourClr>
              <a:srgbClr val="008000"/>
            </a:contourClr>
          </a:sp3d>
          <a:extLst/>
        </p:spPr>
        <p:txBody>
          <a:bodyPr anchor="ctr"/>
          <a:lstStyle>
            <a:defPPr>
              <a:defRPr lang="zh-TW"/>
            </a:defPPr>
            <a:lvl1pPr algn="ctr" eaLnBrk="1" hangingPunct="1">
              <a:spcBef>
                <a:spcPct val="50000"/>
              </a:spcBef>
              <a:defRPr sz="4400" b="1">
                <a:ea typeface="標楷體" panose="03000509000000000000" pitchFamily="65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TW" sz="3200" dirty="0" smtClean="0"/>
              <a:t>1830</a:t>
            </a:r>
            <a:r>
              <a:rPr lang="zh-TW" altLang="en-US" sz="3200" dirty="0"/>
              <a:t>年初，中國每年進口鴉片約</a:t>
            </a:r>
            <a:r>
              <a:rPr lang="en-US" altLang="zh-TW" sz="3200" dirty="0"/>
              <a:t>2</a:t>
            </a:r>
            <a:r>
              <a:rPr lang="zh-TW" altLang="en-US" sz="3200" dirty="0"/>
              <a:t>萬</a:t>
            </a:r>
            <a:r>
              <a:rPr lang="zh-TW" altLang="en-US" sz="3200" dirty="0" smtClean="0"/>
              <a:t>箱。</a:t>
            </a:r>
            <a:r>
              <a:rPr lang="en-US" altLang="zh-TW" sz="3200" dirty="0" smtClean="0"/>
              <a:t>1838</a:t>
            </a:r>
            <a:r>
              <a:rPr lang="zh-TW" altLang="en-US" sz="3200" dirty="0" smtClean="0"/>
              <a:t>年增加</a:t>
            </a:r>
            <a:r>
              <a:rPr lang="zh-TW" altLang="en-US" sz="3200" dirty="0"/>
              <a:t>至</a:t>
            </a:r>
            <a:r>
              <a:rPr lang="en-US" altLang="zh-TW" sz="3200" dirty="0"/>
              <a:t>4</a:t>
            </a:r>
            <a:r>
              <a:rPr lang="zh-TW" altLang="en-US" sz="3200" dirty="0"/>
              <a:t>萬箱。每年流出的白銀約</a:t>
            </a:r>
            <a:r>
              <a:rPr lang="en-US" altLang="zh-TW" sz="3200" dirty="0"/>
              <a:t>700</a:t>
            </a:r>
            <a:r>
              <a:rPr lang="zh-TW" altLang="en-US" sz="3200" dirty="0"/>
              <a:t>萬兩</a:t>
            </a:r>
            <a:r>
              <a:rPr lang="zh-TW" altLang="en-US" sz="3200" dirty="0" smtClean="0"/>
              <a:t>。道光</a:t>
            </a:r>
            <a:r>
              <a:rPr lang="en-US" altLang="zh-TW" sz="3200" dirty="0"/>
              <a:t>10</a:t>
            </a:r>
            <a:r>
              <a:rPr lang="zh-TW" altLang="en-US" sz="3200" dirty="0"/>
              <a:t>年左右，每年流出的白銀金額等於清廷政府年歲收的一半！有段時期甚至高達國家收入的</a:t>
            </a:r>
            <a:r>
              <a:rPr lang="en-US" altLang="zh-TW" sz="3200" dirty="0"/>
              <a:t>80</a:t>
            </a:r>
            <a:r>
              <a:rPr lang="zh-TW" altLang="en-US" sz="3200" dirty="0" smtClean="0"/>
              <a:t>％！                                圖</a:t>
            </a:r>
            <a:r>
              <a:rPr lang="zh-TW" altLang="en-US" sz="3200" dirty="0"/>
              <a:t>：維基百科</a:t>
            </a:r>
            <a:endParaRPr lang="en-US" altLang="zh-TW" sz="3200" dirty="0"/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336207" y="2220099"/>
            <a:ext cx="3384550" cy="11160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3500" prstMaterial="matte">
            <a:bevelT w="63500" h="63500" prst="artDeco"/>
            <a:contourClr>
              <a:srgbClr val="008000"/>
            </a:contourClr>
          </a:sp3d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400" b="1" dirty="0">
                <a:ea typeface="標楷體" panose="03000509000000000000" pitchFamily="65" charset="-120"/>
              </a:rPr>
              <a:t>鴉片的毒害</a:t>
            </a:r>
          </a:p>
        </p:txBody>
      </p:sp>
      <p:pic>
        <p:nvPicPr>
          <p:cNvPr id="71688" name="Picture 8" descr="0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203" y="157367"/>
            <a:ext cx="2160860" cy="194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3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2592398" y="442417"/>
            <a:ext cx="4248125" cy="923925"/>
          </a:xfrm>
          <a:solidFill>
            <a:schemeClr val="accent3">
              <a:lumMod val="75000"/>
            </a:schemeClr>
          </a:solidFill>
          <a:ln w="635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3500" prstMaterial="matte">
            <a:bevelT w="63500" h="63500" prst="artDeco"/>
            <a:contourClr>
              <a:srgbClr val="008000"/>
            </a:contourClr>
          </a:sp3d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  <a:cs typeface="+mn-cs"/>
              </a:rPr>
              <a:t>鴉片戰爭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xfrm>
            <a:off x="395288" y="1484313"/>
            <a:ext cx="8137525" cy="4389437"/>
          </a:xfrm>
        </p:spPr>
        <p:txBody>
          <a:bodyPr/>
          <a:lstStyle/>
          <a:p>
            <a:pPr marL="358775" indent="-358775">
              <a:lnSpc>
                <a:spcPct val="110000"/>
              </a:lnSpc>
              <a:spcBef>
                <a:spcPct val="0"/>
              </a:spcBef>
            </a:pP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1839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年，林則徐禁煙行動，花費了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23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天，整整燒  掉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萬箱（約佔全年交易量的一半）鴉片！</a:t>
            </a:r>
          </a:p>
          <a:p>
            <a:pPr marL="358775" indent="-358775">
              <a:lnSpc>
                <a:spcPct val="110000"/>
              </a:lnSpc>
              <a:spcBef>
                <a:spcPct val="0"/>
              </a:spcBef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英國國會認為「英國商務受到侮辱，英國人民生命受到威脅」，以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271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262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票，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票之差決定報復（戰爭）！</a:t>
            </a:r>
          </a:p>
          <a:p>
            <a:pPr marL="358775" indent="-358775">
              <a:lnSpc>
                <a:spcPct val="110000"/>
              </a:lnSpc>
              <a:spcBef>
                <a:spcPct val="0"/>
              </a:spcBef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中國不再是個神祕</a:t>
            </a:r>
          </a:p>
          <a:p>
            <a:pPr marL="180975" indent="-180975"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的、未知國度！</a:t>
            </a:r>
          </a:p>
          <a:p>
            <a:pPr marL="180975" indent="-180975">
              <a:spcBef>
                <a:spcPct val="0"/>
              </a:spcBef>
            </a:pPr>
            <a:endPara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580" name="Picture 6" descr="File:Second taking of Chus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5471" y="3500438"/>
            <a:ext cx="51435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6946900" y="6021388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定海之戰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</a:p>
        </p:txBody>
      </p:sp>
      <p:pic>
        <p:nvPicPr>
          <p:cNvPr id="72712" name="Picture 8" descr="0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902200"/>
            <a:ext cx="18034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04226" y="2586339"/>
            <a:ext cx="8748713" cy="3996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3500" prstMaterial="matte">
            <a:bevelT w="63500" h="63500" prst="artDeco"/>
            <a:contourClr>
              <a:srgbClr val="008000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4400" b="1">
                <a:ea typeface="標楷體" panose="03000509000000000000" pitchFamily="65" charset="-120"/>
              </a:defRPr>
            </a:lvl1pPr>
            <a:lvl2pPr algn="ctr" eaLnBrk="1" hangingPunct="1">
              <a:defRPr sz="4400">
                <a:solidFill>
                  <a:schemeClr val="tx2"/>
                </a:solidFill>
              </a:defRPr>
            </a:lvl2pPr>
            <a:lvl3pPr algn="ctr" eaLnBrk="1" hangingPunct="1">
              <a:defRPr sz="4400">
                <a:solidFill>
                  <a:schemeClr val="tx2"/>
                </a:solidFill>
              </a:defRPr>
            </a:lvl3pPr>
            <a:lvl4pPr algn="ctr" eaLnBrk="1" hangingPunct="1">
              <a:defRPr sz="4400">
                <a:solidFill>
                  <a:schemeClr val="tx2"/>
                </a:solidFill>
              </a:defRPr>
            </a:lvl4pPr>
            <a:lvl5pPr algn="ctr" eaLnBrk="1" hangingPunct="1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3600"/>
              </a:lnSpc>
              <a:spcBef>
                <a:spcPts val="1200"/>
              </a:spcBef>
            </a:pPr>
            <a:r>
              <a:rPr lang="en-US" altLang="zh-TW" sz="2800" dirty="0"/>
              <a:t>1840</a:t>
            </a:r>
            <a:r>
              <a:rPr lang="zh-TW" altLang="en-US" sz="2800" dirty="0"/>
              <a:t>年，當時</a:t>
            </a:r>
            <a:r>
              <a:rPr lang="zh-TW" altLang="en-US" sz="2800" dirty="0" smtClean="0"/>
              <a:t>反對開戰的</a:t>
            </a:r>
            <a:r>
              <a:rPr lang="zh-TW" altLang="en-US" sz="2800" dirty="0"/>
              <a:t>「格蘭斯頓」說 ：</a:t>
            </a:r>
          </a:p>
          <a:p>
            <a:pPr algn="l">
              <a:lnSpc>
                <a:spcPts val="3600"/>
              </a:lnSpc>
              <a:spcBef>
                <a:spcPts val="1200"/>
              </a:spcBef>
            </a:pPr>
            <a:r>
              <a:rPr lang="zh-TW" altLang="en-US" sz="2800" dirty="0"/>
              <a:t>我</a:t>
            </a:r>
            <a:r>
              <a:rPr lang="zh-TW" altLang="en-US" sz="2800" dirty="0" smtClean="0"/>
              <a:t>不知道，而且</a:t>
            </a:r>
            <a:r>
              <a:rPr lang="zh-TW" altLang="en-US" sz="2800" dirty="0"/>
              <a:t>也沒有讀到過，在起因上還有比這場戰爭更加不義的戰爭，還有比這場戰爭</a:t>
            </a:r>
            <a:r>
              <a:rPr lang="zh-TW" altLang="en-US" sz="2800" dirty="0" smtClean="0"/>
              <a:t>更使</a:t>
            </a:r>
            <a:r>
              <a:rPr lang="zh-TW" altLang="en-US" sz="2800" dirty="0"/>
              <a:t>我國蒙受永久恥辱的戰爭。站在對面</a:t>
            </a:r>
            <a:r>
              <a:rPr lang="zh-TW" altLang="en-US" sz="2800" dirty="0" smtClean="0"/>
              <a:t>的、這</a:t>
            </a:r>
            <a:r>
              <a:rPr lang="zh-TW" altLang="en-US" sz="2800" dirty="0"/>
              <a:t>位尊敬的</a:t>
            </a:r>
            <a:r>
              <a:rPr lang="zh-TW" altLang="en-US" sz="2800" dirty="0" smtClean="0"/>
              <a:t>先生，竟然</a:t>
            </a:r>
            <a:r>
              <a:rPr lang="zh-TW" altLang="en-US" sz="2800" dirty="0"/>
              <a:t>談起在廣州上空迎風招展的英國國旗來。那面國旗的升起是為了保護（臭名遠揚的走私貿易）；假如這面國旗從未在中國沿海升起過，而現在升起來了，那麼，我們應當以厭惡的</a:t>
            </a:r>
            <a:r>
              <a:rPr lang="zh-TW" altLang="en-US" sz="2800" dirty="0" smtClean="0"/>
              <a:t>心情，把</a:t>
            </a:r>
            <a:r>
              <a:rPr lang="zh-TW" altLang="en-US" sz="2800" dirty="0"/>
              <a:t>它從那裏撤回來。 </a:t>
            </a:r>
          </a:p>
        </p:txBody>
      </p:sp>
    </p:spTree>
    <p:extLst>
      <p:ext uri="{BB962C8B-B14F-4D97-AF65-F5344CB8AC3E}">
        <p14:creationId xmlns:p14="http://schemas.microsoft.com/office/powerpoint/2010/main" val="37558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10863974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2276475"/>
            <a:ext cx="2249487" cy="2024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中國人服食鴉片圖-維基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956" y="213627"/>
            <a:ext cx="6228990" cy="4133850"/>
          </a:xfrm>
          <a:prstGeom prst="rect">
            <a:avLst/>
          </a:prstGeom>
          <a:ln w="5715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251520" y="4437063"/>
            <a:ext cx="871296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b="1" dirty="0">
                <a:ea typeface="標楷體" panose="03000509000000000000" pitchFamily="65" charset="-120"/>
              </a:rPr>
              <a:t>【</a:t>
            </a:r>
            <a:r>
              <a:rPr lang="zh-TW" altLang="en-US" sz="2800" b="1" dirty="0">
                <a:ea typeface="標楷體" panose="03000509000000000000" pitchFamily="65" charset="-120"/>
              </a:rPr>
              <a:t>鴉片的危害</a:t>
            </a:r>
            <a:r>
              <a:rPr lang="en-US" altLang="zh-TW" sz="2800" b="1" dirty="0">
                <a:ea typeface="標楷體" panose="03000509000000000000" pitchFamily="65" charset="-120"/>
              </a:rPr>
              <a:t>】1858</a:t>
            </a:r>
            <a:r>
              <a:rPr lang="zh-TW" altLang="en-US" sz="2800" b="1" dirty="0">
                <a:ea typeface="標楷體" panose="03000509000000000000" pitchFamily="65" charset="-120"/>
              </a:rPr>
              <a:t>年的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 dirty="0">
                <a:ea typeface="標楷體" panose="03000509000000000000" pitchFamily="65" charset="-120"/>
              </a:rPr>
              <a:t>天津條約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b="1" dirty="0">
                <a:ea typeface="標楷體" panose="03000509000000000000" pitchFamily="65" charset="-120"/>
              </a:rPr>
              <a:t>中居然把鴉片列為合法進口的「藥品（洋藥）」！只要繳完稅就可以進口。據英國領事館</a:t>
            </a:r>
            <a:r>
              <a:rPr lang="en-US" altLang="zh-TW" sz="2800" b="1" dirty="0">
                <a:ea typeface="標楷體" panose="03000509000000000000" pitchFamily="65" charset="-120"/>
              </a:rPr>
              <a:t>1880</a:t>
            </a:r>
            <a:r>
              <a:rPr lang="zh-TW" altLang="en-US" sz="2800" b="1" dirty="0">
                <a:ea typeface="標楷體" panose="03000509000000000000" pitchFamily="65" charset="-120"/>
              </a:rPr>
              <a:t>年的報告：臺灣鴉片的食用量，平均超過大陸。吸食的人，主要是下層的勞動者，許多是買不起好鴉片的貧窮者</a:t>
            </a:r>
            <a:r>
              <a:rPr lang="en-US" altLang="zh-TW" sz="2800" b="1" dirty="0">
                <a:ea typeface="標楷體" panose="03000509000000000000" pitchFamily="65" charset="-120"/>
              </a:rPr>
              <a:t>……</a:t>
            </a:r>
            <a:r>
              <a:rPr lang="zh-TW" altLang="en-US" sz="2800" b="1" dirty="0">
                <a:ea typeface="標楷體" panose="03000509000000000000" pitchFamily="65" charset="-120"/>
              </a:rPr>
              <a:t>圖：維基</a:t>
            </a:r>
          </a:p>
        </p:txBody>
      </p:sp>
      <p:pic>
        <p:nvPicPr>
          <p:cNvPr id="25605" name="Picture 7" descr="2012082811475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710" y="213627"/>
            <a:ext cx="2204786" cy="188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418116" y="4578594"/>
            <a:ext cx="8330348" cy="206816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3500" prstMaterial="matte">
            <a:bevelT w="63500" h="63500" prst="artDeco"/>
            <a:contourClr>
              <a:srgbClr val="008000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4400" b="1">
                <a:ea typeface="標楷體" panose="03000509000000000000" pitchFamily="65" charset="-120"/>
              </a:defRPr>
            </a:lvl1pPr>
            <a:lvl2pPr algn="ctr" eaLnBrk="1" hangingPunct="1">
              <a:defRPr sz="4400">
                <a:solidFill>
                  <a:schemeClr val="tx2"/>
                </a:solidFill>
              </a:defRPr>
            </a:lvl2pPr>
            <a:lvl3pPr algn="ctr" eaLnBrk="1" hangingPunct="1">
              <a:defRPr sz="4400">
                <a:solidFill>
                  <a:schemeClr val="tx2"/>
                </a:solidFill>
              </a:defRPr>
            </a:lvl3pPr>
            <a:lvl4pPr algn="ctr" eaLnBrk="1" hangingPunct="1">
              <a:defRPr sz="4400">
                <a:solidFill>
                  <a:schemeClr val="tx2"/>
                </a:solidFill>
              </a:defRPr>
            </a:lvl4pPr>
            <a:lvl5pPr algn="ctr" eaLnBrk="1" hangingPunct="1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000" dirty="0"/>
              <a:t>據 </a:t>
            </a:r>
            <a:r>
              <a:rPr lang="en-US" altLang="zh-TW" sz="4000" dirty="0"/>
              <a:t>1868</a:t>
            </a:r>
            <a:r>
              <a:rPr lang="zh-TW" altLang="en-US" sz="4000" dirty="0"/>
              <a:t>～</a:t>
            </a:r>
            <a:r>
              <a:rPr lang="en-US" altLang="zh-TW" sz="4000" dirty="0"/>
              <a:t>1895 </a:t>
            </a:r>
            <a:r>
              <a:rPr lang="zh-TW" altLang="en-US" sz="4000" dirty="0"/>
              <a:t>年</a:t>
            </a:r>
            <a:r>
              <a:rPr lang="en-US" altLang="zh-TW" sz="4000" dirty="0"/>
              <a:t>《</a:t>
            </a:r>
            <a:r>
              <a:rPr lang="zh-TW" altLang="en-US" sz="4000" dirty="0"/>
              <a:t>海關報告</a:t>
            </a:r>
            <a:r>
              <a:rPr lang="en-US" altLang="zh-TW" sz="4000" dirty="0"/>
              <a:t>》</a:t>
            </a:r>
            <a:r>
              <a:rPr lang="zh-TW" altLang="en-US" sz="4000" dirty="0"/>
              <a:t>的統計，臺灣輸入的鴉片，其經濟價值的總額居然高達 </a:t>
            </a:r>
            <a:r>
              <a:rPr lang="en-US" altLang="zh-TW" sz="4000" dirty="0"/>
              <a:t>8317</a:t>
            </a:r>
            <a:r>
              <a:rPr lang="zh-TW" altLang="en-US" sz="4000" dirty="0"/>
              <a:t>萬兩！</a:t>
            </a:r>
          </a:p>
        </p:txBody>
      </p:sp>
    </p:spTree>
    <p:extLst>
      <p:ext uri="{BB962C8B-B14F-4D97-AF65-F5344CB8AC3E}">
        <p14:creationId xmlns:p14="http://schemas.microsoft.com/office/powerpoint/2010/main" val="12362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/>
          </p:cNvSpPr>
          <p:nvPr>
            <p:ph type="body" idx="1"/>
          </p:nvPr>
        </p:nvSpPr>
        <p:spPr>
          <a:xfrm>
            <a:off x="47853" y="1104645"/>
            <a:ext cx="9001125" cy="574516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、陶德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（臺灣烏龍茶之父）：引進新茶苗，外銷英、美</a:t>
            </a:r>
            <a:endParaRPr lang="zh-TW" altLang="en-US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、斯文豪：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生物調查（藍腹鷴、斯文豪氏赤蛙）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3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、加拿大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-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馬偕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    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傳教（基督教長老會）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北臺灣、拔牙</a:t>
            </a:r>
            <a:endParaRPr lang="en-US" altLang="zh-TW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 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滬尾偕醫館：最早新式醫院</a:t>
            </a:r>
            <a:endParaRPr lang="zh-TW" altLang="en-US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 理學堂大書院＝牛津學堂（臺灣神學院）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 淡水女學堂：第一所女子學校（淡江中學）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4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、巴克禮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    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傳教（基督教長老會）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" panose="05000000000000000000" pitchFamily="2" charset="2"/>
              </a:rPr>
              <a:t>南臺灣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" panose="05000000000000000000" pitchFamily="2" charset="2"/>
              </a:rPr>
              <a:t>    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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《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臺灣府城教會報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》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：臺灣最早刊物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1885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～至今</a:t>
            </a:r>
            <a:endParaRPr lang="en-US" altLang="zh-TW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2800" b="1" dirty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臺南神學院</a:t>
            </a:r>
            <a:endParaRPr lang="en-US" altLang="zh-TW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2800" b="1" dirty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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閩南語版聖經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1547664" y="186517"/>
            <a:ext cx="6192688" cy="841505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三、西方人士在臺灣</a:t>
            </a:r>
            <a:endParaRPr lang="zh-TW" alt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0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9732"/>
            <a:ext cx="3135313" cy="4319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3708400" y="617358"/>
            <a:ext cx="5435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約翰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陶德（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John Dodd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）被稱為「臺灣烏龍茶之父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」。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1865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由福建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引進安溪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茶苗，並嘗試在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臺北丘陵地試種，成效良好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，之後在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淡水設立寶順洋行，為駐淡水代理人，李春生為買辦。</a:t>
            </a:r>
          </a:p>
          <a:p>
            <a:pPr eaLnBrk="1" hangingPunct="1">
              <a:lnSpc>
                <a:spcPts val="3600"/>
              </a:lnSpc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西元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1869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年，數量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2131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擔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，總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毛重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12,860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公斤，以兩艘帆船裝貨，航往美國，在當地一泡而紅。其一手打造的福爾摩沙茶自此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外銷五十餘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國，締造臺灣茶葉榮景。 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3600"/>
              </a:lnSpc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下圖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翰林出版社、上圖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臺灣歷史博物館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323884" y="574388"/>
            <a:ext cx="3108345" cy="1259919"/>
          </a:xfrm>
          <a:prstGeom prst="round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臺灣烏龍茶之父</a:t>
            </a:r>
            <a:endParaRPr lang="en-US" altLang="zh-TW" sz="28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陶德</a:t>
            </a:r>
          </a:p>
        </p:txBody>
      </p:sp>
      <p:pic>
        <p:nvPicPr>
          <p:cNvPr id="7170" name="Picture 2" descr="http://mocfile.moc.gov.tw/nmthepaper/120301tw12/image/image2/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77" y="2239802"/>
            <a:ext cx="3240361" cy="3744416"/>
          </a:xfrm>
          <a:prstGeom prst="rect">
            <a:avLst/>
          </a:prstGeom>
          <a:ln w="57150" cap="sq">
            <a:solidFill>
              <a:srgbClr val="CC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左箭號 3"/>
          <p:cNvSpPr/>
          <p:nvPr/>
        </p:nvSpPr>
        <p:spPr>
          <a:xfrm>
            <a:off x="3594277" y="3645024"/>
            <a:ext cx="4608512" cy="194421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1"/>
                </a:solidFill>
                <a:ea typeface="標楷體" panose="03000509000000000000" pitchFamily="65" charset="-120"/>
              </a:rPr>
              <a:t>1860</a:t>
            </a:r>
            <a:r>
              <a:rPr lang="zh-TW" altLang="en-US" sz="2800" b="1" dirty="0">
                <a:solidFill>
                  <a:schemeClr val="accent1"/>
                </a:solidFill>
                <a:ea typeface="標楷體" panose="03000509000000000000" pitchFamily="65" charset="-120"/>
              </a:rPr>
              <a:t>年代英商德記洋行的臺灣烏龍茶廣告商牌</a:t>
            </a:r>
            <a:r>
              <a:rPr lang="zh-TW" altLang="en-US" sz="2800" b="1" dirty="0" smtClean="0">
                <a:solidFill>
                  <a:schemeClr val="accent1"/>
                </a:solidFill>
                <a:ea typeface="標楷體" panose="03000509000000000000" pitchFamily="65" charset="-120"/>
              </a:rPr>
              <a:t>。</a:t>
            </a:r>
            <a:endParaRPr lang="zh-TW" altLang="en-US" sz="28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37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馬雅各二世於新樓醫院之情形--太平境馬雅各紀念教會網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馬雅各-太平境馬雅各紀念教會網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49" y="0"/>
            <a:ext cx="3911600" cy="5589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-5892" y="5589238"/>
            <a:ext cx="9133218" cy="12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隨著西方傳教士來臺，不僅帶來宗教信仰，還有西方的醫學。馬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雅各醫生於</a:t>
            </a:r>
            <a:r>
              <a:rPr lang="en-US" altLang="zh-TW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1868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年創設舊樓醫館，</a:t>
            </a:r>
            <a:r>
              <a:rPr lang="en-US" altLang="zh-TW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1874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年新樓醫院成立。下</a:t>
            </a:r>
            <a:r>
              <a:rPr lang="zh-TW" altLang="en-US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圖是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其子馬雅各二世於新樓醫院之</a:t>
            </a:r>
            <a:r>
              <a:rPr lang="zh-TW" altLang="en-US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情形</a:t>
            </a:r>
            <a:r>
              <a:rPr lang="zh-TW" altLang="en-US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。   圖片：</a:t>
            </a:r>
            <a:r>
              <a:rPr lang="zh-TW" altLang="en-US" b="1" dirty="0">
                <a:solidFill>
                  <a:srgbClr val="FFFFFF"/>
                </a:solidFill>
                <a:ea typeface="標楷體" panose="03000509000000000000" pitchFamily="65" charset="-120"/>
              </a:rPr>
              <a:t>太平境馬雅各紀念教會網站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827583" y="4701994"/>
            <a:ext cx="2591931" cy="715089"/>
          </a:xfrm>
          <a:prstGeom prst="round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馬雅各醫生</a:t>
            </a:r>
          </a:p>
        </p:txBody>
      </p:sp>
    </p:spTree>
    <p:extLst>
      <p:ext uri="{BB962C8B-B14F-4D97-AF65-F5344CB8AC3E}">
        <p14:creationId xmlns:p14="http://schemas.microsoft.com/office/powerpoint/2010/main" val="317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6460"/>
            <a:ext cx="4536505" cy="6408712"/>
          </a:xfrm>
          <a:prstGeom prst="roundRect">
            <a:avLst>
              <a:gd name="adj" fmla="val 350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4739167" y="5070177"/>
            <a:ext cx="4273874" cy="1384995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高雄玫瑰聖母堂（左圖）</a:t>
            </a:r>
            <a:endParaRPr lang="en-US" altLang="zh-TW" sz="2800" b="1" dirty="0" smtClean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屏東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萬金聖母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殿（右圖）</a:t>
            </a:r>
            <a:endParaRPr lang="en-US" altLang="zh-TW" sz="2800" b="1" dirty="0" smtClean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都是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這個時期的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史蹟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作者</a:t>
            </a:r>
            <a:endParaRPr lang="zh-TW" altLang="en-US" sz="28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8060" y="-110102"/>
            <a:ext cx="5017105" cy="4101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32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出版於1885年之《台灣府城教會報》創刊號，文字使用白話字。教會人士將此報續辦迄今，堪稱臺灣歷史最悠久之報紙型「期刊」。--維基百科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755" y="251630"/>
            <a:ext cx="4407269" cy="639564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6" descr="巴克禮牧師---太平境馬雅各紀念教會網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87536"/>
            <a:ext cx="3582987" cy="446405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4909298" y="5805264"/>
            <a:ext cx="403225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左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2000" b="1" dirty="0" smtClean="0">
                <a:latin typeface="新細明體" panose="02020500000000000000" pitchFamily="18" charset="-120"/>
              </a:rPr>
              <a:t>《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臺灣府城教會報</a:t>
            </a:r>
            <a:r>
              <a:rPr lang="en-US" altLang="zh-TW" sz="2000" b="1" dirty="0" smtClean="0">
                <a:latin typeface="新細明體" panose="02020500000000000000" pitchFamily="18" charset="-120"/>
              </a:rPr>
              <a:t>》</a:t>
            </a:r>
            <a:r>
              <a:rPr lang="zh-TW" altLang="en-US" sz="2000" b="1" dirty="0" smtClean="0">
                <a:latin typeface="新細明體" panose="02020500000000000000" pitchFamily="18" charset="-120"/>
              </a:rPr>
              <a:t>，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維基。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ts val="600"/>
              </a:spcBef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右圖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太平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境馬雅各紀念教會網站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5652120" y="271773"/>
            <a:ext cx="2880320" cy="783193"/>
          </a:xfrm>
          <a:prstGeom prst="round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巴克禮牧師</a:t>
            </a:r>
            <a:endParaRPr lang="zh-TW" altLang="en-US" sz="40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23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0" y="1003300"/>
            <a:ext cx="9144000" cy="516572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（一）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背景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        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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臺灣位西太平洋交通要樞</a:t>
            </a: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    經濟利益：茶、糖、樟腦</a:t>
            </a: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（二）開放港口通商</a:t>
            </a: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     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1860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年代           雞籠、滬尾、安平、打狗</a:t>
            </a: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                                 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(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基隆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  (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淡水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  (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臺南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 (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高雄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     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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外國設：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a.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洋行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(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德記洋行、東興洋行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</a:t>
            </a:r>
            <a:endParaRPr lang="zh-TW" altLang="en-US" sz="32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                       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b.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領事館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(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英國紅毛城、打狗領事館</a:t>
            </a: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</a:t>
            </a:r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2771775" y="3840163"/>
            <a:ext cx="1149350" cy="0"/>
          </a:xfrm>
          <a:prstGeom prst="line">
            <a:avLst/>
          </a:prstGeom>
          <a:noFill/>
          <a:ln w="793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865438" y="3357563"/>
            <a:ext cx="865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>
                <a:ea typeface="標楷體" panose="03000509000000000000" pitchFamily="65" charset="-120"/>
              </a:rPr>
              <a:t>戰爭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539552" y="5751512"/>
            <a:ext cx="8280920" cy="835025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18000" tIns="10800" rIns="18000" bIns="10800" anchor="ctr">
            <a:spAutoFit/>
          </a:bodyPr>
          <a:lstStyle>
            <a:lvl1pPr marL="1223963" indent="-1223963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1441450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620838"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800225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1979613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436813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894013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351213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08413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註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：「領事館」是代表政府派駐到別的國家，處理外交事務的機構，也有同時兼作「領事」的住所。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2627784" y="217032"/>
            <a:ext cx="4680520" cy="841505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一、開港通商</a:t>
            </a:r>
            <a:endParaRPr lang="zh-TW" alt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575" y="5265150"/>
            <a:ext cx="9131643" cy="158400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為了培育傳教人才，在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1876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巴克禮創辦臺南神學院。但是學校的教學內容不限神學，也教授物理、化學等西式新課程，對臺灣教育現代化助益不小。 </a:t>
            </a:r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臺南神學院網頁</a:t>
            </a:r>
            <a:endParaRPr lang="zh-TW" altLang="en-US" sz="24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" y="3258"/>
            <a:ext cx="91440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40" y="-1"/>
            <a:ext cx="9159915" cy="589661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82" y="5895557"/>
            <a:ext cx="9154793" cy="97200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巴克禮在臺灣傳教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年，對於臺灣貢獻頗多，為了感念巴克禮，臺南市設立巴克禮紀念公園。圖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  <a:endParaRPr lang="zh-TW" altLang="en-US" sz="24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21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3563888" y="332656"/>
            <a:ext cx="5400600" cy="6299160"/>
          </a:xfr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en-US" altLang="zh-TW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馬偕牧師在臺傳教大事記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1872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～</a:t>
            </a:r>
            <a:r>
              <a:rPr lang="en-US" altLang="zh-TW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1901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年在北部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傳教</a:t>
            </a:r>
            <a:endParaRPr lang="en-US" altLang="zh-TW" sz="2800" b="1" dirty="0" smtClean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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向牧童學臺語</a:t>
            </a:r>
          </a:p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en-US" altLang="zh-TW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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利用醫療傳教：</a:t>
            </a:r>
            <a:endParaRPr lang="en-US" altLang="zh-TW" sz="28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馬偕的白藥水</a:t>
            </a:r>
            <a:r>
              <a:rPr lang="en-US" altLang="zh-TW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(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奎寧</a:t>
            </a:r>
            <a:r>
              <a:rPr lang="en-US" altLang="zh-TW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)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、拔牙</a:t>
            </a:r>
            <a:endParaRPr lang="en-US" altLang="zh-TW" sz="28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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1878 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與張聰明結婚</a:t>
            </a:r>
          </a:p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滬尾醫館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滬尾偕醫館（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1882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</a:t>
            </a:r>
          </a:p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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1882 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設立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理學堂大書院</a:t>
            </a:r>
          </a:p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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1901 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因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喉癌病逝，葬於臺灣</a:t>
            </a:r>
          </a:p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馬偕醫院</a:t>
            </a:r>
            <a:r>
              <a:rPr lang="en-US" altLang="zh-TW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—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紀念馬偕</a:t>
            </a:r>
            <a:endParaRPr lang="en-US" altLang="zh-TW" sz="28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>
              <a:lnSpc>
                <a:spcPts val="4400"/>
              </a:lnSpc>
              <a:spcBef>
                <a:spcPct val="0"/>
              </a:spcBef>
              <a:buNone/>
            </a:pPr>
            <a:r>
              <a:rPr lang="en-US" altLang="zh-TW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噶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瑪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蘭族的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「偕」姓</a:t>
            </a:r>
            <a:endParaRPr lang="zh-TW" altLang="zh-TW" sz="28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467544" y="548680"/>
            <a:ext cx="2880320" cy="783193"/>
          </a:xfrm>
          <a:prstGeom prst="round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馬偕牧師</a:t>
            </a:r>
            <a:endParaRPr lang="zh-TW" altLang="en-US" sz="40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682" y="1556792"/>
            <a:ext cx="3190190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文字方塊 3"/>
          <p:cNvSpPr txBox="1"/>
          <p:nvPr/>
        </p:nvSpPr>
        <p:spPr>
          <a:xfrm>
            <a:off x="881934" y="6093296"/>
            <a:ext cx="195513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58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  <p:txBody>
          <a:bodyPr wrap="square">
            <a:spAutoFit/>
          </a:bodyPr>
          <a:lstStyle>
            <a:defPPr>
              <a:defRPr lang="zh-TW"/>
            </a:defPPr>
            <a:lvl1pPr algn="r" eaLnBrk="1" hangingPunct="1">
              <a:spcBef>
                <a:spcPct val="50000"/>
              </a:spcBef>
              <a:defRPr b="1">
                <a:ea typeface="標楷體" panose="03000509000000000000" pitchFamily="65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zh-TW" altLang="en-US" sz="2400" dirty="0">
                <a:solidFill>
                  <a:srgbClr val="FFFFFF"/>
                </a:solidFill>
              </a:rPr>
              <a:t>圖</a:t>
            </a:r>
            <a:r>
              <a:rPr lang="en-US" altLang="zh-TW" sz="2400" dirty="0">
                <a:solidFill>
                  <a:srgbClr val="FFFFFF"/>
                </a:solidFill>
              </a:rPr>
              <a:t>-</a:t>
            </a:r>
            <a:r>
              <a:rPr lang="zh-TW" altLang="en-US" sz="2400" dirty="0">
                <a:solidFill>
                  <a:srgbClr val="FFFFFF"/>
                </a:solidFill>
              </a:rPr>
              <a:t>淡水教會</a:t>
            </a:r>
          </a:p>
        </p:txBody>
      </p:sp>
    </p:spTree>
    <p:extLst>
      <p:ext uri="{BB962C8B-B14F-4D97-AF65-F5344CB8AC3E}">
        <p14:creationId xmlns:p14="http://schemas.microsoft.com/office/powerpoint/2010/main" val="10539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5660124"/>
            <a:ext cx="9144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FFFF"/>
                </a:solidFill>
              </a:rPr>
              <a:t>1872.3.9</a:t>
            </a:r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馬偕一行人從打狗出發，搭乘海龍號到達淡水：約</a:t>
            </a:r>
            <a:r>
              <a:rPr lang="zh-TW" altLang="en-US" sz="24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下午三點</a:t>
            </a:r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，船</a:t>
            </a:r>
            <a:r>
              <a:rPr lang="zh-TW" altLang="en-US" sz="24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進淡水港靠泊</a:t>
            </a:r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，我</a:t>
            </a:r>
            <a:r>
              <a:rPr lang="zh-TW" altLang="en-US" sz="24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心激動，立刻明白這裏就是在等待我來到的地方，在這之前從未有人在此宣教。</a:t>
            </a:r>
          </a:p>
        </p:txBody>
      </p:sp>
    </p:spTree>
    <p:extLst>
      <p:ext uri="{BB962C8B-B14F-4D97-AF65-F5344CB8AC3E}">
        <p14:creationId xmlns:p14="http://schemas.microsoft.com/office/powerpoint/2010/main" val="12584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684213" y="3459163"/>
            <a:ext cx="7559675" cy="3209925"/>
          </a:xfrm>
          <a:prstGeom prst="rect">
            <a:avLst/>
          </a:prstGeom>
          <a:solidFill>
            <a:srgbClr val="CCFFCC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b="1">
                <a:ea typeface="標楷體" panose="03000509000000000000" pitchFamily="65" charset="-120"/>
              </a:rPr>
              <a:t>馬偕日記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000" b="1">
              <a:ea typeface="標楷體" panose="03000509000000000000" pitchFamily="65" charset="-12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3000" b="1">
                <a:ea typeface="標楷體" panose="03000509000000000000" pitchFamily="65" charset="-120"/>
              </a:rPr>
              <a:t>每一次我們走在街上，經常遭遇到惡毒、苛薄的訕笑、辱罵；大人、兒童跟蹤、尖聲呼嘯，向我們投擲果皮、污泥、臭蛋。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3000" b="1">
                <a:ea typeface="標楷體" panose="03000509000000000000" pitchFamily="65" charset="-120"/>
                <a:sym typeface="Wingdings" panose="05000000000000000000" pitchFamily="2" charset="2"/>
              </a:rPr>
              <a:t>為減少排斥，利用醫療進行傳教！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684213" y="260350"/>
            <a:ext cx="7559675" cy="3024188"/>
          </a:xfrm>
          <a:prstGeom prst="rect">
            <a:avLst/>
          </a:prstGeom>
          <a:solidFill>
            <a:srgbClr val="CCFF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3000" b="1">
                <a:ea typeface="標楷體" panose="03000509000000000000" pitchFamily="65" charset="-120"/>
              </a:rPr>
              <a:t>中國視外國人為低等、未開化之民族，加上語言障礙、清末外國勢力的逼迫，以及基督教義中禁止偶像崇拜的規定，都讓基督教較不易傳播！當時，屏東內埔鄉杜君英庄的鄉民就曾經把</a:t>
            </a:r>
            <a:r>
              <a:rPr lang="en-US" altLang="zh-TW" sz="3000" b="1"/>
              <a:t>【</a:t>
            </a:r>
            <a:r>
              <a:rPr lang="zh-TW" altLang="en-US" sz="3000" b="1">
                <a:ea typeface="標楷體" panose="03000509000000000000" pitchFamily="65" charset="-120"/>
              </a:rPr>
              <a:t>基督教</a:t>
            </a:r>
            <a:r>
              <a:rPr lang="en-US" altLang="zh-TW" sz="3000" b="1"/>
              <a:t>】</a:t>
            </a:r>
            <a:r>
              <a:rPr lang="zh-TW" altLang="en-US" sz="3000" b="1">
                <a:ea typeface="標楷體" panose="03000509000000000000" pitchFamily="65" charset="-120"/>
              </a:rPr>
              <a:t>稱作</a:t>
            </a:r>
            <a:r>
              <a:rPr lang="zh-TW" altLang="en-US" sz="3000" b="1">
                <a:ea typeface="標楷體" panose="03000509000000000000" pitchFamily="65" charset="-120"/>
                <a:sym typeface="Wingdings" panose="05000000000000000000" pitchFamily="2" charset="2"/>
              </a:rPr>
              <a:t>  ？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795963" y="2568775"/>
            <a:ext cx="1439862" cy="512763"/>
          </a:xfrm>
          <a:prstGeom prst="rect">
            <a:avLst/>
          </a:prstGeom>
          <a:solidFill>
            <a:srgbClr val="FF99CC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b="1" dirty="0">
                <a:ea typeface="標楷體" panose="03000509000000000000" pitchFamily="65" charset="-120"/>
              </a:rPr>
              <a:t>雞啄教</a:t>
            </a:r>
          </a:p>
        </p:txBody>
      </p:sp>
    </p:spTree>
    <p:extLst>
      <p:ext uri="{BB962C8B-B14F-4D97-AF65-F5344CB8AC3E}">
        <p14:creationId xmlns:p14="http://schemas.microsoft.com/office/powerpoint/2010/main" val="27801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86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馬偕博士的懷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49" y="1196752"/>
            <a:ext cx="4321175" cy="37671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467419" y="5301208"/>
            <a:ext cx="4392613" cy="915988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dirty="0"/>
              <a:t>《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數位典藏與數位學習聯合目錄</a:t>
            </a:r>
            <a:r>
              <a:rPr lang="en-US" altLang="zh-TW" b="1" dirty="0"/>
              <a:t>》</a:t>
            </a:r>
            <a:r>
              <a:rPr lang="zh-TW" altLang="en-US" b="1" dirty="0"/>
              <a:t>。</a:t>
            </a:r>
            <a:r>
              <a:rPr lang="en-US" altLang="zh-TW" b="1" dirty="0"/>
              <a:t>http://catalog.digitalarchives.tw/item/00/08/35/5c.html</a:t>
            </a:r>
            <a:r>
              <a:rPr lang="zh-TW" altLang="en-US" b="1" dirty="0"/>
              <a:t>（</a:t>
            </a:r>
            <a:r>
              <a:rPr lang="en-US" altLang="zh-TW" b="1" dirty="0"/>
              <a:t>2015/01/12</a:t>
            </a:r>
            <a:r>
              <a:rPr lang="zh-TW" altLang="en-US" b="1" dirty="0"/>
              <a:t>瀏覽）。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4932040" y="1196752"/>
            <a:ext cx="3924300" cy="45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馬偕一開始要學習講臺語，由於受到士紳的排斥，他先是跟他的僕人學習，模仿他的聲音，但是他的僕人受不了而逃離了；於是馬偕利用懷表和牧童建立起關係，轉向牧童學習。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五個月後，馬偕便能用臺語傳教。</a:t>
            </a:r>
          </a:p>
        </p:txBody>
      </p:sp>
    </p:spTree>
    <p:extLst>
      <p:ext uri="{BB962C8B-B14F-4D97-AF65-F5344CB8AC3E}">
        <p14:creationId xmlns:p14="http://schemas.microsoft.com/office/powerpoint/2010/main" val="23626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/>
          </p:cNvSpPr>
          <p:nvPr>
            <p:ph type="title"/>
          </p:nvPr>
        </p:nvSpPr>
        <p:spPr>
          <a:xfrm>
            <a:off x="-21142" y="5913988"/>
            <a:ext cx="9165141" cy="927100"/>
          </a:xfrm>
          <a:solidFill>
            <a:schemeClr val="accent6">
              <a:lumMod val="75000"/>
            </a:schemeClr>
          </a:solidFill>
          <a:extLst/>
        </p:spPr>
        <p:txBody>
          <a:bodyPr/>
          <a:lstStyle/>
          <a:p>
            <a:pPr algn="l">
              <a:defRPr/>
            </a:pPr>
            <a:r>
              <a:rPr lang="zh-TW" alt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馬偕利用拔牙機會傳福音，據</a:t>
            </a:r>
            <a:r>
              <a:rPr lang="en-US" altLang="zh-TW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1893</a:t>
            </a:r>
            <a:r>
              <a:rPr lang="zh-TW" alt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出版馬偕所著</a:t>
            </a:r>
            <a:r>
              <a:rPr lang="en-US" altLang="zh-TW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臺灣遙寄</a:t>
            </a:r>
            <a:r>
              <a:rPr lang="en-US" altLang="zh-TW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，他已為人拔除</a:t>
            </a:r>
            <a:r>
              <a:rPr lang="en-US" altLang="zh-TW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21000</a:t>
            </a:r>
            <a:r>
              <a:rPr lang="zh-TW" alt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多顆牙的紀錄。</a:t>
            </a:r>
          </a:p>
        </p:txBody>
      </p:sp>
      <p:pic>
        <p:nvPicPr>
          <p:cNvPr id="34819" name="Picture 6" descr="3638261778_4a91f9e9ba_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5809"/>
            <a:ext cx="9151365" cy="58930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3140968"/>
            <a:ext cx="6157193" cy="2592288"/>
          </a:xfrm>
          <a:prstGeom prst="roundRect">
            <a:avLst>
              <a:gd name="adj" fmla="val 390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6300192" y="520313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馬偕的拔牙工具</a:t>
            </a:r>
            <a:endParaRPr lang="zh-TW" altLang="en-US" sz="24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813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以奎寧為香料的飲料--通寧水--維基百科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476672"/>
            <a:ext cx="2808436" cy="4124325"/>
          </a:xfrm>
          <a:prstGeom prst="ellipse">
            <a:avLst/>
          </a:prstGeom>
          <a:ln w="762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6" descr="甘比亞虐蚊-維基百科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476672"/>
            <a:ext cx="5257800" cy="4119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395288" y="4737100"/>
            <a:ext cx="856932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瘧疾屬於熱帶行傳染病，早期臺灣常為此病所苦，包含馬偕自己也曾在</a:t>
            </a:r>
            <a:r>
              <a:rPr lang="en-US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1872</a:t>
            </a: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年剛到淡水不久，就染上此病。瘧疾可以靠奎寧治療。馬偕當時常帶奎寧藥水治病，被稱之為「馬偕的白藥水」。左圖為通寧水，以奎寧為香料製成，右圖則是傳播的病媒蚊</a:t>
            </a:r>
            <a:r>
              <a:rPr lang="en-US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甘比亞虐蚊。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圖片皆來自維基百科。</a:t>
            </a:r>
          </a:p>
        </p:txBody>
      </p:sp>
    </p:spTree>
    <p:extLst>
      <p:ext uri="{BB962C8B-B14F-4D97-AF65-F5344CB8AC3E}">
        <p14:creationId xmlns:p14="http://schemas.microsoft.com/office/powerpoint/2010/main" val="19222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6" descr="DSC0788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4" y="0"/>
            <a:ext cx="9137986" cy="685401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4"/>
          <p:cNvSpPr>
            <a:spLocks noGrp="1"/>
          </p:cNvSpPr>
          <p:nvPr>
            <p:ph type="title"/>
          </p:nvPr>
        </p:nvSpPr>
        <p:spPr>
          <a:xfrm>
            <a:off x="0" y="6162746"/>
            <a:ext cx="9144000" cy="692349"/>
          </a:xfrm>
          <a:solidFill>
            <a:schemeClr val="accent6">
              <a:lumMod val="75000"/>
            </a:schemeClr>
          </a:solidFill>
          <a:extLst/>
        </p:spPr>
        <p:txBody>
          <a:bodyPr lIns="72000"/>
          <a:lstStyle/>
          <a:p>
            <a:pPr algn="l">
              <a:defRPr/>
            </a:pPr>
            <a:r>
              <a:rPr lang="en-US" altLang="zh-TW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1880</a:t>
            </a:r>
            <a:r>
              <a:rPr lang="zh-TW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美國底特律婦人，為紀念其夫馬偕船長，捐助</a:t>
            </a:r>
            <a:r>
              <a:rPr lang="en-US" altLang="zh-TW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3000</a:t>
            </a:r>
            <a:r>
              <a:rPr lang="zh-TW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美元，馬偕以其中</a:t>
            </a:r>
            <a:r>
              <a:rPr lang="en-US" altLang="zh-TW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2500</a:t>
            </a:r>
            <a:r>
              <a:rPr lang="zh-TW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元於</a:t>
            </a:r>
            <a:r>
              <a:rPr lang="en-US" altLang="zh-TW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1882</a:t>
            </a:r>
            <a:r>
              <a:rPr lang="zh-TW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年興建滬尾偕醫館。   圖</a:t>
            </a:r>
            <a:r>
              <a:rPr lang="en-US" altLang="zh-TW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作者攝</a:t>
            </a:r>
          </a:p>
        </p:txBody>
      </p:sp>
    </p:spTree>
    <p:extLst>
      <p:ext uri="{BB962C8B-B14F-4D97-AF65-F5344CB8AC3E}">
        <p14:creationId xmlns:p14="http://schemas.microsoft.com/office/powerpoint/2010/main" val="1158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78" t="17280" r="23068" b="18880"/>
          <a:stretch/>
        </p:blipFill>
        <p:spPr>
          <a:xfrm>
            <a:off x="12357" y="12357"/>
            <a:ext cx="9125238" cy="587727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2357" y="5463106"/>
            <a:ext cx="9125238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西方教育隨著傳教士帶入臺灣，他們所教授的不僅是神學，還包括物理、生物、地理、數學等西方現代教育。圖為馬偕早期在樹下為學生上課的情形。   圖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淡水教會提供</a:t>
            </a:r>
            <a:endParaRPr lang="zh-TW" altLang="en-US" sz="28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676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英方描繪中國人在亞羅號上的粗暴行為，此被認為是英帝國的戰爭宣傳。畫作標題：《中國官員扯下了英國國旗！》-維基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777" y="664"/>
            <a:ext cx="9154560" cy="615306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-2338" y="5969872"/>
            <a:ext cx="9152121" cy="8835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noFill/>
            <a:miter lim="800000"/>
            <a:headEnd/>
            <a:tailEnd/>
          </a:ln>
          <a:effectLst/>
          <a:extLst/>
        </p:spPr>
        <p:txBody>
          <a:bodyPr wrap="square" lIns="18000" tIns="10800" rIns="18000" bIns="1080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TW" sz="2800" b="1" dirty="0" smtClean="0">
                <a:ea typeface="標楷體" panose="03000509000000000000" pitchFamily="65" charset="-120"/>
              </a:rPr>
              <a:t>1856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年亞</a:t>
            </a:r>
            <a:r>
              <a:rPr lang="zh-TW" altLang="en-US" sz="2800" b="1" dirty="0">
                <a:ea typeface="標楷體" panose="03000509000000000000" pitchFamily="65" charset="-120"/>
              </a:rPr>
              <a:t>羅號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事件成為</a:t>
            </a:r>
            <a:r>
              <a:rPr lang="zh-TW" altLang="en-US" sz="2800" b="1" dirty="0">
                <a:ea typeface="標楷體" panose="03000509000000000000" pitchFamily="65" charset="-120"/>
              </a:rPr>
              <a:t>英法聯軍的藉口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。</a:t>
            </a:r>
            <a:endParaRPr lang="en-US" altLang="zh-TW" sz="2800" b="1" dirty="0" smtClean="0">
              <a:ea typeface="標楷體" panose="03000509000000000000" pitchFamily="65" charset="-120"/>
            </a:endParaRPr>
          </a:p>
          <a:p>
            <a:pPr algn="ctr" eaLnBrk="1" hangingPunct="1">
              <a:spcBef>
                <a:spcPts val="0"/>
              </a:spcBef>
            </a:pPr>
            <a:r>
              <a:rPr lang="zh-TW" altLang="en-US" sz="2800" b="1" dirty="0" smtClean="0">
                <a:ea typeface="標楷體" panose="03000509000000000000" pitchFamily="65" charset="-120"/>
              </a:rPr>
              <a:t>畫作</a:t>
            </a:r>
            <a:r>
              <a:rPr lang="zh-TW" altLang="en-US" sz="2800" b="1" dirty="0">
                <a:ea typeface="標楷體" panose="03000509000000000000" pitchFamily="65" charset="-120"/>
              </a:rPr>
              <a:t>標題：</a:t>
            </a:r>
            <a:r>
              <a:rPr lang="en-US" altLang="zh-TW" sz="2800" b="1" dirty="0">
                <a:ea typeface="標楷體" panose="03000509000000000000" pitchFamily="65" charset="-120"/>
              </a:rPr>
              <a:t>《</a:t>
            </a:r>
            <a:r>
              <a:rPr lang="zh-TW" altLang="en-US" sz="2800" b="1" dirty="0">
                <a:ea typeface="標楷體" panose="03000509000000000000" pitchFamily="65" charset="-120"/>
              </a:rPr>
              <a:t>中國官員扯下了英國國旗！</a:t>
            </a:r>
            <a:r>
              <a:rPr lang="en-US" altLang="zh-TW" sz="2800" b="1" dirty="0">
                <a:ea typeface="標楷體" panose="03000509000000000000" pitchFamily="65" charset="-120"/>
              </a:rPr>
              <a:t>》-</a:t>
            </a:r>
            <a:r>
              <a:rPr lang="zh-TW" altLang="en-US" sz="2800" b="1" dirty="0">
                <a:ea typeface="標楷體" panose="03000509000000000000" pitchFamily="65" charset="-120"/>
              </a:rPr>
              <a:t>維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基百科</a:t>
            </a:r>
            <a:endParaRPr lang="en-US" altLang="zh-TW" sz="28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08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5" y="14579"/>
            <a:ext cx="9178724" cy="6096000"/>
          </a:xfrm>
          <a:prstGeom prst="rect">
            <a:avLst/>
          </a:prstGeom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-11575" y="5289639"/>
            <a:ext cx="9167150" cy="15700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1881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年</a:t>
            </a:r>
            <a:r>
              <a:rPr lang="en-US" altLang="zh-TW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11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月，馬偕牧師從加拿大休假返臺，在歡迎會中，鄉民將所募得的</a:t>
            </a:r>
            <a:r>
              <a:rPr lang="en-US" altLang="zh-TW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6215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元美金贈與馬偕，做為建築神學校基金。後來馬偕於</a:t>
            </a:r>
            <a:r>
              <a:rPr lang="en-US" altLang="zh-TW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1882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年以此籌建新式學校，為紀念牛津鎮民眾，遂以小鎮名為「牛津學堂」，即理學堂大書院</a:t>
            </a:r>
            <a:r>
              <a:rPr lang="zh-TW" altLang="en-US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。                                               圖</a:t>
            </a:r>
            <a:r>
              <a:rPr lang="en-US" altLang="zh-TW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作者</a:t>
            </a:r>
            <a:endParaRPr lang="zh-TW" altLang="en-US" sz="2400" dirty="0">
              <a:solidFill>
                <a:srgbClr val="FFFFFF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626" y="174507"/>
            <a:ext cx="8640961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79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0" y="0"/>
            <a:ext cx="9252520" cy="647676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2" name="文字方塊 1"/>
          <p:cNvSpPr txBox="1"/>
          <p:nvPr/>
        </p:nvSpPr>
        <p:spPr>
          <a:xfrm>
            <a:off x="-108520" y="6334780"/>
            <a:ext cx="925252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馬偕牧師在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牛津學堂內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授地球科學情形。圖</a:t>
            </a:r>
            <a:r>
              <a:rPr lang="en-US" altLang="zh-TW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淡水教會</a:t>
            </a:r>
            <a:endParaRPr lang="zh-TW" alt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4"/>
            <a:ext cx="9144000" cy="6096000"/>
          </a:xfrm>
          <a:prstGeom prst="rect">
            <a:avLst/>
          </a:prstGeom>
        </p:spPr>
      </p:pic>
      <p:sp>
        <p:nvSpPr>
          <p:cNvPr id="47108" name="Rectangle 4"/>
          <p:cNvSpPr>
            <a:spLocks noGrp="1"/>
          </p:cNvSpPr>
          <p:nvPr>
            <p:ph type="title"/>
          </p:nvPr>
        </p:nvSpPr>
        <p:spPr>
          <a:xfrm>
            <a:off x="0" y="5848404"/>
            <a:ext cx="9143999" cy="1006476"/>
          </a:xfrm>
          <a:solidFill>
            <a:schemeClr val="accent6">
              <a:lumMod val="75000"/>
            </a:schemeClr>
          </a:solidFill>
          <a:extLst/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TW" altLang="en-US" sz="32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理學堂大書院位在真理大學（昔日淡水工商管理學院）校園之內。原牛津學堂後改名為臺灣神學院。    作者攝</a:t>
            </a:r>
          </a:p>
        </p:txBody>
      </p:sp>
    </p:spTree>
    <p:extLst>
      <p:ext uri="{BB962C8B-B14F-4D97-AF65-F5344CB8AC3E}">
        <p14:creationId xmlns:p14="http://schemas.microsoft.com/office/powerpoint/2010/main" val="38394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-1" y="5589238"/>
            <a:ext cx="9144000" cy="1260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通過傳道及教育可提高婦女</a:t>
            </a:r>
            <a:r>
              <a:rPr lang="zh-TW" altLang="en-US" sz="24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地位，打破封建的</a:t>
            </a:r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束縛，為此，</a:t>
            </a:r>
            <a:r>
              <a:rPr lang="en-US" altLang="zh-TW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1884</a:t>
            </a:r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年馬偕牧師創辦全臺第一</a:t>
            </a:r>
            <a:r>
              <a:rPr lang="zh-TW" altLang="en-US" sz="24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所女子學校「淡水女學堂」，雖開學僅</a:t>
            </a:r>
            <a:r>
              <a:rPr lang="en-US" altLang="zh-TW" sz="24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TW" altLang="en-US" sz="24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名噶瑪蘭女子就學，但已開時代先河</a:t>
            </a:r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r>
              <a:rPr lang="zh-TW" altLang="en-US" sz="2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底圖</a:t>
            </a:r>
            <a:r>
              <a:rPr lang="en-US" altLang="zh-TW" sz="2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淡水教會提供  上圖</a:t>
            </a:r>
            <a:r>
              <a:rPr lang="en-US" altLang="zh-TW" sz="2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作者</a:t>
            </a:r>
            <a:endParaRPr lang="zh-TW" altLang="en-US" sz="1600" dirty="0">
              <a:solidFill>
                <a:srgbClr val="FFFFFF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21824" cy="55172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027"/>
            <a:ext cx="9156357" cy="5601069"/>
          </a:xfrm>
          <a:prstGeom prst="rect">
            <a:avLst/>
          </a:prstGeom>
        </p:spPr>
      </p:pic>
      <p:pic>
        <p:nvPicPr>
          <p:cNvPr id="6" name="Picture 9" descr="121231654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23" y="312266"/>
            <a:ext cx="3725862" cy="506095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762cb119052f4069ba5c8be010506e2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518" y="322608"/>
            <a:ext cx="3532187" cy="5013325"/>
          </a:xfrm>
          <a:prstGeom prst="roundRect">
            <a:avLst>
              <a:gd name="adj" fmla="val 2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22123" y="4928779"/>
            <a:ext cx="729258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58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TW" altLang="en-US" b="1" dirty="0" smtClean="0">
                <a:ea typeface="標楷體" panose="03000509000000000000" pitchFamily="65" charset="-120"/>
              </a:rPr>
              <a:t>周杰倫電影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不能說的祕密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就是在淡江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中學（偕睿廉創立）中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拍攝～</a:t>
            </a:r>
          </a:p>
        </p:txBody>
      </p:sp>
    </p:spTree>
    <p:extLst>
      <p:ext uri="{BB962C8B-B14F-4D97-AF65-F5344CB8AC3E}">
        <p14:creationId xmlns:p14="http://schemas.microsoft.com/office/powerpoint/2010/main" val="825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0" y="0"/>
            <a:ext cx="9144000" cy="6858000"/>
          </a:xfrm>
          <a:prstGeom prst="rect">
            <a:avLst/>
          </a:prstGeom>
        </p:spPr>
      </p:pic>
      <p:pic>
        <p:nvPicPr>
          <p:cNvPr id="3" name="Picture 7" descr="馬偕博士結婚女方父母證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417" y="116632"/>
            <a:ext cx="4427458" cy="6072884"/>
          </a:xfrm>
          <a:prstGeom prst="rect">
            <a:avLst/>
          </a:prstGeom>
          <a:ln w="5715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5262" y="6309320"/>
            <a:ext cx="4392613" cy="49244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/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數位典藏與數位學習聯合目錄</a:t>
            </a:r>
            <a:r>
              <a:rPr lang="en-US" altLang="zh-TW" dirty="0" smtClean="0"/>
              <a:t>》</a:t>
            </a:r>
            <a:r>
              <a:rPr lang="en-US" altLang="zh-TW" sz="1400" dirty="0" smtClean="0"/>
              <a:t>http</a:t>
            </a:r>
            <a:r>
              <a:rPr lang="en-US" altLang="zh-TW" sz="1400" dirty="0"/>
              <a:t>://</a:t>
            </a:r>
            <a:r>
              <a:rPr lang="en-US" altLang="zh-TW" sz="1400" dirty="0" smtClean="0"/>
              <a:t>catalog.digitalarchives.tw/item/00/08/35/5c.html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5292080" y="116632"/>
            <a:ext cx="3676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ea typeface="標楷體" panose="03000509000000000000" pitchFamily="65" charset="-120"/>
              </a:rPr>
              <a:t>1878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年</a:t>
            </a:r>
            <a:r>
              <a:rPr lang="en-US" altLang="zh-TW" sz="2400" b="1" dirty="0" smtClean="0">
                <a:ea typeface="標楷體" panose="03000509000000000000" pitchFamily="65" charset="-120"/>
              </a:rPr>
              <a:t>5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月</a:t>
            </a:r>
            <a:r>
              <a:rPr lang="en-US" altLang="zh-TW" sz="2400" b="1" dirty="0" smtClean="0">
                <a:ea typeface="標楷體" panose="03000509000000000000" pitchFamily="65" charset="-120"/>
              </a:rPr>
              <a:t>27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日馬偕與五股人張聰明完成終身大事。</a:t>
            </a:r>
            <a:endParaRPr lang="en-US" altLang="zh-TW" sz="2400" b="1" dirty="0" smtClean="0"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ea typeface="標楷體" panose="03000509000000000000" pitchFamily="65" charset="-120"/>
              </a:rPr>
              <a:t>圖為馬偕牧師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全家福</a:t>
            </a:r>
            <a:r>
              <a:rPr lang="en-US" altLang="zh-TW" sz="2400" b="1" dirty="0" smtClean="0"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淡水教會提供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980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4499992" y="472018"/>
            <a:ext cx="4536504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840"/>
              </a:lnSpc>
              <a:spcBef>
                <a:spcPts val="0"/>
              </a:spcBef>
            </a:pPr>
            <a:r>
              <a:rPr lang="zh-TW" altLang="en-US" sz="3000" b="1" dirty="0" smtClean="0">
                <a:ea typeface="標楷體" panose="03000509000000000000" pitchFamily="65" charset="-120"/>
              </a:rPr>
              <a:t>馬偕</a:t>
            </a:r>
            <a:r>
              <a:rPr lang="zh-TW" altLang="en-US" sz="3000" b="1" dirty="0">
                <a:ea typeface="標楷體" panose="03000509000000000000" pitchFamily="65" charset="-120"/>
              </a:rPr>
              <a:t>把一生都奉獻在臺灣</a:t>
            </a:r>
            <a:r>
              <a:rPr lang="zh-TW" altLang="en-US" sz="3000" b="1" dirty="0" smtClean="0">
                <a:ea typeface="標楷體" panose="03000509000000000000" pitchFamily="65" charset="-120"/>
              </a:rPr>
              <a:t>，影響</a:t>
            </a:r>
            <a:r>
              <a:rPr lang="zh-TW" altLang="en-US" sz="3000" b="1" dirty="0">
                <a:ea typeface="標楷體" panose="03000509000000000000" pitchFamily="65" charset="-120"/>
              </a:rPr>
              <a:t>臺灣深遠</a:t>
            </a:r>
            <a:r>
              <a:rPr lang="zh-TW" altLang="en-US" sz="3000" b="1" dirty="0" smtClean="0">
                <a:ea typeface="標楷體" panose="03000509000000000000" pitchFamily="65" charset="-120"/>
              </a:rPr>
              <a:t>，他曾遠至宜蘭傳教（本圖馬偕過三貂角至宜蘭傳教）甚至</a:t>
            </a:r>
            <a:r>
              <a:rPr lang="zh-TW" altLang="en-US" sz="3000" b="1" dirty="0">
                <a:ea typeface="標楷體" panose="03000509000000000000" pitchFamily="65" charset="-120"/>
              </a:rPr>
              <a:t>噶瑪蘭族有以「偕」為姓的呢</a:t>
            </a:r>
            <a:r>
              <a:rPr lang="zh-TW" altLang="en-US" sz="3000" b="1" dirty="0" smtClean="0">
                <a:ea typeface="標楷體" panose="03000509000000000000" pitchFamily="65" charset="-120"/>
              </a:rPr>
              <a:t>！</a:t>
            </a:r>
            <a:endParaRPr lang="en-US" altLang="zh-TW" sz="3000" b="1" dirty="0" smtClean="0">
              <a:ea typeface="標楷體" panose="03000509000000000000" pitchFamily="65" charset="-120"/>
            </a:endParaRPr>
          </a:p>
          <a:p>
            <a:pPr eaLnBrk="1" hangingPunct="1">
              <a:lnSpc>
                <a:spcPts val="3840"/>
              </a:lnSpc>
              <a:spcBef>
                <a:spcPts val="0"/>
              </a:spcBef>
            </a:pPr>
            <a:r>
              <a:rPr lang="zh-TW" altLang="en-US" sz="3000" b="1" dirty="0" smtClean="0">
                <a:ea typeface="標楷體" panose="03000509000000000000" pitchFamily="65" charset="-120"/>
              </a:rPr>
              <a:t>在臺生活</a:t>
            </a:r>
            <a:r>
              <a:rPr lang="zh-TW" altLang="en-US" sz="3000" b="1" dirty="0">
                <a:ea typeface="標楷體" panose="03000509000000000000" pitchFamily="65" charset="-120"/>
              </a:rPr>
              <a:t>二十餘年，一生認同這片土地，曾說</a:t>
            </a:r>
            <a:r>
              <a:rPr lang="zh-TW" altLang="en-US" sz="3000" b="1" dirty="0" smtClean="0">
                <a:ea typeface="標楷體" panose="03000509000000000000" pitchFamily="65" charset="-120"/>
              </a:rPr>
              <a:t>為了臺灣</a:t>
            </a:r>
            <a:r>
              <a:rPr lang="zh-TW" altLang="en-US" sz="3000" b="1" dirty="0">
                <a:ea typeface="標楷體" panose="03000509000000000000" pitchFamily="65" charset="-120"/>
              </a:rPr>
              <a:t>人「我不止一千次，情願犧牲我的生命」</a:t>
            </a:r>
            <a:r>
              <a:rPr lang="zh-TW" altLang="en-US" sz="3000" b="1" dirty="0" smtClean="0">
                <a:ea typeface="標楷體" panose="03000509000000000000" pitchFamily="65" charset="-120"/>
              </a:rPr>
              <a:t>。</a:t>
            </a:r>
            <a:r>
              <a:rPr lang="en-US" altLang="zh-TW" sz="3000" b="1" dirty="0" smtClean="0">
                <a:ea typeface="標楷體" panose="03000509000000000000" pitchFamily="65" charset="-120"/>
              </a:rPr>
              <a:t>1901</a:t>
            </a:r>
            <a:r>
              <a:rPr lang="zh-TW" altLang="en-US" sz="3000" b="1" dirty="0" smtClean="0">
                <a:ea typeface="標楷體" panose="03000509000000000000" pitchFamily="65" charset="-120"/>
              </a:rPr>
              <a:t>年因喉癌病逝，歸宿</a:t>
            </a:r>
            <a:r>
              <a:rPr lang="zh-TW" altLang="en-US" sz="3000" b="1" dirty="0">
                <a:ea typeface="標楷體" panose="03000509000000000000" pitchFamily="65" charset="-120"/>
              </a:rPr>
              <a:t>在他摯愛的鄉土。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476672"/>
            <a:ext cx="3897814" cy="571565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041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/>
          </p:cNvSpPr>
          <p:nvPr>
            <p:ph type="title"/>
          </p:nvPr>
        </p:nvSpPr>
        <p:spPr>
          <a:xfrm>
            <a:off x="1" y="5512429"/>
            <a:ext cx="9144000" cy="1341438"/>
          </a:xfrm>
          <a:solidFill>
            <a:schemeClr val="accent6">
              <a:lumMod val="75000"/>
            </a:schemeClr>
          </a:solidFill>
          <a:extLst/>
        </p:spPr>
        <p:txBody>
          <a:bodyPr tIns="0" anchor="ctr">
            <a:normAutofit fontScale="90000"/>
          </a:bodyPr>
          <a:lstStyle/>
          <a:p>
            <a:pPr algn="l">
              <a:defRPr/>
            </a:pPr>
            <a:r>
              <a:rPr lang="zh-TW" altLang="en-US" sz="30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馬偕死後葬於今日淡江中學內，他的遺言中希望能葬在所愛臺灣的土地，要求不要葬在外僑墓區（我</a:t>
            </a:r>
            <a:r>
              <a:rPr lang="zh-TW" altLang="en-US" sz="3000" b="1" dirty="0">
                <a:solidFill>
                  <a:srgbClr val="FFFFFF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3000" b="1" dirty="0">
                <a:solidFill>
                  <a:srgbClr val="FFFFFF"/>
                </a:solidFill>
                <a:ea typeface="標楷體" panose="03000509000000000000" pitchFamily="65" charset="-120"/>
              </a:rPr>
              <a:t>『</a:t>
            </a:r>
            <a:r>
              <a:rPr lang="zh-TW" altLang="en-US" sz="3000" b="1" dirty="0">
                <a:solidFill>
                  <a:srgbClr val="FFFFFF"/>
                </a:solidFill>
                <a:ea typeface="標楷體" panose="03000509000000000000" pitchFamily="65" charset="-120"/>
              </a:rPr>
              <a:t>外僑</a:t>
            </a:r>
            <a:r>
              <a:rPr lang="en-US" altLang="zh-TW" sz="3000" b="1" dirty="0">
                <a:solidFill>
                  <a:srgbClr val="FFFFFF"/>
                </a:solidFill>
                <a:ea typeface="標楷體" panose="03000509000000000000" pitchFamily="65" charset="-120"/>
              </a:rPr>
              <a:t>』</a:t>
            </a:r>
            <a:r>
              <a:rPr lang="zh-TW" altLang="en-US" sz="3000" b="1" dirty="0">
                <a:solidFill>
                  <a:srgbClr val="FFFFFF"/>
                </a:solidFill>
                <a:ea typeface="標楷體" panose="03000509000000000000" pitchFamily="65" charset="-120"/>
              </a:rPr>
              <a:t>，我是臺灣</a:t>
            </a:r>
            <a:r>
              <a:rPr lang="zh-TW" altLang="en-US" sz="30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人），可說是真正的「愛臺灣」。</a:t>
            </a:r>
          </a:p>
        </p:txBody>
      </p:sp>
      <p:pic>
        <p:nvPicPr>
          <p:cNvPr id="40963" name="Picture 4" descr="調整大小馬偕墓園 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150" y="-1676"/>
            <a:ext cx="9189756" cy="546780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調整大小馬偕墓園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162" y="265411"/>
            <a:ext cx="4140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調整大小馬偕墓園 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46563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75284" y="476672"/>
            <a:ext cx="799288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FFFF"/>
                </a:solidFill>
              </a:rPr>
              <a:t>1900.08.15</a:t>
            </a:r>
            <a:r>
              <a:rPr lang="en-US" altLang="zh-TW" sz="4000" b="1" dirty="0" smtClean="0">
                <a:solidFill>
                  <a:srgbClr val="FFFF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sz="4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馬偕日記</a:t>
            </a:r>
            <a:r>
              <a:rPr lang="en-US" altLang="zh-TW" sz="4000" b="1" dirty="0" smtClean="0">
                <a:solidFill>
                  <a:srgbClr val="FFFFFF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sz="4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4000" b="1" dirty="0" smtClean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我講話失去</a:t>
            </a:r>
            <a:r>
              <a:rPr lang="zh-TW" altLang="en-US" sz="40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</a:t>
            </a:r>
            <a:r>
              <a:rPr lang="zh-TW" altLang="en-US" sz="4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量，我在黑板上寫字</a:t>
            </a:r>
            <a:r>
              <a:rPr lang="zh-TW" altLang="en-US" sz="40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給學生們抄</a:t>
            </a:r>
            <a:r>
              <a:rPr lang="zh-TW" altLang="en-US" sz="40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，每天仍為學生上課。</a:t>
            </a:r>
            <a:endParaRPr lang="zh-TW" altLang="en-US" sz="40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87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53"/>
            <a:ext cx="9144000" cy="6096000"/>
          </a:xfrm>
          <a:prstGeom prst="rect">
            <a:avLst/>
          </a:prstGeom>
        </p:spPr>
      </p:pic>
      <p:pic>
        <p:nvPicPr>
          <p:cNvPr id="53253" name="Picture 5" descr="調整大小馬偕街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756982"/>
            <a:ext cx="4687213" cy="4600413"/>
          </a:xfrm>
          <a:prstGeom prst="roundRect">
            <a:avLst>
              <a:gd name="adj" fmla="val 62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816" y="5896340"/>
            <a:ext cx="9143183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淡水區以</a:t>
            </a:r>
            <a:r>
              <a:rPr lang="zh-TW" altLang="en-US" sz="2800" b="1" dirty="0">
                <a:solidFill>
                  <a:srgbClr val="FFFFFF"/>
                </a:solidFill>
                <a:ea typeface="標楷體" panose="03000509000000000000" pitchFamily="65" charset="-120"/>
              </a:rPr>
              <a:t>馬偕為名的紀念</a:t>
            </a:r>
            <a:r>
              <a:rPr lang="zh-TW" altLang="en-US" sz="28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街道。除此之外，還有馬偕醫院也是紀念他一生令人感佩的事蹟與醫療事業。  底圖</a:t>
            </a:r>
            <a:r>
              <a:rPr lang="en-US" altLang="zh-TW" sz="28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28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作者</a:t>
            </a:r>
            <a:endParaRPr lang="zh-TW" altLang="en-US" sz="2800" b="1" dirty="0">
              <a:solidFill>
                <a:srgbClr val="FFFFFF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50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c/c9/Danshui_Rive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7" y="4740146"/>
            <a:ext cx="9167039" cy="2117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83568" y="643042"/>
            <a:ext cx="8064896" cy="5306238"/>
          </a:xfrm>
          <a:prstGeom prst="rect">
            <a:avLst/>
          </a:prstGeom>
          <a:noFill/>
        </p:spPr>
        <p:txBody>
          <a:bodyPr wrap="square" tIns="180000" rtlCol="0">
            <a:spAutoFit/>
          </a:bodyPr>
          <a:lstStyle/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最後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的住家 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馬偕</a:t>
            </a:r>
            <a:endParaRPr lang="en-US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全心所疼惜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的臺灣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啊！ 我的青春攏總獻給你。我全心所疼惜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的臺灣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啊！ 我一生的歡喜攏在此。</a:t>
            </a:r>
          </a:p>
          <a:p>
            <a:pPr>
              <a:lnSpc>
                <a:spcPts val="4000"/>
              </a:lnSpc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我在雲霧中看見山嶺，從雲中隙孔觀望全地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波瀾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大海遙遠的對岸，我意愛在此眺望無息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心未可割離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的臺灣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啊！ 我的人生攏總獻給你。我心未可割離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的臺灣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啊！ 我一生的快樂攏在此。</a:t>
            </a:r>
          </a:p>
          <a:p>
            <a:pPr>
              <a:lnSpc>
                <a:spcPts val="4000"/>
              </a:lnSpc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盼望我人生的續尾站，在大湧拍岸的響聲中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竹林搖動的蔭影裡，找到一生最後的住家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621272" y="6334034"/>
            <a:ext cx="154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圖：維基</a:t>
            </a:r>
            <a:endParaRPr lang="zh-TW" altLang="en-US" sz="24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hlinkClick r:id="rId3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548680"/>
            <a:ext cx="1542425" cy="86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00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111" y="-27384"/>
            <a:ext cx="9168534" cy="614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/>
          </p:cNvSpPr>
          <p:nvPr>
            <p:ph type="title"/>
          </p:nvPr>
        </p:nvSpPr>
        <p:spPr>
          <a:xfrm>
            <a:off x="4570156" y="260648"/>
            <a:ext cx="4392612" cy="1081087"/>
          </a:xfrm>
        </p:spPr>
        <p:txBody>
          <a:bodyPr/>
          <a:lstStyle/>
          <a:p>
            <a:pPr algn="ctr"/>
            <a:r>
              <a:rPr lang="en-US" altLang="zh-TW" sz="8300" b="1" dirty="0" smtClean="0">
                <a:solidFill>
                  <a:srgbClr val="FFFF00"/>
                </a:solidFill>
                <a:ea typeface="華康POP1體W7" panose="040B0709000000000000" pitchFamily="81" charset="-120"/>
              </a:rPr>
              <a:t>The End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7741220" y="5661248"/>
            <a:ext cx="14027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ea typeface="標楷體" panose="03000509000000000000" pitchFamily="65" charset="-120"/>
              </a:rPr>
              <a:t>翰林出版社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6019450"/>
            <a:ext cx="9144000" cy="830997"/>
          </a:xfrm>
          <a:prstGeom prst="rect">
            <a:avLst/>
          </a:prstGeom>
          <a:solidFill>
            <a:srgbClr val="00B05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備註：為方便家長與同學</a:t>
            </a:r>
            <a:r>
              <a:rPr lang="zh-TW" altLang="en-US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謄寫筆記。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從下一頁起，即為本單元要</a:t>
            </a:r>
            <a:r>
              <a:rPr lang="zh-TW" altLang="en-US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抄</a:t>
            </a:r>
            <a:endParaRPr lang="en-US" altLang="zh-TW" sz="2400" b="1" dirty="0" smtClean="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zh-TW" altLang="en-US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          寫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的筆記內容唷！</a:t>
            </a:r>
          </a:p>
        </p:txBody>
      </p:sp>
    </p:spTree>
    <p:extLst>
      <p:ext uri="{BB962C8B-B14F-4D97-AF65-F5344CB8AC3E}">
        <p14:creationId xmlns:p14="http://schemas.microsoft.com/office/powerpoint/2010/main" val="8799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860年代的圓明園-維基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574" y="16099"/>
            <a:ext cx="9155574" cy="633050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-1" y="6088062"/>
            <a:ext cx="9132425" cy="7699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200" b="1" dirty="0">
                <a:ea typeface="標楷體" panose="03000509000000000000" pitchFamily="65" charset="-120"/>
              </a:rPr>
              <a:t>1860</a:t>
            </a:r>
            <a:r>
              <a:rPr lang="zh-TW" altLang="en-US" sz="2200" b="1" dirty="0">
                <a:ea typeface="標楷體" panose="03000509000000000000" pitchFamily="65" charset="-120"/>
              </a:rPr>
              <a:t>年，英法聯軍攻入北京，焚毀圓明園（上圖），掠奪中國文物，戰爭中簽訂天津條約等，開放臺灣四個通商港口</a:t>
            </a:r>
            <a:r>
              <a:rPr lang="zh-TW" altLang="en-US" sz="2200" b="1" dirty="0" smtClean="0">
                <a:ea typeface="標楷體" panose="03000509000000000000" pitchFamily="65" charset="-120"/>
              </a:rPr>
              <a:t>！</a:t>
            </a:r>
            <a:r>
              <a:rPr lang="en-US" altLang="zh-TW" sz="2200" b="1" dirty="0" smtClean="0">
                <a:ea typeface="標楷體" panose="03000509000000000000" pitchFamily="65" charset="-120"/>
              </a:rPr>
              <a:t>     </a:t>
            </a:r>
            <a:r>
              <a:rPr lang="zh-TW" altLang="en-US" sz="2200" b="1" dirty="0" smtClean="0">
                <a:ea typeface="標楷體" panose="03000509000000000000" pitchFamily="65" charset="-120"/>
              </a:rPr>
              <a:t>圖：維</a:t>
            </a:r>
            <a:r>
              <a:rPr lang="zh-TW" altLang="en-US" sz="2200" b="1" dirty="0">
                <a:ea typeface="標楷體" panose="03000509000000000000" pitchFamily="65" charset="-120"/>
              </a:rPr>
              <a:t>基</a:t>
            </a:r>
          </a:p>
        </p:txBody>
      </p:sp>
    </p:spTree>
    <p:extLst>
      <p:ext uri="{BB962C8B-B14F-4D97-AF65-F5344CB8AC3E}">
        <p14:creationId xmlns:p14="http://schemas.microsoft.com/office/powerpoint/2010/main" val="42147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ctrTitle"/>
          </p:nvPr>
        </p:nvSpPr>
        <p:spPr>
          <a:xfrm>
            <a:off x="323528" y="2132856"/>
            <a:ext cx="8496300" cy="2520950"/>
          </a:xfrm>
        </p:spPr>
        <p:txBody>
          <a:bodyPr/>
          <a:lstStyle/>
          <a:p>
            <a:r>
              <a:rPr lang="en-US" altLang="zh-TW" sz="7200" b="1" dirty="0">
                <a:ea typeface="華康POP1體W7" panose="040B0709000000000000" pitchFamily="81" charset="-120"/>
              </a:rPr>
              <a:t>1</a:t>
            </a:r>
            <a:r>
              <a:rPr lang="zh-TW" altLang="en-US" sz="7200" dirty="0" smtClean="0">
                <a:ea typeface="華康POP1體W7" panose="040B0709000000000000" pitchFamily="81" charset="-120"/>
              </a:rPr>
              <a:t>～</a:t>
            </a:r>
            <a:r>
              <a:rPr lang="en-US" altLang="zh-TW" sz="7200" b="1" dirty="0" smtClean="0">
                <a:ea typeface="華康POP1體W7" panose="040B0709000000000000" pitchFamily="81" charset="-120"/>
              </a:rPr>
              <a:t>1</a:t>
            </a:r>
            <a:r>
              <a:rPr lang="en-US" altLang="zh-TW" sz="7200" dirty="0" smtClean="0">
                <a:ea typeface="華康POP1體W7" panose="040B0709000000000000" pitchFamily="81" charset="-120"/>
              </a:rPr>
              <a:t/>
            </a:r>
            <a:br>
              <a:rPr lang="en-US" altLang="zh-TW" sz="7200" dirty="0" smtClean="0">
                <a:ea typeface="華康POP1體W7" panose="040B0709000000000000" pitchFamily="81" charset="-120"/>
              </a:rPr>
            </a:br>
            <a:r>
              <a:rPr lang="zh-TW" altLang="en-US" sz="7200" dirty="0" smtClean="0">
                <a:ea typeface="華康POP1體W7" panose="040B0709000000000000" pitchFamily="81" charset="-120"/>
              </a:rPr>
              <a:t>清末現代化的開端</a:t>
            </a:r>
          </a:p>
        </p:txBody>
      </p:sp>
    </p:spTree>
    <p:extLst>
      <p:ext uri="{BB962C8B-B14F-4D97-AF65-F5344CB8AC3E}">
        <p14:creationId xmlns:p14="http://schemas.microsoft.com/office/powerpoint/2010/main" val="12792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一、開港通商</a:t>
            </a:r>
            <a:endParaRPr lang="en-US" altLang="zh-TW" b="1" smtClean="0">
              <a:ea typeface="標楷體" panose="03000509000000000000" pitchFamily="65" charset="-120"/>
            </a:endParaRP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0" y="1125538"/>
            <a:ext cx="9144000" cy="516572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（一）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</a:rPr>
              <a:t>背景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</a:rPr>
              <a:t>        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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臺灣位西太平洋交通要樞</a:t>
            </a: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    經濟利益：茶、糖、樟腦</a:t>
            </a: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（二）開放港口通商</a:t>
            </a: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     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1860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年代           雞籠、滬尾、安平、打狗</a:t>
            </a: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                                 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(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基隆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  (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淡水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  (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臺南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 (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高雄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</a:rPr>
              <a:t>     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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外國設：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a.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洋行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(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德記洋行、東興洋行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</a:t>
            </a:r>
            <a:endParaRPr lang="zh-TW" altLang="en-US" sz="3200" b="1" smtClean="0">
              <a:latin typeface="Arial" panose="020B0604020202020204" pitchFamily="34" charset="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                       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b.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領事館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(</a:t>
            </a:r>
            <a:r>
              <a:rPr lang="zh-TW" altLang="en-US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英國紅毛城、打狗領事館</a:t>
            </a:r>
            <a:r>
              <a:rPr lang="en-US" altLang="zh-TW" sz="3200" b="1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)</a:t>
            </a:r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2771775" y="3840163"/>
            <a:ext cx="1149350" cy="0"/>
          </a:xfrm>
          <a:prstGeom prst="line">
            <a:avLst/>
          </a:prstGeom>
          <a:noFill/>
          <a:ln w="793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865438" y="3357563"/>
            <a:ext cx="865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>
                <a:ea typeface="標楷體" panose="03000509000000000000" pitchFamily="65" charset="-120"/>
              </a:rPr>
              <a:t>戰爭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827088" y="5810250"/>
            <a:ext cx="7859712" cy="835025"/>
          </a:xfrm>
          <a:prstGeom prst="rect">
            <a:avLst/>
          </a:prstGeom>
          <a:solidFill>
            <a:srgbClr val="FFFF99"/>
          </a:solidFill>
          <a:ln w="222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 anchor="ctr">
            <a:spAutoFit/>
          </a:bodyPr>
          <a:lstStyle>
            <a:lvl1pPr marL="1223963" indent="-1223963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1441450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620838"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800225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1979613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436813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894013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351213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08413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註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：「領事館」是代表政府派駐到別的國家，處理外交事務的機構，也有同時兼作「領事」的住所。</a:t>
            </a:r>
          </a:p>
        </p:txBody>
      </p:sp>
    </p:spTree>
    <p:extLst>
      <p:ext uri="{BB962C8B-B14F-4D97-AF65-F5344CB8AC3E}">
        <p14:creationId xmlns:p14="http://schemas.microsoft.com/office/powerpoint/2010/main" val="37396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900113" y="188640"/>
            <a:ext cx="6192167" cy="852488"/>
          </a:xfrm>
        </p:spPr>
        <p:txBody>
          <a:bodyPr/>
          <a:lstStyle/>
          <a:p>
            <a:r>
              <a:rPr lang="zh-TW" altLang="en-US" b="1" dirty="0" smtClean="0">
                <a:ea typeface="標楷體" panose="03000509000000000000" pitchFamily="65" charset="-120"/>
              </a:rPr>
              <a:t>二、貿易發展</a:t>
            </a:r>
          </a:p>
        </p:txBody>
      </p:sp>
      <p:graphicFrame>
        <p:nvGraphicFramePr>
          <p:cNvPr id="29764" name="Group 68"/>
          <p:cNvGraphicFramePr>
            <a:graphicFrameLocks noGrp="1"/>
          </p:cNvGraphicFramePr>
          <p:nvPr>
            <p:ph idx="1"/>
          </p:nvPr>
        </p:nvGraphicFramePr>
        <p:xfrm>
          <a:off x="900113" y="1196975"/>
          <a:ext cx="7283450" cy="2663825"/>
        </p:xfrm>
        <a:graphic>
          <a:graphicData uri="http://schemas.openxmlformats.org/drawingml/2006/table">
            <a:tbl>
              <a:tblPr/>
              <a:tblGrid>
                <a:gridCol w="692150"/>
                <a:gridCol w="6591300"/>
              </a:tblGrid>
              <a:tr h="13414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3937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668338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9779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1252538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1709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1669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26241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0813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出口</a:t>
                      </a:r>
                    </a:p>
                  </a:txBody>
                  <a:tcPr marL="36000" marR="36000" marT="36000" marB="36000" anchor="ctr" horzOverflow="overflow">
                    <a:lnL cap="flat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3937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668338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9779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1252538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1709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1669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26241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0813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kumimoji="0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、茶、糖、樟腦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 2</a:t>
                      </a:r>
                      <a:r>
                        <a:rPr kumimoji="0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、臺灣經濟重心轉移至北部</a:t>
                      </a:r>
                      <a:endParaRPr kumimoji="0" lang="zh-TW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sym typeface="Wingdings 3" panose="05040102010807070707" pitchFamily="18" charset="2"/>
                      </a:endParaRPr>
                    </a:p>
                  </a:txBody>
                  <a:tcPr marL="36000" marR="36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2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3937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668338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9779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1252538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1709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1669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26241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0813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進口</a:t>
                      </a:r>
                    </a:p>
                  </a:txBody>
                  <a:tcPr marL="36000" marR="36000" marT="36000" marB="36000" anchor="ctr" horzOverflow="overflow">
                    <a:lnL cap="flat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1pPr>
                      <a:lvl2pPr marL="3937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2pPr>
                      <a:lvl3pPr marL="668338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3pPr>
                      <a:lvl4pPr marL="9779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4pPr>
                      <a:lvl5pPr marL="1252538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5pPr>
                      <a:lvl6pPr marL="1709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6pPr>
                      <a:lvl7pPr marL="21669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7pPr>
                      <a:lvl8pPr marL="26241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8pPr>
                      <a:lvl9pPr marL="30813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 1</a:t>
                      </a: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、鴉片</a:t>
                      </a:r>
                      <a:r>
                        <a:rPr kumimoji="0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（近</a:t>
                      </a:r>
                      <a:r>
                        <a:rPr kumimoji="0" lang="en-US" altLang="zh-TW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60</a:t>
                      </a:r>
                      <a:r>
                        <a:rPr kumimoji="0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ea typeface="新細明體" panose="02020500000000000000" pitchFamily="18" charset="-120"/>
                          <a:sym typeface="Wingdings 3" panose="05040102010807070707" pitchFamily="18" charset="2"/>
                        </a:rPr>
                        <a:t>％</a:t>
                      </a:r>
                      <a:r>
                        <a:rPr kumimoji="0" lang="zh-TW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）、</a:t>
                      </a: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食品、紡織品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 2</a:t>
                      </a: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、鴉片經濟</a:t>
                      </a:r>
                      <a:r>
                        <a:rPr kumimoji="0" lang="en-US" altLang="zh-TW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x</a:t>
                      </a: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、健康</a:t>
                      </a:r>
                      <a:r>
                        <a:rPr kumimoji="0" lang="en-US" altLang="zh-TW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x</a:t>
                      </a:r>
                      <a:endParaRPr kumimoji="0" lang="zh-TW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sym typeface="Wingdings 3" panose="05040102010807070707" pitchFamily="18" charset="2"/>
                      </a:endParaRPr>
                    </a:p>
                  </a:txBody>
                  <a:tcPr marL="36000" marR="36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8095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936625"/>
          </a:xfrm>
          <a:noFill/>
        </p:spPr>
        <p:txBody>
          <a:bodyPr tIns="0" anchor="ctr"/>
          <a:lstStyle/>
          <a:p>
            <a:r>
              <a:rPr lang="zh-TW" altLang="en-US" b="1" dirty="0" smtClean="0">
                <a:ea typeface="標楷體" panose="03000509000000000000" pitchFamily="65" charset="-120"/>
              </a:rPr>
              <a:t>三、西方人士在臺灣</a:t>
            </a:r>
            <a:endParaRPr lang="zh-TW" altLang="en-US" b="1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>
          <a:xfrm>
            <a:off x="47853" y="981075"/>
            <a:ext cx="9001125" cy="574516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、陶德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（臺灣烏龍茶之父）：引進新茶苗，外銷英、美</a:t>
            </a:r>
            <a:endParaRPr lang="zh-TW" altLang="en-US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、斯文豪：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3" panose="05040102010807070707" pitchFamily="18" charset="2"/>
              </a:rPr>
              <a:t>生物調查（藍腹鷴、斯文豪氏赤蛙）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3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、加拿大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-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馬偕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    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傳教（基督教長老會）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北臺灣、拔牙</a:t>
            </a:r>
            <a:endParaRPr lang="en-US" altLang="zh-TW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 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滬尾偕醫館：最早新式醫院</a:t>
            </a:r>
            <a:endParaRPr lang="zh-TW" altLang="en-US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 理學堂大書院＝牛津學堂（臺灣神學院）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 淡水女學堂：第一所女子學校（淡江中學）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4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、巴克禮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    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傳教（基督教長老會）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" panose="05000000000000000000" pitchFamily="2" charset="2"/>
              </a:rPr>
              <a:t>南臺灣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" panose="05000000000000000000" pitchFamily="2" charset="2"/>
              </a:rPr>
              <a:t>    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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《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臺灣府城教會報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》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：臺灣最早刊物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1885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～至今</a:t>
            </a:r>
            <a:endParaRPr lang="en-US" altLang="zh-TW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2800" b="1" dirty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臺南神學院</a:t>
            </a:r>
            <a:endParaRPr lang="en-US" altLang="zh-TW" sz="2800" b="1" dirty="0" smtClean="0">
              <a:latin typeface="Arial" panose="020B0604020202020204" pitchFamily="34" charset="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2800" b="1" dirty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r>
              <a:rPr lang="en-US" altLang="zh-TW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    </a:t>
            </a:r>
            <a:r>
              <a:rPr lang="zh-TW" altLang="en-US" sz="2800" b="1" dirty="0" smtClean="0">
                <a:latin typeface="Arial" panose="020B0604020202020204" pitchFamily="34" charset="0"/>
                <a:ea typeface="標楷體" panose="03000509000000000000" pitchFamily="65" charset="-120"/>
                <a:sym typeface="Wingdings 2" panose="05020102010507070707" pitchFamily="18" charset="2"/>
              </a:rPr>
              <a:t>閩南語版聖經</a:t>
            </a:r>
          </a:p>
        </p:txBody>
      </p:sp>
    </p:spTree>
    <p:extLst>
      <p:ext uri="{BB962C8B-B14F-4D97-AF65-F5344CB8AC3E}">
        <p14:creationId xmlns:p14="http://schemas.microsoft.com/office/powerpoint/2010/main" val="15676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SC09878"/>
          <p:cNvPicPr>
            <a:picLocks noChangeAspect="1" noChangeArrowheads="1"/>
          </p:cNvPicPr>
          <p:nvPr/>
        </p:nvPicPr>
        <p:blipFill>
          <a:blip r:embed="rId2" cstate="email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5" y="15693"/>
            <a:ext cx="9122075" cy="68424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123728" y="6237312"/>
            <a:ext cx="6912768" cy="461665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>
                <a:ea typeface="標楷體" panose="03000509000000000000" pitchFamily="65" charset="-120"/>
              </a:rPr>
              <a:t>臺南市的德商東興洋行目前是三級古蹟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。  圖</a:t>
            </a:r>
            <a:r>
              <a:rPr lang="en-US" altLang="zh-TW" sz="2400" b="1" dirty="0" smtClean="0"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作者</a:t>
            </a:r>
            <a:endParaRPr lang="zh-TW" altLang="en-US" sz="24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6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6093296"/>
            <a:ext cx="913994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 smtClean="0">
                <a:ea typeface="標楷體" panose="03000509000000000000" pitchFamily="65" charset="-120"/>
              </a:rPr>
              <a:t>新北市淡水英商「得忌利士」洋行。</a:t>
            </a:r>
            <a:r>
              <a:rPr lang="en-US" altLang="zh-TW" sz="2400" b="1" dirty="0" smtClean="0">
                <a:ea typeface="標楷體" panose="03000509000000000000" pitchFamily="65" charset="-120"/>
              </a:rPr>
              <a:t>1872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年，</a:t>
            </a:r>
            <a:r>
              <a:rPr lang="en-US" altLang="zh-TW" sz="2400" b="1" dirty="0" smtClean="0">
                <a:ea typeface="標楷體" panose="03000509000000000000" pitchFamily="65" charset="-120"/>
              </a:rPr>
              <a:t>3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月</a:t>
            </a:r>
            <a:r>
              <a:rPr lang="en-US" altLang="zh-TW" sz="2400" b="1" dirty="0" smtClean="0">
                <a:ea typeface="標楷體" panose="03000509000000000000" pitchFamily="65" charset="-120"/>
              </a:rPr>
              <a:t>7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日馬偕第一次踏上淡水，所乘坐的正是隸屬此商行的海龍號。                作者攝</a:t>
            </a:r>
            <a:endParaRPr lang="zh-TW" altLang="en-US" sz="24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31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SC098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84"/>
            <a:ext cx="9144000" cy="68592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-1324" y="6161689"/>
            <a:ext cx="914076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英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商德記洋行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位於臺南安平，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是三級古蹟。該建築是英商德記洋行在安平開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港後所設立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的據點。現為一間蠟像館，為臺南安平知名景點之一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     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作者攝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328699" y="934586"/>
            <a:ext cx="6267637" cy="483209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TW" sz="2800" b="1" dirty="0" smtClean="0">
                <a:ea typeface="標楷體" panose="03000509000000000000" pitchFamily="65" charset="-120"/>
              </a:rPr>
              <a:t>【</a:t>
            </a:r>
            <a:r>
              <a:rPr lang="zh-TW" altLang="en-US" sz="2800" b="1" dirty="0">
                <a:ea typeface="標楷體" panose="03000509000000000000" pitchFamily="65" charset="-120"/>
              </a:rPr>
              <a:t>小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故事～英商德記洋行之後的發展</a:t>
            </a:r>
            <a:r>
              <a:rPr lang="en-US" altLang="zh-TW" sz="2800" b="1" dirty="0">
                <a:ea typeface="標楷體" panose="03000509000000000000" pitchFamily="65" charset="-120"/>
              </a:rPr>
              <a:t>】</a:t>
            </a:r>
            <a:endParaRPr lang="en-US" altLang="zh-TW" sz="2800" b="1" dirty="0" smtClean="0"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</a:pP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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1974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年起開始代理「雀巢」的產品</a:t>
            </a:r>
            <a:endParaRPr lang="en-US" altLang="zh-TW" sz="2800" b="1" dirty="0" smtClean="0"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</a:pP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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1987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年取得「開喜」的商標權</a:t>
            </a:r>
            <a:endParaRPr lang="en-US" altLang="zh-TW" sz="2800" b="1" dirty="0" smtClean="0"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</a:pPr>
            <a:r>
              <a:rPr lang="en-US" altLang="zh-TW" sz="2800" b="1" dirty="0">
                <a:ea typeface="標楷體" panose="03000509000000000000" pitchFamily="65" charset="-120"/>
                <a:sym typeface="Wingdings 2" panose="05020102010507070707" pitchFamily="18" charset="2"/>
              </a:rPr>
              <a:t>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2007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被統一企業收購</a:t>
            </a:r>
            <a:endParaRPr lang="en-US" altLang="zh-TW" sz="2800" b="1" dirty="0" smtClean="0">
              <a:ea typeface="標楷體" panose="03000509000000000000" pitchFamily="65" charset="-120"/>
            </a:endParaRPr>
          </a:p>
          <a:p>
            <a:endParaRPr lang="en-US" altLang="zh-TW" sz="2800" b="1" dirty="0">
              <a:ea typeface="標楷體" panose="03000509000000000000" pitchFamily="65" charset="-120"/>
            </a:endParaRPr>
          </a:p>
          <a:p>
            <a:endParaRPr lang="en-US" altLang="zh-TW" sz="2800" b="1" dirty="0" smtClean="0">
              <a:ea typeface="標楷體" panose="03000509000000000000" pitchFamily="65" charset="-120"/>
            </a:endParaRPr>
          </a:p>
          <a:p>
            <a:endParaRPr lang="en-US" altLang="zh-TW" sz="2800" b="1" dirty="0">
              <a:ea typeface="標楷體" panose="03000509000000000000" pitchFamily="65" charset="-120"/>
            </a:endParaRPr>
          </a:p>
          <a:p>
            <a:endParaRPr lang="en-US" altLang="zh-TW" sz="2800" b="1" dirty="0" smtClean="0">
              <a:ea typeface="標楷體" panose="03000509000000000000" pitchFamily="65" charset="-120"/>
            </a:endParaRPr>
          </a:p>
          <a:p>
            <a:endParaRPr lang="en-US" altLang="zh-TW" sz="2800" b="1" dirty="0" smtClean="0">
              <a:ea typeface="標楷體" panose="03000509000000000000" pitchFamily="65" charset="-120"/>
            </a:endParaRPr>
          </a:p>
          <a:p>
            <a:endParaRPr lang="en-US" altLang="zh-TW" sz="2800" b="1" dirty="0" smtClean="0"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 smtClean="0">
                <a:ea typeface="標楷體" panose="03000509000000000000" pitchFamily="65" charset="-120"/>
              </a:rPr>
              <a:t>圖</a:t>
            </a:r>
            <a:r>
              <a:rPr lang="zh-TW" altLang="en-US" sz="2000" b="1" dirty="0">
                <a:ea typeface="標楷體" panose="03000509000000000000" pitchFamily="65" charset="-120"/>
              </a:rPr>
              <a:t>：維基百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科、</a:t>
            </a:r>
            <a:r>
              <a:rPr lang="en-US" altLang="zh-TW" sz="2000" b="1" dirty="0">
                <a:ea typeface="標楷體" panose="03000509000000000000" pitchFamily="65" charset="-120"/>
              </a:rPr>
              <a:t>http://tw.ptt01.cc/post_3521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019" y="4302219"/>
            <a:ext cx="4933950" cy="9525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197" y="3009928"/>
            <a:ext cx="1800200" cy="11970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961" y="2589546"/>
            <a:ext cx="2890198" cy="15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SC098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537" y="212063"/>
            <a:ext cx="4860925" cy="648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6" descr="DSC0984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732011"/>
            <a:ext cx="3400425" cy="395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5219700" y="188913"/>
            <a:ext cx="39243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/>
              <a:t>【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安平樹屋</a:t>
            </a:r>
            <a:r>
              <a:rPr lang="en-US" altLang="zh-TW" sz="2800" b="1"/>
              <a:t>】</a:t>
            </a:r>
            <a:r>
              <a:rPr lang="zh-TW" altLang="en-US" sz="1600" b="1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sz="16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600" b="1">
                <a:latin typeface="標楷體" panose="03000509000000000000" pitchFamily="65" charset="-120"/>
                <a:ea typeface="標楷體" panose="03000509000000000000" pitchFamily="65" charset="-120"/>
              </a:rPr>
              <a:t>作者攝</a:t>
            </a:r>
            <a:endParaRPr lang="en-US" altLang="zh-TW" sz="16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原為德記洋行的倉庫，因長久荒廢而與樹木共生。於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2004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年經整理後成為安平景點之一</a:t>
            </a:r>
            <a:r>
              <a:rPr lang="zh-TW" altLang="en-US" sz="3200"/>
              <a:t> </a:t>
            </a:r>
            <a:endParaRPr lang="en-US" altLang="zh-TW" sz="3200"/>
          </a:p>
        </p:txBody>
      </p:sp>
    </p:spTree>
    <p:extLst>
      <p:ext uri="{BB962C8B-B14F-4D97-AF65-F5344CB8AC3E}">
        <p14:creationId xmlns:p14="http://schemas.microsoft.com/office/powerpoint/2010/main" val="38494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打狗理事館官邸0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20"/>
            <a:ext cx="9147187" cy="668440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0" y="5995580"/>
            <a:ext cx="9144000" cy="8604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>
                <a:ea typeface="標楷體" panose="03000509000000000000" pitchFamily="65" charset="-120"/>
              </a:rPr>
              <a:t>位在高雄西子灣的打狗英國領事館官邸，其首任英國駐臺領事就是大名鼎鼎的生物學者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斯</a:t>
            </a:r>
            <a:r>
              <a:rPr lang="zh-TW" altLang="en-US" sz="2400" b="1" dirty="0">
                <a:ea typeface="標楷體" panose="03000509000000000000" pitchFamily="65" charset="-120"/>
              </a:rPr>
              <a:t>文豪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。                                 圖</a:t>
            </a:r>
            <a:r>
              <a:rPr lang="zh-TW" altLang="en-US" sz="2400" b="1" dirty="0">
                <a:ea typeface="標楷體" panose="03000509000000000000" pitchFamily="65" charset="-120"/>
              </a:rPr>
              <a:t>：作者攝</a:t>
            </a:r>
            <a:endParaRPr lang="zh-TW" altLang="en-US" dirty="0"/>
          </a:p>
        </p:txBody>
      </p:sp>
      <p:pic>
        <p:nvPicPr>
          <p:cNvPr id="65544" name="Picture 8" descr="File:Swinhoe Robert 1836-18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462" y="228443"/>
            <a:ext cx="3528193" cy="5576821"/>
          </a:xfrm>
          <a:prstGeom prst="rect">
            <a:avLst/>
          </a:prstGeom>
          <a:ln w="5715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5274136" y="5111261"/>
            <a:ext cx="3413895" cy="637364"/>
          </a:xfrm>
          <a:prstGeom prst="rect">
            <a:avLst/>
          </a:prstGeom>
          <a:solidFill>
            <a:srgbClr val="33CC33">
              <a:alpha val="79999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 lIns="0" tIns="10800" rIns="0" bIns="10800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="1" dirty="0">
                <a:ea typeface="標楷體" panose="03000509000000000000" pitchFamily="65" charset="-120"/>
              </a:rPr>
              <a:t>臺灣記錄的鳥種中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，超過</a:t>
            </a:r>
            <a:r>
              <a:rPr lang="en-US" altLang="zh-TW" sz="2000" b="1" dirty="0" smtClean="0">
                <a:ea typeface="標楷體" panose="03000509000000000000" pitchFamily="65" charset="-120"/>
              </a:rPr>
              <a:t>1/3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是</a:t>
            </a:r>
            <a:r>
              <a:rPr lang="zh-TW" altLang="en-US" sz="2000" b="1" dirty="0">
                <a:ea typeface="標楷體" panose="03000509000000000000" pitchFamily="65" charset="-120"/>
              </a:rPr>
              <a:t>斯文豪首先報導的</a:t>
            </a:r>
            <a:r>
              <a:rPr lang="en-US" altLang="zh-TW" sz="2000" b="1" dirty="0" smtClean="0">
                <a:ea typeface="標楷體" panose="03000509000000000000" pitchFamily="65" charset="-120"/>
              </a:rPr>
              <a:t>--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維</a:t>
            </a:r>
            <a:r>
              <a:rPr lang="zh-TW" altLang="en-US" sz="2000" b="1" dirty="0">
                <a:ea typeface="標楷體" panose="03000509000000000000" pitchFamily="65" charset="-120"/>
              </a:rPr>
              <a:t>基</a:t>
            </a:r>
          </a:p>
        </p:txBody>
      </p:sp>
      <p:pic>
        <p:nvPicPr>
          <p:cNvPr id="65546" name="Picture 10" descr="藍腹鷴-廖本興 (4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545" y="233953"/>
            <a:ext cx="4027487" cy="2917825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8" name="Picture 12" descr="斯文豪氏攀蜥-維基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71615" y="188641"/>
            <a:ext cx="4309283" cy="2998628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802443" y="2582810"/>
            <a:ext cx="302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斯文豪氏攀蜥</a:t>
            </a:r>
            <a:r>
              <a:rPr lang="en-US" altLang="zh-TW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</a:p>
        </p:txBody>
      </p:sp>
      <p:pic>
        <p:nvPicPr>
          <p:cNvPr id="65550" name="Picture 1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761" y="3318683"/>
            <a:ext cx="4316004" cy="2549116"/>
          </a:xfrm>
          <a:prstGeom prst="rect">
            <a:avLst/>
          </a:prstGeom>
          <a:noFill/>
          <a:ln w="635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2374752" y="5437582"/>
            <a:ext cx="2592388" cy="365125"/>
          </a:xfrm>
          <a:prstGeom prst="rect">
            <a:avLst/>
          </a:prstGeom>
          <a:solidFill>
            <a:srgbClr val="CCFFCC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斯文豪氏赤蛙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664673" y="3344420"/>
            <a:ext cx="4279899" cy="2481455"/>
          </a:xfrm>
          <a:prstGeom prst="rect">
            <a:avLst/>
          </a:prstGeom>
          <a:solidFill>
            <a:srgbClr val="33CC33"/>
          </a:solidFill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45000"/>
              </a:spcBef>
            </a:pPr>
            <a:r>
              <a:rPr lang="en-US" altLang="zh-TW" sz="2600" b="1" dirty="0">
                <a:ea typeface="標楷體" panose="03000509000000000000" pitchFamily="65" charset="-120"/>
              </a:rPr>
              <a:t>1863</a:t>
            </a:r>
            <a:r>
              <a:rPr lang="zh-TW" altLang="en-US" sz="2600" b="1" dirty="0">
                <a:ea typeface="標楷體" panose="03000509000000000000" pitchFamily="65" charset="-120"/>
              </a:rPr>
              <a:t>年由斯文豪在淡水所採集的藍腹鷴是臺灣特有種鳥類，其英文名字</a:t>
            </a:r>
            <a:r>
              <a:rPr lang="en-US" altLang="zh-TW" sz="2600" b="1" dirty="0" err="1">
                <a:ea typeface="標楷體" panose="03000509000000000000" pitchFamily="65" charset="-120"/>
              </a:rPr>
              <a:t>Swinhoe’s</a:t>
            </a:r>
            <a:r>
              <a:rPr lang="en-US" altLang="zh-TW" sz="2600" b="1" dirty="0">
                <a:ea typeface="標楷體" panose="03000509000000000000" pitchFamily="65" charset="-120"/>
              </a:rPr>
              <a:t> 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Pheasant 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就是</a:t>
            </a:r>
            <a:r>
              <a:rPr lang="zh-TW" altLang="en-US" sz="2600" b="1" dirty="0">
                <a:ea typeface="標楷體" panose="03000509000000000000" pitchFamily="65" charset="-120"/>
              </a:rPr>
              <a:t>紀念史氏貢獻而來。 圖</a:t>
            </a:r>
            <a:r>
              <a:rPr lang="en-US" altLang="zh-TW" sz="2600" b="1" dirty="0">
                <a:ea typeface="標楷體" panose="03000509000000000000" pitchFamily="65" charset="-120"/>
              </a:rPr>
              <a:t>-</a:t>
            </a:r>
            <a:r>
              <a:rPr lang="zh-TW" altLang="en-US" sz="2600" b="1" dirty="0">
                <a:ea typeface="標楷體" panose="03000509000000000000" pitchFamily="65" charset="-120"/>
              </a:rPr>
              <a:t>廖本興 攝</a:t>
            </a:r>
            <a:endParaRPr lang="en-US" altLang="zh-TW" sz="26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03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5" grpId="0" animBg="1"/>
      <p:bldP spid="65549" grpId="0"/>
      <p:bldP spid="65551" grpId="0" animBg="1"/>
      <p:bldP spid="65547" grpId="0" animBg="1"/>
      <p:bldP spid="65547" grpId="1" animBg="1"/>
    </p:bldLst>
  </p:timing>
</p:sld>
</file>

<file path=ppt/theme/theme1.xml><?xml version="1.0" encoding="utf-8"?>
<a:theme xmlns:a="http://schemas.openxmlformats.org/drawingml/2006/main" name="雨滴K12_17">
  <a:themeElements>
    <a:clrScheme name="雨滴K12_17 13">
      <a:dk1>
        <a:srgbClr val="000000"/>
      </a:dk1>
      <a:lt1>
        <a:srgbClr val="DEF6F1"/>
      </a:lt1>
      <a:dk2>
        <a:srgbClr val="0000CC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雨滴K12_17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雨滴K12_1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雨滴K12_1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雨滴K12_1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雨滴K12_1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雨滴K12_1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雨滴K12_1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雨滴K12_1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雨滴K12_1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雨滴K12_1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雨滴K12_1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雨滴K12_1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雨滴K12_1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雨滴K12_17 13">
        <a:dk1>
          <a:srgbClr val="000000"/>
        </a:dk1>
        <a:lt1>
          <a:srgbClr val="DEF6F1"/>
        </a:lt1>
        <a:dk2>
          <a:srgbClr val="0000C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雨滴</Template>
  <TotalTime>498</TotalTime>
  <Words>3245</Words>
  <Application>Microsoft Office PowerPoint</Application>
  <PresentationFormat>如螢幕大小 (4:3)</PresentationFormat>
  <Paragraphs>187</Paragraphs>
  <Slides>43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4" baseType="lpstr">
      <vt:lpstr>Arial Unicode MS</vt:lpstr>
      <vt:lpstr>華康POP1體W7</vt:lpstr>
      <vt:lpstr>新細明體</vt:lpstr>
      <vt:lpstr>標楷體</vt:lpstr>
      <vt:lpstr>Arial</vt:lpstr>
      <vt:lpstr>Constantia</vt:lpstr>
      <vt:lpstr>Tahoma</vt:lpstr>
      <vt:lpstr>Wingdings</vt:lpstr>
      <vt:lpstr>Wingdings 2</vt:lpstr>
      <vt:lpstr>Wingdings 3</vt:lpstr>
      <vt:lpstr>雨滴K12_17</vt:lpstr>
      <vt:lpstr>    1-1 清末現代化的開端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鴉片戰爭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馬偕利用拔牙機會傳福音，據1893出版馬偕所著《臺灣遙寄》，他已為人拔除21000多顆牙的紀錄。</vt:lpstr>
      <vt:lpstr>PowerPoint 簡報</vt:lpstr>
      <vt:lpstr>1880美國底特律婦人，為紀念其夫馬偕船長，捐助3000美元，馬偕以其中2500元於1882年興建滬尾偕醫館。   圖-作者攝</vt:lpstr>
      <vt:lpstr>PowerPoint 簡報</vt:lpstr>
      <vt:lpstr>PowerPoint 簡報</vt:lpstr>
      <vt:lpstr>PowerPoint 簡報</vt:lpstr>
      <vt:lpstr>理學堂大書院位在真理大學（昔日淡水工商管理學院）校園之內。原牛津學堂後改名為臺灣神學院。    作者攝</vt:lpstr>
      <vt:lpstr>PowerPoint 簡報</vt:lpstr>
      <vt:lpstr>PowerPoint 簡報</vt:lpstr>
      <vt:lpstr>PowerPoint 簡報</vt:lpstr>
      <vt:lpstr>馬偕死後葬於今日淡江中學內，他的遺言中希望能葬在所愛臺灣的土地，要求不要葬在外僑墓區（我不是『外僑』，我是臺灣人），可說是真正的「愛臺灣」。</vt:lpstr>
      <vt:lpstr>PowerPoint 簡報</vt:lpstr>
      <vt:lpstr>PowerPoint 簡報</vt:lpstr>
      <vt:lpstr>The End</vt:lpstr>
      <vt:lpstr>1～1 清末現代化的開端</vt:lpstr>
      <vt:lpstr>一、開港通商</vt:lpstr>
      <vt:lpstr>二、貿易發展</vt:lpstr>
      <vt:lpstr>三、西方人士在臺灣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1-1清末現代化的開端</dc:title>
  <dc:subject/>
  <dc:creator>panda</dc:creator>
  <cp:keywords/>
  <dc:description/>
  <cp:lastModifiedBy>panda</cp:lastModifiedBy>
  <cp:revision>50</cp:revision>
  <dcterms:created xsi:type="dcterms:W3CDTF">2016-01-24T11:12:44Z</dcterms:created>
  <dcterms:modified xsi:type="dcterms:W3CDTF">2016-07-12T06:43:45Z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TC011271121028</vt:lpwstr>
  </property>
</Properties>
</file>