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537" r:id="rId3"/>
    <p:sldId id="538" r:id="rId4"/>
    <p:sldId id="539" r:id="rId5"/>
    <p:sldId id="528" r:id="rId6"/>
    <p:sldId id="540" r:id="rId7"/>
    <p:sldId id="541" r:id="rId8"/>
    <p:sldId id="542" r:id="rId9"/>
    <p:sldId id="529" r:id="rId10"/>
    <p:sldId id="543" r:id="rId11"/>
    <p:sldId id="544" r:id="rId12"/>
    <p:sldId id="546" r:id="rId13"/>
    <p:sldId id="545" r:id="rId14"/>
    <p:sldId id="532" r:id="rId15"/>
    <p:sldId id="533" r:id="rId16"/>
    <p:sldId id="534" r:id="rId17"/>
    <p:sldId id="535" r:id="rId18"/>
    <p:sldId id="536" r:id="rId19"/>
    <p:sldId id="547" r:id="rId20"/>
    <p:sldId id="548" r:id="rId21"/>
    <p:sldId id="549" r:id="rId22"/>
    <p:sldId id="50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18ADA"/>
    <a:srgbClr val="E60000"/>
    <a:srgbClr val="26B71F"/>
    <a:srgbClr val="E36B6B"/>
    <a:srgbClr val="0E72B6"/>
    <a:srgbClr val="663300"/>
    <a:srgbClr val="4D0B15"/>
    <a:srgbClr val="E4DA9C"/>
    <a:srgbClr val="D3C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95" autoAdjust="0"/>
  </p:normalViewPr>
  <p:slideViewPr>
    <p:cSldViewPr>
      <p:cViewPr varScale="1">
        <p:scale>
          <a:sx n="74" d="100"/>
          <a:sy n="74" d="100"/>
        </p:scale>
        <p:origin x="41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11790-F92F-4035-9169-4202168956C4}" type="datetimeFigureOut">
              <a:rPr lang="zh-TW" altLang="en-US" smtClean="0"/>
              <a:t>2017/3/7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4FEB2-1A37-4159-85AC-11AAB19C67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799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0831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61FDE-E1C5-4B7C-AB2D-9125BCFD255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2476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61FDE-E1C5-4B7C-AB2D-9125BCFD255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5030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61FDE-E1C5-4B7C-AB2D-9125BCFD255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307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61FDE-E1C5-4B7C-AB2D-9125BCFD255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596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4A38A-3F7F-497A-B29F-7C1B65532FFE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1868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4A38A-3F7F-497A-B29F-7C1B65532FFE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8563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4A38A-3F7F-497A-B29F-7C1B65532FFE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3299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4A38A-3F7F-497A-B29F-7C1B65532FFE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2885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4A38A-3F7F-497A-B29F-7C1B65532FFE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5120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61FDE-E1C5-4B7C-AB2D-9125BCFD255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2219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61FDE-E1C5-4B7C-AB2D-9125BCFD255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6724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61FDE-E1C5-4B7C-AB2D-9125BCFD255C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763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61FDE-E1C5-4B7C-AB2D-9125BCFD255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764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CBB2787-F9CA-40FB-B936-1FF44181DF48}" type="slidenum">
              <a:rPr lang="en-US" altLang="zh-TW" smtClean="0"/>
              <a:pPr/>
              <a:t>22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106290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61FDE-E1C5-4B7C-AB2D-9125BCFD255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631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61FDE-E1C5-4B7C-AB2D-9125BCFD255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2894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4A38A-3F7F-497A-B29F-7C1B65532FF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0709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8446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61FDE-E1C5-4B7C-AB2D-9125BCFD255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3260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61FDE-E1C5-4B7C-AB2D-9125BCFD255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5477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長邊比較長的稱為長方形的長，短邊稱為短，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4A38A-3F7F-497A-B29F-7C1B65532FF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4461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7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385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38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5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2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7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9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8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5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1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8AC7A713-7007-4913-B2CB-7614D15284D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chemeClr val="tx1">
                <a:lumMod val="85000"/>
                <a:lumOff val="15000"/>
              </a:schemeClr>
            </a:solidFill>
          </a:ln>
          <a:solidFill>
            <a:srgbClr val="00B0F0"/>
          </a:solidFill>
          <a:effectLst/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458200" cy="1814524"/>
          </a:xfrm>
        </p:spPr>
        <p:txBody>
          <a:bodyPr/>
          <a:lstStyle/>
          <a:p>
            <a:r>
              <a:rPr lang="en-US" altLang="zh-TW" dirty="0" smtClean="0"/>
              <a:t>3-1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長方體和正方體的體積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15816" y="260648"/>
            <a:ext cx="3744416" cy="11430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FF0000"/>
                </a:solidFill>
              </a:rPr>
              <a:t>體積的公式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125273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堆越多層，體積越大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。當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底面積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固定時，高和體積是相關的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sz="3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3284984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之前學過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長方形面積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長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×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寬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，那現在要算長方體體積，還需要考慮哪個因素？</a:t>
            </a:r>
            <a:endParaRPr lang="en-US" sz="3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67544" y="494116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長方體體積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=(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　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)×(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　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)×(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　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sz="3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610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915000" cy="11430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FF0000"/>
                </a:solidFill>
              </a:rPr>
              <a:t>正方體的體積</a:t>
            </a:r>
            <a:r>
              <a:rPr lang="zh-TW" altLang="en-US" dirty="0" smtClean="0">
                <a:solidFill>
                  <a:srgbClr val="FF0000"/>
                </a:solidFill>
              </a:rPr>
              <a:t>公式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125273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正方體其實就是特別的長方體，特別之處在於長＝寬＝高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sz="3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5403" y="3257306"/>
            <a:ext cx="8606099" cy="963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長方體體積＝長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×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寬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×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高。</a:t>
            </a:r>
            <a:endParaRPr lang="en-US" sz="3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90146" y="4797152"/>
            <a:ext cx="8606099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正方體體積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=(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　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)×(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　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)×(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　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sz="3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982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038" y="1772816"/>
            <a:ext cx="8771801" cy="114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95288" y="216942"/>
            <a:ext cx="8229600" cy="133985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動動腦</a:t>
            </a:r>
            <a:endParaRPr lang="zh-TW" altLang="en-US" b="1" dirty="0"/>
          </a:p>
        </p:txBody>
      </p:sp>
      <p:pic>
        <p:nvPicPr>
          <p:cNvPr id="6" name="Picture 2" descr="「複習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2525270" cy="271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73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873" y="2348880"/>
            <a:ext cx="826001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95288" y="144934"/>
            <a:ext cx="8229600" cy="133985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動動腦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7868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2996952"/>
            <a:ext cx="3347864" cy="3384376"/>
          </a:xfrm>
        </p:spPr>
        <p:txBody>
          <a:bodyPr/>
          <a:lstStyle/>
          <a:p>
            <a:r>
              <a:rPr lang="en-US" altLang="zh-TW" dirty="0" smtClean="0">
                <a:solidFill>
                  <a:srgbClr val="7030A0"/>
                </a:solidFill>
              </a:rPr>
              <a:t>1.A</a:t>
            </a:r>
            <a:r>
              <a:rPr lang="zh-TW" altLang="en-US" dirty="0" smtClean="0">
                <a:solidFill>
                  <a:srgbClr val="7030A0"/>
                </a:solidFill>
              </a:rPr>
              <a:t>大</a:t>
            </a:r>
            <a:r>
              <a:rPr lang="en-US" altLang="zh-TW" dirty="0" smtClean="0">
                <a:solidFill>
                  <a:srgbClr val="7030A0"/>
                </a:solidFill>
              </a:rPr>
              <a:t/>
            </a:r>
            <a:br>
              <a:rPr lang="en-US" altLang="zh-TW" dirty="0" smtClean="0">
                <a:solidFill>
                  <a:srgbClr val="7030A0"/>
                </a:solidFill>
              </a:rPr>
            </a:br>
            <a:r>
              <a:rPr lang="zh-TW" altLang="en-US" dirty="0" smtClean="0">
                <a:solidFill>
                  <a:srgbClr val="7030A0"/>
                </a:solidFill>
              </a:rPr>
              <a:t> </a:t>
            </a:r>
            <a:r>
              <a:rPr lang="en-US" altLang="zh-TW" dirty="0" smtClean="0">
                <a:solidFill>
                  <a:srgbClr val="7030A0"/>
                </a:solidFill>
              </a:rPr>
              <a:t>2.B</a:t>
            </a:r>
            <a:r>
              <a:rPr lang="zh-TW" altLang="en-US" dirty="0" smtClean="0">
                <a:solidFill>
                  <a:srgbClr val="7030A0"/>
                </a:solidFill>
              </a:rPr>
              <a:t>大</a:t>
            </a:r>
            <a:r>
              <a:rPr lang="en-US" altLang="zh-TW" dirty="0" smtClean="0">
                <a:solidFill>
                  <a:srgbClr val="7030A0"/>
                </a:solidFill>
              </a:rPr>
              <a:t/>
            </a:r>
            <a:br>
              <a:rPr lang="en-US" altLang="zh-TW" dirty="0" smtClean="0">
                <a:solidFill>
                  <a:srgbClr val="7030A0"/>
                </a:solidFill>
              </a:rPr>
            </a:br>
            <a:r>
              <a:rPr lang="zh-TW" altLang="en-US" dirty="0" smtClean="0">
                <a:solidFill>
                  <a:srgbClr val="7030A0"/>
                </a:solidFill>
              </a:rPr>
              <a:t>  </a:t>
            </a:r>
            <a:r>
              <a:rPr lang="en-US" altLang="zh-TW" dirty="0">
                <a:solidFill>
                  <a:srgbClr val="7030A0"/>
                </a:solidFill>
              </a:rPr>
              <a:t>3.</a:t>
            </a:r>
            <a:r>
              <a:rPr lang="zh-TW" altLang="en-US" dirty="0">
                <a:solidFill>
                  <a:srgbClr val="7030A0"/>
                </a:solidFill>
              </a:rPr>
              <a:t>一樣大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731" y="2852936"/>
            <a:ext cx="5579269" cy="295036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b="14355"/>
          <a:stretch/>
        </p:blipFill>
        <p:spPr>
          <a:xfrm>
            <a:off x="407329" y="1402522"/>
            <a:ext cx="7613320" cy="1061848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395288" y="15875"/>
            <a:ext cx="8229600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F0"/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pPr>
              <a:defRPr/>
            </a:pPr>
            <a:r>
              <a:rPr lang="zh-TW" altLang="en-US" dirty="0" smtClean="0"/>
              <a:t>動動腦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721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20" y="3573016"/>
            <a:ext cx="4375655" cy="225281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3789040"/>
            <a:ext cx="4261355" cy="139482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7504" y="418654"/>
            <a:ext cx="9036496" cy="207424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哪</a:t>
            </a:r>
            <a:r>
              <a:rPr lang="zh-TW" altLang="en-US" dirty="0"/>
              <a:t>個物品的體積比較</a:t>
            </a:r>
            <a:r>
              <a:rPr lang="zh-TW" altLang="en-US" dirty="0" smtClean="0"/>
              <a:t>大？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>
                <a:solidFill>
                  <a:srgbClr val="7030A0"/>
                </a:solidFill>
              </a:rPr>
              <a:t>1.</a:t>
            </a:r>
            <a:r>
              <a:rPr lang="zh-TW" altLang="en-US" dirty="0">
                <a:solidFill>
                  <a:srgbClr val="7030A0"/>
                </a:solidFill>
              </a:rPr>
              <a:t>左  </a:t>
            </a:r>
            <a:r>
              <a:rPr lang="en-US" altLang="zh-TW" dirty="0">
                <a:solidFill>
                  <a:srgbClr val="7030A0"/>
                </a:solidFill>
              </a:rPr>
              <a:t>2.</a:t>
            </a:r>
            <a:r>
              <a:rPr lang="zh-TW" altLang="en-US" dirty="0">
                <a:solidFill>
                  <a:srgbClr val="7030A0"/>
                </a:solidFill>
              </a:rPr>
              <a:t>右  </a:t>
            </a:r>
            <a:r>
              <a:rPr lang="en-US" altLang="zh-TW" dirty="0">
                <a:solidFill>
                  <a:srgbClr val="7030A0"/>
                </a:solidFill>
              </a:rPr>
              <a:t>3.</a:t>
            </a:r>
            <a:r>
              <a:rPr lang="zh-TW" altLang="en-US" dirty="0">
                <a:solidFill>
                  <a:srgbClr val="7030A0"/>
                </a:solidFill>
              </a:rPr>
              <a:t>一樣</a:t>
            </a:r>
            <a:r>
              <a:rPr lang="zh-TW" altLang="en-US" dirty="0" smtClean="0">
                <a:solidFill>
                  <a:srgbClr val="7030A0"/>
                </a:solidFill>
              </a:rPr>
              <a:t>大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01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418654"/>
            <a:ext cx="9036496" cy="207424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哪</a:t>
            </a:r>
            <a:r>
              <a:rPr lang="zh-TW" altLang="en-US" dirty="0"/>
              <a:t>個物品的體積比較</a:t>
            </a:r>
            <a:r>
              <a:rPr lang="zh-TW" altLang="en-US" dirty="0" smtClean="0"/>
              <a:t>大？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>
                <a:solidFill>
                  <a:srgbClr val="7030A0"/>
                </a:solidFill>
              </a:rPr>
              <a:t>1.</a:t>
            </a:r>
            <a:r>
              <a:rPr lang="zh-TW" altLang="en-US" dirty="0">
                <a:solidFill>
                  <a:srgbClr val="7030A0"/>
                </a:solidFill>
              </a:rPr>
              <a:t>左  </a:t>
            </a:r>
            <a:r>
              <a:rPr lang="en-US" altLang="zh-TW" dirty="0">
                <a:solidFill>
                  <a:srgbClr val="7030A0"/>
                </a:solidFill>
              </a:rPr>
              <a:t>2.</a:t>
            </a:r>
            <a:r>
              <a:rPr lang="zh-TW" altLang="en-US" dirty="0">
                <a:solidFill>
                  <a:srgbClr val="7030A0"/>
                </a:solidFill>
              </a:rPr>
              <a:t>右  </a:t>
            </a:r>
            <a:r>
              <a:rPr lang="en-US" altLang="zh-TW" dirty="0">
                <a:solidFill>
                  <a:srgbClr val="7030A0"/>
                </a:solidFill>
              </a:rPr>
              <a:t>3.</a:t>
            </a:r>
            <a:r>
              <a:rPr lang="zh-TW" altLang="en-US" dirty="0">
                <a:solidFill>
                  <a:srgbClr val="7030A0"/>
                </a:solidFill>
              </a:rPr>
              <a:t>一樣</a:t>
            </a:r>
            <a:r>
              <a:rPr lang="zh-TW" altLang="en-US" dirty="0" smtClean="0">
                <a:solidFill>
                  <a:srgbClr val="7030A0"/>
                </a:solidFill>
              </a:rPr>
              <a:t>大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852936"/>
            <a:ext cx="8204678" cy="357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00808"/>
            <a:ext cx="8609755" cy="2448272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395288" y="216942"/>
            <a:ext cx="8229600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F0"/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pPr>
              <a:defRPr/>
            </a:pPr>
            <a:r>
              <a:rPr lang="zh-TW" altLang="en-US" dirty="0" smtClean="0"/>
              <a:t>動動腦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833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50" y="1700808"/>
            <a:ext cx="7993938" cy="4536504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395288" y="144934"/>
            <a:ext cx="8229600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F0"/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pPr>
              <a:defRPr/>
            </a:pPr>
            <a:r>
              <a:rPr lang="zh-TW" altLang="en-US" dirty="0" smtClean="0"/>
              <a:t>動動腦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041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520" y="1700809"/>
            <a:ext cx="8784976" cy="4782292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有兩個正方體，小的邊長是</a:t>
            </a:r>
            <a:r>
              <a:rPr lang="zh-TW" altLang="en-US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２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公分，大的邊長是</a:t>
            </a:r>
            <a:r>
              <a:rPr lang="zh-TW" altLang="en-US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４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公分，請問大的是小的幾倍？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 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４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÷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２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/>
            </a:r>
            <a:b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</a:b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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４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×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４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÷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（２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×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２）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b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</a:b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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４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×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４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×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４ 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÷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（２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×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２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×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２）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/>
            </a:r>
            <a:b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</a:b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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（４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÷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２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 ×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（４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÷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２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 ×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（４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÷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２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 </a:t>
            </a:r>
            <a:endParaRPr lang="en-US" sz="4000" dirty="0" smtClean="0"/>
          </a:p>
          <a:p>
            <a:endParaRPr lang="en-US" sz="4000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95288" y="144934"/>
            <a:ext cx="8229600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F0"/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pPr>
              <a:defRPr/>
            </a:pPr>
            <a:r>
              <a:rPr lang="zh-TW" altLang="en-US" dirty="0" smtClean="0"/>
              <a:t>動動腦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726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404664"/>
            <a:ext cx="3024336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dirty="0" smtClean="0">
                <a:solidFill>
                  <a:srgbClr val="FF0000"/>
                </a:solidFill>
              </a:rPr>
              <a:t>何謂體積？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1180728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說說看，你覺得體積</a:t>
            </a:r>
            <a:r>
              <a:rPr lang="zh-TW" altLang="en-US" sz="4000" dirty="0" smtClean="0"/>
              <a:t>是什麼？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814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520" y="1628801"/>
            <a:ext cx="8712968" cy="48543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有兩個正方體，小的邊長是</a:t>
            </a:r>
            <a:r>
              <a:rPr lang="en-US" altLang="zh-TW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3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公分，大的邊長是</a:t>
            </a:r>
            <a:r>
              <a:rPr lang="en-US" altLang="zh-TW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21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公分，請問大的是小的幾倍？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 21×21×21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÷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（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3×3×3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）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/>
            </a:r>
            <a:b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</a:b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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（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21÷3) ×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（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21÷3) ×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（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21÷3) 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/>
            </a:r>
            <a:b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</a:b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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altLang="zh-TW" sz="4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IDK</a:t>
            </a:r>
            <a:endParaRPr lang="en-US" sz="4000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95288" y="144934"/>
            <a:ext cx="8229600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F0"/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pPr>
              <a:defRPr/>
            </a:pPr>
            <a:r>
              <a:rPr lang="zh-TW" altLang="en-US" dirty="0" smtClean="0"/>
              <a:t>動動腦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20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648200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從前面兩題中</a:t>
            </a:r>
            <a:r>
              <a:rPr lang="zh-TW" altLang="en-US" sz="5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老師出了正方體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邊長為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的比較，又出了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的比較，用意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是什麼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sz="66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95288" y="216942"/>
            <a:ext cx="8229600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F0"/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pPr>
              <a:defRPr/>
            </a:pPr>
            <a:r>
              <a:rPr lang="zh-TW" altLang="en-US" dirty="0" smtClean="0"/>
              <a:t>動動腦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170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15875"/>
            <a:ext cx="8229600" cy="1339850"/>
          </a:xfrm>
        </p:spPr>
        <p:txBody>
          <a:bodyPr/>
          <a:lstStyle/>
          <a:p>
            <a:pPr>
              <a:defRPr/>
            </a:pPr>
            <a:r>
              <a:rPr lang="zh-TW" altLang="en-US" b="1" dirty="0" smtClean="0"/>
              <a:t>思考歸納</a:t>
            </a:r>
            <a:endParaRPr lang="zh-TW" altLang="en-US" b="1" dirty="0"/>
          </a:p>
        </p:txBody>
      </p:sp>
      <p:pic>
        <p:nvPicPr>
          <p:cNvPr id="53252" name="Picture 6" descr="http://img.taopic.com/uploads/allimg/130617/318765-13061GA9214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52936"/>
            <a:ext cx="221773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4" descr="「彩虹」的圖片搜尋結果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4054475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80361" y="1628800"/>
            <a:ext cx="8186766" cy="10675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說說看，你在這一單元中學到了什麼？</a:t>
            </a:r>
            <a:endParaRPr lang="zh-TW" altLang="zh-TW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184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5626968" cy="3340968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下面那些東西有體積</a:t>
            </a:r>
            <a:r>
              <a:rPr lang="zh-TW" altLang="en-US" sz="4000" dirty="0" smtClean="0"/>
              <a:t>？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 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長方體積木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/>
            </a:r>
            <a:b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</a:b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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不規則麻糬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/>
            </a:r>
            <a:b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</a:b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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杯子裡的汽水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/>
            </a:r>
            <a:b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</a:b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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空寶特瓶裡的空氣</a:t>
            </a:r>
            <a:endParaRPr lang="en-US" sz="4000" dirty="0"/>
          </a:p>
        </p:txBody>
      </p:sp>
      <p:pic>
        <p:nvPicPr>
          <p:cNvPr id="1026" name="Picture 2" descr="「麻糬」的圖片搜尋結果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84168" y="1844824"/>
            <a:ext cx="2157635" cy="1615829"/>
          </a:xfrm>
          <a:prstGeom prst="rect">
            <a:avLst/>
          </a:prstGeom>
          <a:noFill/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95288" y="15875"/>
            <a:ext cx="8229600" cy="133985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動動腦</a:t>
            </a:r>
            <a:endParaRPr lang="zh-TW" altLang="en-US" b="1" dirty="0"/>
          </a:p>
        </p:txBody>
      </p:sp>
      <p:pic>
        <p:nvPicPr>
          <p:cNvPr id="5" name="Picture 2" descr="「汽水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418" y="3949752"/>
            <a:ext cx="1142874" cy="19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相關圖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5870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9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4440" y="188640"/>
            <a:ext cx="6995120" cy="11430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FF0000"/>
                </a:solidFill>
              </a:rPr>
              <a:t>體積</a:t>
            </a:r>
            <a:r>
              <a:rPr lang="en-US" altLang="zh-TW" dirty="0" smtClean="0">
                <a:solidFill>
                  <a:srgbClr val="FF0000"/>
                </a:solidFill>
              </a:rPr>
              <a:t>=</a:t>
            </a:r>
            <a:r>
              <a:rPr lang="zh-TW" altLang="en-US" dirty="0" smtClean="0">
                <a:solidFill>
                  <a:srgbClr val="FF0000"/>
                </a:solidFill>
              </a:rPr>
              <a:t>所佔的空間</a:t>
            </a:r>
            <a:r>
              <a:rPr lang="zh-TW" altLang="en-US" dirty="0" smtClean="0">
                <a:solidFill>
                  <a:srgbClr val="FF0000"/>
                </a:solidFill>
              </a:rPr>
              <a:t>大小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3562815"/>
            <a:ext cx="8229600" cy="167826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若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一支針筒前端封死，施力壓縮裡面的空氣，裡面的空氣總量會不會改變？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再想想，空氣體積是否會改變呢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8" name="Picture 2" descr="「針筒」的圖片搜尋結果"/>
          <p:cNvPicPr>
            <a:picLocks noChangeAspect="1" noChangeArrowheads="1"/>
          </p:cNvPicPr>
          <p:nvPr/>
        </p:nvPicPr>
        <p:blipFill>
          <a:blip r:embed="rId3" cstate="screen"/>
          <a:srcRect r="-911"/>
          <a:stretch>
            <a:fillRect/>
          </a:stretch>
        </p:blipFill>
        <p:spPr bwMode="auto">
          <a:xfrm>
            <a:off x="5712106" y="2223540"/>
            <a:ext cx="2357454" cy="987582"/>
          </a:xfrm>
          <a:prstGeom prst="rect">
            <a:avLst/>
          </a:prstGeom>
          <a:noFill/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424178"/>
            <a:ext cx="8229600" cy="1435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不論是固體、液體、氣體，只要</a:t>
            </a:r>
            <a:r>
              <a:rPr lang="zh-TW" altLang="en-US" b="1" dirty="0" smtClean="0">
                <a:solidFill>
                  <a:srgbClr val="FF0000"/>
                </a:solidFill>
              </a:rPr>
              <a:t>有佔空間</a:t>
            </a:r>
            <a:r>
              <a:rPr lang="zh-TW" altLang="en-US" dirty="0" smtClean="0"/>
              <a:t>就有體積。</a:t>
            </a:r>
            <a:endParaRPr 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95536" y="5394013"/>
            <a:ext cx="8229600" cy="141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若是封死的針筒，裡面的空氣換成水，上面兩題的答案還會相同嗎？</a:t>
            </a:r>
            <a:endParaRPr lang="en-US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162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82" y="620688"/>
            <a:ext cx="8402903" cy="2304648"/>
          </a:xfrm>
          <a:prstGeom prst="rect">
            <a:avLst/>
          </a:prstGeom>
        </p:spPr>
      </p:pic>
      <p:pic>
        <p:nvPicPr>
          <p:cNvPr id="1026" name="Picture 2" descr="「複習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56992"/>
            <a:ext cx="321468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7553194" y="5563905"/>
            <a:ext cx="1512518" cy="4368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7030A0"/>
                </a:solidFill>
              </a:rPr>
              <a:t>複習一下</a:t>
            </a:r>
            <a:r>
              <a:rPr lang="en-US" altLang="zh-TW" b="1" dirty="0">
                <a:solidFill>
                  <a:srgbClr val="7030A0"/>
                </a:solidFill>
              </a:rPr>
              <a:t>^^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pic>
        <p:nvPicPr>
          <p:cNvPr id="9" name="Picture 2" descr="「白積木」的圖片搜尋結果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0261" y="3833614"/>
            <a:ext cx="4291775" cy="2167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36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39307"/>
            <a:ext cx="6653876" cy="6674069"/>
          </a:xfrm>
          <a:prstGeom prst="rect">
            <a:avLst/>
          </a:prstGeom>
        </p:spPr>
      </p:pic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6775773" y="1020911"/>
            <a:ext cx="2126897" cy="2089524"/>
          </a:xfrm>
        </p:spPr>
        <p:txBody>
          <a:bodyPr>
            <a:normAutofit/>
          </a:bodyPr>
          <a:lstStyle/>
          <a:p>
            <a:r>
              <a:rPr lang="zh-TW" altLang="en-US" sz="2700" dirty="0">
                <a:solidFill>
                  <a:srgbClr val="7030A0"/>
                </a:solidFill>
              </a:rPr>
              <a:t>算算看，哪個立體圖形的體積最大呢？</a:t>
            </a:r>
            <a:endParaRPr lang="zh-TW" altLang="en-US" sz="27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4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小白積木登場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假設每個小白積木都是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立方公分，那麼將積木排成下右圖，體積會是多少立方公分？為什麼？</a:t>
            </a:r>
            <a:endParaRPr lang="en-US" sz="4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357694"/>
            <a:ext cx="71438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446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6" y="692696"/>
            <a:ext cx="8229600" cy="46482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把上頁的的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12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立方公分拿來堆疊，當堆兩層時，體積會是多少立方公分？堆三層時又是多少？為什麼？</a:t>
            </a:r>
            <a:endParaRPr lang="en-US" sz="40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3212976"/>
            <a:ext cx="6572296" cy="176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887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140477"/>
          </a:xfrm>
        </p:spPr>
        <p:txBody>
          <a:bodyPr/>
          <a:lstStyle/>
          <a:p>
            <a:r>
              <a:rPr lang="zh-TW" altLang="en-US" dirty="0" smtClean="0"/>
              <a:t>說說看，長方體的體積是多少呢？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852936"/>
            <a:ext cx="7809797" cy="215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2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ineering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1907</TotalTime>
  <Words>457</Words>
  <Application>Microsoft Office PowerPoint</Application>
  <PresentationFormat>如螢幕大小 (4:3)</PresentationFormat>
  <Paragraphs>62</Paragraphs>
  <Slides>22</Slides>
  <Notes>22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0" baseType="lpstr">
      <vt:lpstr>微軟正黑體</vt:lpstr>
      <vt:lpstr>新細明體</vt:lpstr>
      <vt:lpstr>標楷體</vt:lpstr>
      <vt:lpstr>Arial</vt:lpstr>
      <vt:lpstr>Calibri</vt:lpstr>
      <vt:lpstr>Microsoft New Tai Lue</vt:lpstr>
      <vt:lpstr>Wingdings</vt:lpstr>
      <vt:lpstr>Engineering-PowerPoint-Template</vt:lpstr>
      <vt:lpstr>3-1 長方體和正方體的體積</vt:lpstr>
      <vt:lpstr>何謂體積？</vt:lpstr>
      <vt:lpstr>動動腦</vt:lpstr>
      <vt:lpstr>體積=所佔的空間大小</vt:lpstr>
      <vt:lpstr>PowerPoint 簡報</vt:lpstr>
      <vt:lpstr>PowerPoint 簡報</vt:lpstr>
      <vt:lpstr>小白積木登場</vt:lpstr>
      <vt:lpstr>PowerPoint 簡報</vt:lpstr>
      <vt:lpstr>說說看，長方體的體積是多少呢？</vt:lpstr>
      <vt:lpstr>體積的公式</vt:lpstr>
      <vt:lpstr>正方體的體積公式</vt:lpstr>
      <vt:lpstr>動動腦</vt:lpstr>
      <vt:lpstr>動動腦</vt:lpstr>
      <vt:lpstr>1.A大  2.B大   3.一樣大</vt:lpstr>
      <vt:lpstr>哪個物品的體積比較大？ 1.左  2.右  3.一樣大</vt:lpstr>
      <vt:lpstr>哪個物品的體積比較大？ 1.左  2.右  3.一樣大</vt:lpstr>
      <vt:lpstr>PowerPoint 簡報</vt:lpstr>
      <vt:lpstr>PowerPoint 簡報</vt:lpstr>
      <vt:lpstr>PowerPoint 簡報</vt:lpstr>
      <vt:lpstr>PowerPoint 簡報</vt:lpstr>
      <vt:lpstr>PowerPoint 簡報</vt:lpstr>
      <vt:lpstr>思考歸納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1-2 三角和是180度</dc:title>
  <dc:creator>黃和智</dc:creator>
  <cp:lastModifiedBy>Teacher</cp:lastModifiedBy>
  <cp:revision>312</cp:revision>
  <dcterms:created xsi:type="dcterms:W3CDTF">2015-02-23T02:08:32Z</dcterms:created>
  <dcterms:modified xsi:type="dcterms:W3CDTF">2017-03-07T07:39:07Z</dcterms:modified>
</cp:coreProperties>
</file>