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61" r:id="rId5"/>
    <p:sldId id="263" r:id="rId6"/>
    <p:sldId id="262" r:id="rId7"/>
    <p:sldId id="264" r:id="rId8"/>
    <p:sldId id="266" r:id="rId9"/>
    <p:sldId id="267" r:id="rId10"/>
    <p:sldId id="269" r:id="rId11"/>
    <p:sldId id="268" r:id="rId12"/>
    <p:sldId id="270" r:id="rId13"/>
    <p:sldId id="273" r:id="rId14"/>
    <p:sldId id="271" r:id="rId15"/>
    <p:sldId id="272" r:id="rId16"/>
    <p:sldId id="274" r:id="rId17"/>
    <p:sldId id="276" r:id="rId18"/>
    <p:sldId id="277" r:id="rId1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458" autoAdjust="0"/>
  </p:normalViewPr>
  <p:slideViewPr>
    <p:cSldViewPr snapToGrid="0">
      <p:cViewPr varScale="1">
        <p:scale>
          <a:sx n="78" d="100"/>
          <a:sy n="78" d="100"/>
        </p:scale>
        <p:origin x="-3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C4530-B85D-4201-B92B-CCD5D64BE5E4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A002-9EE9-4F20-8B19-D2111EB408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88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D9CA1-D361-4475-945D-FD4E1161E332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72DD9-83F0-455C-99F0-4096AF2CB2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94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在世界四大古文明中，其中埃及古文明、印度古文明、西亞古文明，都有「祭司」這個職務或階級的人。</a:t>
            </a:r>
          </a:p>
          <a:p>
            <a:pPr>
              <a:lnSpc>
                <a:spcPct val="150000"/>
              </a:lnSpc>
            </a:pPr>
            <a:r>
              <a:rPr lang="zh-TW" altLang="en-US" sz="1200" dirty="0" smtClean="0">
                <a:latin typeface="文鼎特明" panose="02020909000000000000" pitchFamily="49" charset="-120"/>
                <a:ea typeface="文鼎特明" panose="02020909000000000000" pitchFamily="49" charset="-120"/>
              </a:rPr>
              <a:t>負責和神靈進行溝通，維護教義，執行祭祀活動。</a:t>
            </a:r>
            <a:endParaRPr lang="en-US" altLang="zh-TW" sz="1200" dirty="0" smtClean="0">
              <a:latin typeface="文鼎特明" panose="02020909000000000000" pitchFamily="49" charset="-120"/>
              <a:ea typeface="文鼎特明" panose="020209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200" dirty="0" smtClean="0">
                <a:latin typeface="文鼎特明" panose="02020909000000000000" pitchFamily="49" charset="-120"/>
                <a:ea typeface="文鼎特明" panose="02020909000000000000" pitchFamily="49" charset="-120"/>
              </a:rPr>
              <a:t>除此之外，他們也透過研究觀察天象，解讀「神的旨意」</a:t>
            </a:r>
            <a:endParaRPr lang="en-US" altLang="zh-TW" sz="1200" dirty="0" smtClean="0">
              <a:latin typeface="文鼎特明" panose="02020909000000000000" pitchFamily="49" charset="-120"/>
              <a:ea typeface="文鼎特明" panose="02020909000000000000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+mn-cs"/>
              </a:rPr>
              <a:t>天狼星）每年都會在相同的時間出現在天空，並在每一年的另一個時間點不見，等到它再次出現時，尼羅河就會開始氾濫。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72DD9-83F0-455C-99F0-4096AF2CB20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25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文鼎特明" panose="02020909000000000000" pitchFamily="49" charset="-120"/>
                <a:ea typeface="文鼎特明" panose="02020909000000000000" pitchFamily="49" charset="-120"/>
              </a:rPr>
              <a:t>中國古文明雖然沒有祭司，但中國皇帝會指派官員觀望、研究天文星象，從中預測、解讀國家未來的運勢，故天文知識常被視為「國家機密」</a:t>
            </a:r>
            <a:endParaRPr lang="en-US" altLang="zh-TW" sz="1200" dirty="0" smtClean="0">
              <a:latin typeface="文鼎特明" panose="02020909000000000000" pitchFamily="49" charset="-120"/>
              <a:ea typeface="文鼎特明" panose="02020909000000000000" pitchFamily="49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文鼎特明" panose="02020909000000000000" pitchFamily="49" charset="-120"/>
                <a:ea typeface="文鼎特明" panose="02020909000000000000" pitchFamily="49" charset="-120"/>
              </a:rPr>
              <a:t>絲路上的莫高窟，曾經藏著距今一千三百年前以漢文繪製的星象圖。是現存最早的天象圖。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72DD9-83F0-455C-99F0-4096AF2CB20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25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+mn-cs"/>
              </a:rPr>
              <a:t>儘管天文的知識在古代深受宗教信仰影響，常被視為觸犯神的旨意而遭到禁止，但仍無法完全阻擋人類對於探究宇宙世界的好奇心。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72DD9-83F0-455C-99F0-4096AF2CB20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09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當時的科學技術不發達，很難驗證哪一個是對的</a:t>
            </a:r>
            <a:endParaRPr lang="en-US" altLang="zh-TW" dirty="0" smtClean="0"/>
          </a:p>
          <a:p>
            <a:r>
              <a:rPr lang="zh-TW" altLang="en-US" dirty="0" smtClean="0"/>
              <a:t>地心說當時有龐大的組織勢力存在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72DD9-83F0-455C-99F0-4096AF2CB20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61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哥白尼提出觀測證據，證明日心說的可能性較大</a:t>
            </a:r>
            <a:endParaRPr lang="en-US" altLang="zh-TW" dirty="0" smtClean="0"/>
          </a:p>
          <a:p>
            <a:r>
              <a:rPr lang="zh-TW" altLang="en-US" dirty="0" smtClean="0"/>
              <a:t>但當時提出日心說牴觸了大家相信已久的地心說</a:t>
            </a:r>
            <a:endParaRPr lang="en-US" altLang="zh-TW" dirty="0" smtClean="0"/>
          </a:p>
          <a:p>
            <a:r>
              <a:rPr lang="zh-TW" altLang="en-US" dirty="0" smtClean="0"/>
              <a:t>加上當時政教合一，若提出日心說才是正確的</a:t>
            </a:r>
            <a:endParaRPr lang="en-US" altLang="zh-TW" dirty="0" smtClean="0"/>
          </a:p>
          <a:p>
            <a:r>
              <a:rPr lang="zh-TW" altLang="en-US" dirty="0" smtClean="0"/>
              <a:t>等於同時發起政治革命與宗教革命</a:t>
            </a:r>
            <a:endParaRPr lang="en-US" altLang="zh-TW" dirty="0" smtClean="0"/>
          </a:p>
          <a:p>
            <a:r>
              <a:rPr lang="zh-TW" altLang="en-US" dirty="0" smtClean="0"/>
              <a:t>所以哥白尼被處死了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72DD9-83F0-455C-99F0-4096AF2CB20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69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慣性定律：乘車時如果突然剎車，人會往前傾</a:t>
            </a:r>
            <a:endParaRPr lang="en-US" altLang="zh-TW" dirty="0" smtClean="0"/>
          </a:p>
          <a:p>
            <a:r>
              <a:rPr lang="zh-TW" altLang="en-US" dirty="0" smtClean="0"/>
              <a:t>加速度定律：從很高的地方丟蘋果下來，蘋果的攻擊力不只是本身的重量，還有速度</a:t>
            </a:r>
            <a:endParaRPr lang="en-US" altLang="zh-TW" dirty="0" smtClean="0"/>
          </a:p>
          <a:p>
            <a:r>
              <a:rPr lang="zh-TW" altLang="en-US" dirty="0" smtClean="0"/>
              <a:t>作用與反作用定律：兩個人用同樣的力氣推，可以維持平衡，但只要有一方加重力氣，另一方會被推走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72DD9-83F0-455C-99F0-4096AF2CB20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381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不論在文化上還是一般的習慣，每個人都有不同的地方</a:t>
            </a:r>
            <a:endParaRPr lang="en-US" altLang="zh-TW" dirty="0" smtClean="0"/>
          </a:p>
          <a:p>
            <a:r>
              <a:rPr lang="zh-TW" altLang="en-US" dirty="0" smtClean="0"/>
              <a:t>大家能互相尊重相處很重要，但有時候總會有些小摩擦</a:t>
            </a:r>
            <a:endParaRPr lang="en-US" altLang="zh-TW" dirty="0" smtClean="0"/>
          </a:p>
          <a:p>
            <a:r>
              <a:rPr lang="zh-TW" altLang="en-US" dirty="0" smtClean="0"/>
              <a:t>當我們和別人的常識不同時，可以先想好自己的理論，準備好證據，跟對方討論</a:t>
            </a:r>
            <a:endParaRPr lang="en-US" altLang="zh-TW" dirty="0" smtClean="0"/>
          </a:p>
          <a:p>
            <a:r>
              <a:rPr lang="zh-TW" altLang="en-US" dirty="0" smtClean="0"/>
              <a:t>找到彼此都能認同的平衡</a:t>
            </a:r>
            <a:r>
              <a:rPr lang="zh-TW" altLang="en-US" smtClean="0"/>
              <a:t>點，或是討論出真正對的是甚麼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72DD9-83F0-455C-99F0-4096AF2CB20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07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72DD9-83F0-455C-99F0-4096AF2CB20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77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466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83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02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4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6826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1039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3823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8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57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61227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01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4430F5-3200-4A71-8AAC-CC4F0F5EADDC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5DDCAC-89C7-4E87-B79C-DE9E7D97BA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652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794819" y="2134103"/>
            <a:ext cx="4801315" cy="161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 smtClean="0">
                <a:latin typeface="文鼎特明" panose="02020909000000000000" pitchFamily="49" charset="-120"/>
                <a:ea typeface="文鼎特明" panose="02020909000000000000" pitchFamily="49" charset="-120"/>
              </a:rPr>
              <a:t>天象</a:t>
            </a:r>
            <a:endParaRPr lang="en-US" altLang="zh-TW" sz="3600" dirty="0" smtClean="0">
              <a:latin typeface="文鼎特明" panose="02020909000000000000" pitchFamily="49" charset="-120"/>
              <a:ea typeface="文鼎特明" panose="02020909000000000000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dirty="0" smtClean="0">
                <a:latin typeface="文鼎特明" panose="02020909000000000000" pitchFamily="49" charset="-120"/>
                <a:ea typeface="文鼎特明" panose="02020909000000000000" pitchFamily="49" charset="-120"/>
              </a:rPr>
              <a:t>從預測未來到科學突破</a:t>
            </a:r>
            <a:endParaRPr lang="en-US" altLang="zh-TW" sz="3600" dirty="0" smtClean="0">
              <a:latin typeface="文鼎特明" panose="02020909000000000000" pitchFamily="49" charset="-120"/>
              <a:ea typeface="文鼎特明" panose="020209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2" b="94163" l="4308" r="96154">
                        <a14:foregroundMark x1="34000" y1="24270" x2="34000" y2="24270"/>
                        <a14:foregroundMark x1="18462" y1="35177" x2="18462" y2="35177"/>
                        <a14:foregroundMark x1="17385" y1="52074" x2="17385" y2="52074"/>
                        <a14:foregroundMark x1="13077" y1="72043" x2="13077" y2="72043"/>
                        <a14:foregroundMark x1="28615" y1="77112" x2="28615" y2="77112"/>
                        <a14:foregroundMark x1="43846" y1="80799" x2="43846" y2="80799"/>
                        <a14:foregroundMark x1="58000" y1="79263" x2="58000" y2="79263"/>
                        <a14:foregroundMark x1="79077" y1="78648" x2="79077" y2="78648"/>
                        <a14:foregroundMark x1="83385" y1="66206" x2="83385" y2="66206"/>
                        <a14:foregroundMark x1="86615" y1="51459" x2="86615" y2="51459"/>
                        <a14:foregroundMark x1="85231" y1="35484" x2="85231" y2="35484"/>
                        <a14:foregroundMark x1="77231" y1="26421" x2="77231" y2="26421"/>
                        <a14:foregroundMark x1="65231" y1="18433" x2="65231" y2="18433"/>
                        <a14:foregroundMark x1="47538" y1="15975" x2="47538" y2="15975"/>
                        <a14:foregroundMark x1="46000" y1="86482" x2="46000" y2="864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395" y="482601"/>
            <a:ext cx="2317924" cy="23214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6889" l="3571" r="95536">
                        <a14:foregroundMark x1="54018" y1="25333" x2="54018" y2="25333"/>
                        <a14:foregroundMark x1="55804" y1="54667" x2="55804" y2="54667"/>
                        <a14:foregroundMark x1="82589" y1="54222" x2="82589" y2="5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63614">
            <a:off x="9702800" y="19362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185" y="1737010"/>
            <a:ext cx="7089363" cy="46340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940322" cy="87491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+mn-ea"/>
                <a:ea typeface="+mn-ea"/>
              </a:rPr>
              <a:t>到西元</a:t>
            </a:r>
            <a:r>
              <a:rPr lang="en-US" altLang="zh-TW" sz="4000" dirty="0" smtClean="0">
                <a:latin typeface="+mn-ea"/>
                <a:ea typeface="+mn-ea"/>
              </a:rPr>
              <a:t>1540</a:t>
            </a:r>
            <a:r>
              <a:rPr lang="zh-TW" altLang="en-US" sz="4000" dirty="0" smtClean="0">
                <a:latin typeface="+mn-ea"/>
                <a:ea typeface="+mn-ea"/>
              </a:rPr>
              <a:t>年的哥白尼，利用自己搭建的小小天文觀測台，才發現「</a:t>
            </a:r>
            <a:r>
              <a:rPr lang="zh-TW" altLang="en-US" sz="4000" dirty="0">
                <a:latin typeface="+mn-ea"/>
                <a:ea typeface="+mn-ea"/>
              </a:rPr>
              <a:t>地心說</a:t>
            </a:r>
            <a:r>
              <a:rPr lang="zh-TW" altLang="en-US" sz="4000" dirty="0" smtClean="0">
                <a:latin typeface="+mn-ea"/>
                <a:ea typeface="+mn-ea"/>
              </a:rPr>
              <a:t>」的說法有誤。</a:t>
            </a:r>
            <a:r>
              <a:rPr lang="en-US" altLang="zh-TW" sz="4000" dirty="0" smtClean="0">
                <a:latin typeface="+mn-ea"/>
                <a:ea typeface="+mn-ea"/>
              </a:rPr>
              <a:t/>
            </a:r>
            <a:br>
              <a:rPr lang="en-US" altLang="zh-TW" sz="4000" dirty="0" smtClean="0">
                <a:latin typeface="+mn-ea"/>
                <a:ea typeface="+mn-ea"/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467" y="3965148"/>
            <a:ext cx="5455733" cy="2918183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963310" y="2512702"/>
            <a:ext cx="2710875" cy="3768492"/>
            <a:chOff x="660844" y="2286000"/>
            <a:chExt cx="2710875" cy="376849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99" b="99301" l="7129" r="99219">
                          <a14:foregroundMark x1="28418" y1="90010" x2="28418" y2="90010"/>
                          <a14:foregroundMark x1="28418" y1="90010" x2="28418" y2="90010"/>
                          <a14:foregroundMark x1="28418" y1="85914" x2="28418" y2="859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0844" y="2286000"/>
              <a:ext cx="2710875" cy="2649986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667195" y="5100385"/>
              <a:ext cx="269817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 smtClean="0"/>
                <a:t>哥白</a:t>
              </a:r>
              <a:r>
                <a:rPr lang="zh-TW" altLang="en-US" sz="2800" dirty="0"/>
                <a:t>尼</a:t>
              </a:r>
              <a:endParaRPr lang="en-US" altLang="zh-TW" sz="2800" dirty="0" smtClean="0"/>
            </a:p>
            <a:p>
              <a:pPr algn="ctr"/>
              <a:r>
                <a:rPr lang="zh-TW" altLang="en-US" sz="2800" dirty="0" smtClean="0"/>
                <a:t>（西元</a:t>
              </a:r>
              <a:r>
                <a:rPr lang="en-US" altLang="zh-TW" sz="2800" dirty="0" smtClean="0"/>
                <a:t>1540</a:t>
              </a:r>
              <a:r>
                <a:rPr lang="zh-TW" altLang="en-US" sz="2800" dirty="0" smtClean="0"/>
                <a:t>年）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53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+mn-ea"/>
                <a:ea typeface="+mn-ea"/>
              </a:rPr>
              <a:t>當時哥白尼心情</a:t>
            </a:r>
            <a:r>
              <a:rPr lang="en-US" altLang="zh-TW" sz="4400" dirty="0">
                <a:latin typeface="+mn-ea"/>
                <a:ea typeface="+mn-ea"/>
              </a:rPr>
              <a:t>……</a:t>
            </a:r>
            <a:endParaRPr lang="zh-TW" altLang="en-US" sz="4400" dirty="0">
              <a:latin typeface="+mn-ea"/>
              <a:ea typeface="+mn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636410" y="2073188"/>
            <a:ext cx="2710875" cy="3768492"/>
            <a:chOff x="660844" y="2286000"/>
            <a:chExt cx="2710875" cy="376849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9" b="99301" l="7129" r="99219">
                          <a14:foregroundMark x1="28418" y1="90010" x2="28418" y2="90010"/>
                          <a14:foregroundMark x1="28418" y1="90010" x2="28418" y2="90010"/>
                          <a14:foregroundMark x1="28418" y1="85914" x2="28418" y2="859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0844" y="2286000"/>
              <a:ext cx="2710875" cy="2649986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667195" y="5100385"/>
              <a:ext cx="269817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 smtClean="0"/>
                <a:t>哥白</a:t>
              </a:r>
              <a:r>
                <a:rPr lang="zh-TW" altLang="en-US" sz="2800" dirty="0"/>
                <a:t>尼</a:t>
              </a:r>
              <a:endParaRPr lang="en-US" altLang="zh-TW" sz="2800" dirty="0" smtClean="0"/>
            </a:p>
            <a:p>
              <a:pPr algn="ctr"/>
              <a:r>
                <a:rPr lang="zh-TW" altLang="en-US" sz="2800" dirty="0" smtClean="0"/>
                <a:t>（西元</a:t>
              </a:r>
              <a:r>
                <a:rPr lang="en-US" altLang="zh-TW" sz="2800" dirty="0" smtClean="0"/>
                <a:t>1540</a:t>
              </a:r>
              <a:r>
                <a:rPr lang="zh-TW" altLang="en-US" sz="2800" dirty="0" smtClean="0"/>
                <a:t>年）</a:t>
              </a:r>
              <a:endParaRPr lang="zh-TW" altLang="en-US" sz="2800" dirty="0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888" y="1874517"/>
            <a:ext cx="4269104" cy="396716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413000" y="6154651"/>
            <a:ext cx="916148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但他的科學研究</a:t>
            </a:r>
            <a:r>
              <a:rPr lang="en-US" altLang="zh-TW" sz="2800" dirty="0" smtClean="0"/>
              <a:t>《</a:t>
            </a:r>
            <a:r>
              <a:rPr lang="zh-TW" altLang="en-US" sz="2800" dirty="0" smtClean="0"/>
              <a:t>天體運行論</a:t>
            </a:r>
            <a:r>
              <a:rPr lang="en-US" altLang="zh-TW" sz="2800" dirty="0" smtClean="0"/>
              <a:t>》</a:t>
            </a:r>
            <a:r>
              <a:rPr lang="zh-TW" altLang="en-US" sz="2800" dirty="0" smtClean="0"/>
              <a:t>為人類開啟一道新的曙光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18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1824037"/>
            <a:ext cx="3234273" cy="396716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49889" y="592511"/>
            <a:ext cx="3522118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伽利略</a:t>
            </a:r>
            <a:r>
              <a:rPr lang="en-US" altLang="zh-TW" sz="2400" b="1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(</a:t>
            </a:r>
            <a:r>
              <a:rPr lang="zh-TW" altLang="en-US" sz="2400" b="1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義大利人</a:t>
            </a:r>
            <a:r>
              <a:rPr lang="en-US" altLang="zh-TW" sz="24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)</a:t>
            </a:r>
            <a:endParaRPr lang="zh-TW" altLang="en-US" sz="4800" b="1" dirty="0"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78612" y="592511"/>
            <a:ext cx="2598788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牛頓</a:t>
            </a:r>
            <a:r>
              <a:rPr lang="en-US" altLang="zh-TW" sz="24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(</a:t>
            </a:r>
            <a:r>
              <a:rPr lang="zh-TW" altLang="en-US" sz="24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英國</a:t>
            </a:r>
            <a:r>
              <a:rPr lang="zh-TW" altLang="en-US" sz="2400" b="1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人</a:t>
            </a:r>
            <a:r>
              <a:rPr lang="en-US" altLang="zh-TW" sz="24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)</a:t>
            </a:r>
            <a:endParaRPr lang="zh-TW" altLang="en-US" sz="4800" b="1" dirty="0"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1" y="1643717"/>
            <a:ext cx="3234273" cy="445347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561860" y="5529590"/>
            <a:ext cx="26981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/>
              <a:t>（西元</a:t>
            </a:r>
            <a:r>
              <a:rPr lang="en-US" altLang="zh-TW" sz="2800" dirty="0" smtClean="0"/>
              <a:t>1564</a:t>
            </a:r>
            <a:r>
              <a:rPr lang="zh-TW" altLang="en-US" sz="2800" dirty="0" smtClean="0"/>
              <a:t>年）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628918" y="5529590"/>
            <a:ext cx="26981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/>
              <a:t>（西元</a:t>
            </a:r>
            <a:r>
              <a:rPr lang="en-US" altLang="zh-TW" sz="2800" smtClean="0"/>
              <a:t>1642</a:t>
            </a:r>
            <a:r>
              <a:rPr lang="zh-TW" altLang="en-US" sz="2800" smtClean="0"/>
              <a:t>年</a:t>
            </a:r>
            <a:r>
              <a:rPr lang="zh-TW" altLang="en-US" sz="2800" dirty="0" smtClean="0"/>
              <a:t>）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78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1824037"/>
            <a:ext cx="3234273" cy="396716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93812" y="313112"/>
            <a:ext cx="754405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近代科學之祖</a:t>
            </a:r>
            <a:r>
              <a:rPr lang="en-US" altLang="zh-TW" sz="4800" b="1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-</a:t>
            </a:r>
            <a:r>
              <a:rPr lang="zh-TW" altLang="en-US" sz="4800" b="1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伽利略</a:t>
            </a:r>
            <a:r>
              <a:rPr lang="en-US" altLang="zh-TW" sz="2400" b="1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(</a:t>
            </a:r>
            <a:r>
              <a:rPr lang="zh-TW" altLang="en-US" sz="2400" b="1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義大利人</a:t>
            </a:r>
            <a:r>
              <a:rPr lang="en-US" altLang="zh-TW" sz="24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)</a:t>
            </a:r>
            <a:endParaRPr lang="zh-TW" altLang="en-US" sz="4800" b="1" dirty="0"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</p:txBody>
      </p:sp>
      <p:pic>
        <p:nvPicPr>
          <p:cNvPr id="1026" name="Picture 2" descr="「比薩斜塔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008716"/>
            <a:ext cx="5673725" cy="37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490525" y="5267980"/>
            <a:ext cx="26981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/>
              <a:t>義大利比薩斜塔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47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494" y="2055812"/>
            <a:ext cx="4942206" cy="373538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2" y="1824037"/>
            <a:ext cx="3234273" cy="396716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93812" y="313112"/>
            <a:ext cx="754405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近代科學之祖</a:t>
            </a:r>
            <a:r>
              <a:rPr lang="en-US" altLang="zh-TW" sz="48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-</a:t>
            </a:r>
            <a:r>
              <a:rPr lang="zh-TW" altLang="en-US" sz="48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伽利略</a:t>
            </a:r>
            <a:r>
              <a:rPr lang="en-US" altLang="zh-TW" sz="24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(</a:t>
            </a:r>
            <a:r>
              <a:rPr lang="zh-TW" altLang="en-US" sz="24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義大利人</a:t>
            </a:r>
            <a:r>
              <a:rPr lang="en-US" altLang="zh-TW" sz="24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)</a:t>
            </a:r>
            <a:endParaRPr lang="zh-TW" altLang="en-US" sz="4800" b="1" dirty="0"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103598" y="5280680"/>
            <a:ext cx="198002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smtClean="0"/>
              <a:t>自製望遠鏡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81659" y="5981700"/>
            <a:ext cx="52116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/>
              <a:t>應證哥白尼的太陽為中心的說法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106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2" y="1824037"/>
            <a:ext cx="3234273" cy="396716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93812" y="313112"/>
            <a:ext cx="662072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現代科學之父</a:t>
            </a:r>
            <a:r>
              <a:rPr lang="en-US" altLang="zh-TW" sz="48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-</a:t>
            </a:r>
            <a:r>
              <a:rPr lang="zh-TW" altLang="en-US" sz="48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牛頓</a:t>
            </a:r>
            <a:r>
              <a:rPr lang="en-US" altLang="zh-TW" sz="24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(</a:t>
            </a:r>
            <a:r>
              <a:rPr lang="zh-TW" altLang="en-US" sz="24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英國</a:t>
            </a:r>
            <a:r>
              <a:rPr lang="zh-TW" altLang="en-US" sz="2400" b="1" dirty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人</a:t>
            </a:r>
            <a:r>
              <a:rPr lang="en-US" altLang="zh-TW" sz="2400" b="1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)</a:t>
            </a:r>
            <a:endParaRPr lang="zh-TW" altLang="en-US" sz="4800" b="1" dirty="0"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129157" y="1824037"/>
            <a:ext cx="5570756" cy="243143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800" dirty="0" smtClean="0"/>
              <a:t>萬有引力</a:t>
            </a:r>
            <a:endParaRPr lang="en-US" altLang="zh-TW" sz="2800" dirty="0" smtClean="0"/>
          </a:p>
          <a:p>
            <a:pPr>
              <a:lnSpc>
                <a:spcPct val="200000"/>
              </a:lnSpc>
            </a:pPr>
            <a:r>
              <a:rPr lang="zh-TW" altLang="en-US" sz="2800" dirty="0" smtClean="0"/>
              <a:t>三大運動定律</a:t>
            </a:r>
            <a:endParaRPr lang="en-US" altLang="zh-TW" sz="2800" dirty="0" smtClean="0"/>
          </a:p>
          <a:p>
            <a:pPr>
              <a:lnSpc>
                <a:spcPct val="200000"/>
              </a:lnSpc>
            </a:pPr>
            <a:r>
              <a:rPr lang="zh-TW" altLang="en-US" sz="2000" dirty="0" smtClean="0"/>
              <a:t>（慣性定律、加速度定律、</a:t>
            </a:r>
            <a:r>
              <a:rPr lang="zh-TW" altLang="en-US" sz="2000" dirty="0"/>
              <a:t>作用與反作用定律）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811" y="1783417"/>
            <a:ext cx="3234273" cy="44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986103" y="1340768"/>
            <a:ext cx="10363200" cy="3312368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我們的</a:t>
            </a:r>
            <a:r>
              <a:rPr lang="zh-TW" altLang="en-US" sz="6000" b="1" dirty="0" smtClean="0">
                <a:solidFill>
                  <a:schemeClr val="accent3">
                    <a:lumMod val="75000"/>
                  </a:schemeClr>
                </a:solidFill>
              </a:rPr>
              <a:t>常識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/>
              <a:t>不一樣的</a:t>
            </a:r>
            <a:r>
              <a:rPr lang="zh-TW" altLang="en-US" sz="6000" b="1" dirty="0" smtClean="0">
                <a:solidFill>
                  <a:schemeClr val="accent3">
                    <a:lumMod val="75000"/>
                  </a:schemeClr>
                </a:solidFill>
              </a:rPr>
              <a:t>習慣</a:t>
            </a:r>
            <a:endParaRPr lang="zh-TW" altLang="en-US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 rot="20622957">
            <a:off x="5228645" y="2275044"/>
            <a:ext cx="1920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rgbClr val="FF0000"/>
                </a:solidFill>
              </a:rPr>
              <a:t>VS</a:t>
            </a:r>
            <a:endParaRPr lang="zh-TW" alt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9403" y="1052736"/>
            <a:ext cx="10363200" cy="3312368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dirty="0" smtClean="0"/>
              <a:t>我們的常識： </a:t>
            </a: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zh-TW" altLang="en-US" sz="6000" b="1" dirty="0"/>
              <a:t>不一樣的</a:t>
            </a:r>
            <a:r>
              <a:rPr lang="zh-TW" altLang="en-US" sz="6000" b="1" dirty="0" smtClean="0"/>
              <a:t>習慣：</a:t>
            </a:r>
            <a:endParaRPr lang="zh-TW" altLang="en-US" sz="6000" b="1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03979" y="1408709"/>
            <a:ext cx="5795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?????????</a:t>
            </a:r>
            <a:endParaRPr lang="zh-TW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6818379" y="3162053"/>
            <a:ext cx="5795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?????????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6406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292" y="86211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600" dirty="0"/>
              <a:t>我們在工作跟生活當中，也聽到許多人鼻孔哼氣，說「這用腳底想也知道」，或是「那根本就是常識啊」，每次聽到這樣的評語，我總是會為對方冒一陣冷汗，</a:t>
            </a:r>
            <a:r>
              <a:rPr lang="zh-TW" altLang="zh-TW" sz="3600" b="1" dirty="0"/>
              <a:t>一個不知道自己認知的常識，往往不是放諸四海而皆準的人，恐怕才是最欠缺常識、被人背後當作笑話談論的那一個</a:t>
            </a:r>
            <a:r>
              <a:rPr lang="zh-TW" altLang="zh-TW" sz="3600" b="1" dirty="0" smtClean="0"/>
              <a:t>。</a:t>
            </a:r>
            <a:r>
              <a:rPr lang="en-US" altLang="zh-TW" sz="3600" dirty="0" smtClean="0"/>
              <a:t>-------------</a:t>
            </a:r>
            <a:r>
              <a:rPr lang="zh-TW" altLang="en-US" sz="3600" dirty="0" smtClean="0"/>
              <a:t>引自</a:t>
            </a:r>
            <a:r>
              <a:rPr lang="zh-TW" altLang="zh-TW" sz="3600" b="1" cap="all" dirty="0"/>
              <a:t>大小剛好的鞋子</a:t>
            </a:r>
            <a:endParaRPr lang="zh-TW" altLang="zh-TW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562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6242" y="-228600"/>
            <a:ext cx="4012857" cy="7198062"/>
          </a:xfrm>
          <a:prstGeom prst="rect">
            <a:avLst/>
          </a:prstGeom>
        </p:spPr>
      </p:pic>
      <p:pic>
        <p:nvPicPr>
          <p:cNvPr id="5" name="Picture 2" descr="http://shows.we-envision.com/aa/5big/Simpson,%20William/b4182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8" y="1154457"/>
            <a:ext cx="3898900" cy="27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中世紀觀星者。 在巴比倫占星術時代之前和之後，人們一直對星星及其對我們生活的可能影響著迷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73" y="3236580"/>
            <a:ext cx="5200141" cy="362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2848" y="135312"/>
            <a:ext cx="203132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祭司</a:t>
            </a:r>
            <a:endParaRPr lang="zh-TW" altLang="en-US" sz="48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22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unhuang_n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81" y="0"/>
            <a:ext cx="9008534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「日出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4" y="2252756"/>
            <a:ext cx="766762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310632" y="929037"/>
            <a:ext cx="3595856" cy="4517325"/>
            <a:chOff x="793232" y="289392"/>
            <a:chExt cx="3595856" cy="451732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>
                          <a14:foregroundMark x1="58824" y1="32258" x2="56373" y2="33065"/>
                          <a14:foregroundMark x1="62745" y1="31855" x2="62745" y2="31855"/>
                          <a14:foregroundMark x1="63725" y1="27016" x2="63725" y2="27016"/>
                          <a14:foregroundMark x1="62745" y1="32258" x2="62745" y2="32258"/>
                          <a14:foregroundMark x1="65196" y1="32661" x2="65196" y2="32661"/>
                          <a14:foregroundMark x1="59314" y1="8871" x2="59314" y2="8871"/>
                          <a14:foregroundMark x1="56373" y1="6452" x2="56373" y2="6452"/>
                          <a14:foregroundMark x1="88725" y1="37500" x2="88725" y2="37500"/>
                          <a14:foregroundMark x1="83824" y1="31855" x2="83824" y2="31855"/>
                          <a14:foregroundMark x1="83824" y1="29032" x2="83824" y2="29032"/>
                          <a14:foregroundMark x1="83824" y1="26210" x2="83824" y2="26210"/>
                          <a14:foregroundMark x1="91176" y1="32258" x2="91176" y2="32258"/>
                          <a14:foregroundMark x1="94118" y1="33065" x2="94118" y2="330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8050" y="289392"/>
              <a:ext cx="3113139" cy="3784600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793232" y="4283497"/>
              <a:ext cx="35958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/>
                <a:t>托勒密（西元</a:t>
              </a:r>
              <a:r>
                <a:rPr lang="en-US" altLang="zh-TW" sz="2800" dirty="0" smtClean="0"/>
                <a:t>140</a:t>
              </a:r>
              <a:r>
                <a:rPr lang="zh-TW" altLang="en-US" sz="2800" dirty="0" smtClean="0"/>
                <a:t>年）</a:t>
              </a:r>
              <a:endParaRPr lang="zh-TW" altLang="en-US" sz="2800" dirty="0"/>
            </a:p>
          </p:txBody>
        </p:sp>
      </p:grpSp>
      <p:sp>
        <p:nvSpPr>
          <p:cNvPr id="20" name="弧形箭號 (下彎) 19"/>
          <p:cNvSpPr/>
          <p:nvPr/>
        </p:nvSpPr>
        <p:spPr>
          <a:xfrm rot="21253167" flipH="1">
            <a:off x="5862636" y="2373288"/>
            <a:ext cx="4102100" cy="787400"/>
          </a:xfrm>
          <a:prstGeom prst="curvedDownArrow">
            <a:avLst>
              <a:gd name="adj1" fmla="val 28175"/>
              <a:gd name="adj2" fmla="val 50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253960" y="1707046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太陽每天從東邊升起，西邊落下</a:t>
            </a:r>
            <a:endParaRPr lang="zh-TW" altLang="en-US" sz="2400" dirty="0"/>
          </a:p>
        </p:txBody>
      </p:sp>
      <p:sp>
        <p:nvSpPr>
          <p:cNvPr id="22" name="矩形圖說文字 21"/>
          <p:cNvSpPr/>
          <p:nvPr/>
        </p:nvSpPr>
        <p:spPr>
          <a:xfrm>
            <a:off x="3906488" y="215900"/>
            <a:ext cx="7269512" cy="1349721"/>
          </a:xfrm>
          <a:prstGeom prst="wedgeRectCallout">
            <a:avLst>
              <a:gd name="adj1" fmla="val -63600"/>
              <a:gd name="adj2" fmla="val 356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地球是宇宙的中心，太陽是繞著地球轉的。（地心說）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215900"/>
            <a:ext cx="6489700" cy="6489700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678932" y="269941"/>
            <a:ext cx="3595856" cy="4517325"/>
            <a:chOff x="793232" y="289392"/>
            <a:chExt cx="3595856" cy="451732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0">
                          <a14:foregroundMark x1="58824" y1="32258" x2="56373" y2="33065"/>
                          <a14:foregroundMark x1="62745" y1="31855" x2="62745" y2="31855"/>
                          <a14:foregroundMark x1="63725" y1="27016" x2="63725" y2="27016"/>
                          <a14:foregroundMark x1="62745" y1="32258" x2="62745" y2="32258"/>
                          <a14:foregroundMark x1="65196" y1="32661" x2="65196" y2="32661"/>
                          <a14:foregroundMark x1="59314" y1="8871" x2="59314" y2="8871"/>
                          <a14:foregroundMark x1="56373" y1="6452" x2="56373" y2="6452"/>
                          <a14:foregroundMark x1="88725" y1="37500" x2="88725" y2="37500"/>
                          <a14:foregroundMark x1="83824" y1="31855" x2="83824" y2="31855"/>
                          <a14:foregroundMark x1="83824" y1="29032" x2="83824" y2="29032"/>
                          <a14:foregroundMark x1="83824" y1="26210" x2="83824" y2="26210"/>
                          <a14:foregroundMark x1="91176" y1="32258" x2="91176" y2="32258"/>
                          <a14:foregroundMark x1="94118" y1="33065" x2="94118" y2="330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8050" y="289392"/>
              <a:ext cx="3113139" cy="3784600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793232" y="4283497"/>
              <a:ext cx="35958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/>
                <a:t>托勒密（西元</a:t>
              </a:r>
              <a:r>
                <a:rPr lang="en-US" altLang="zh-TW" sz="2800" dirty="0" smtClean="0"/>
                <a:t>140</a:t>
              </a:r>
              <a:r>
                <a:rPr lang="zh-TW" altLang="en-US" sz="2800" dirty="0" smtClean="0"/>
                <a:t>年）</a:t>
              </a:r>
              <a:endParaRPr lang="zh-TW" altLang="en-US" sz="2800" dirty="0"/>
            </a:p>
          </p:txBody>
        </p:sp>
      </p:grpSp>
      <p:sp>
        <p:nvSpPr>
          <p:cNvPr id="9" name="矩形圖說文字 8"/>
          <p:cNvSpPr/>
          <p:nvPr/>
        </p:nvSpPr>
        <p:spPr>
          <a:xfrm>
            <a:off x="604229" y="5355879"/>
            <a:ext cx="3745262" cy="1349721"/>
          </a:xfrm>
          <a:prstGeom prst="wedgeRectCallout">
            <a:avLst>
              <a:gd name="adj1" fmla="val -13753"/>
              <a:gd name="adj2" fmla="val -8010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地球是宇宙的中心，太陽是繞著地球轉的。（地心說）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「日出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4" y="2252756"/>
            <a:ext cx="766762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弧形箭號 (下彎) 19"/>
          <p:cNvSpPr/>
          <p:nvPr/>
        </p:nvSpPr>
        <p:spPr>
          <a:xfrm rot="21253167" flipH="1">
            <a:off x="5862636" y="2373288"/>
            <a:ext cx="4102100" cy="787400"/>
          </a:xfrm>
          <a:prstGeom prst="curvedDownArrow">
            <a:avLst>
              <a:gd name="adj1" fmla="val 28175"/>
              <a:gd name="adj2" fmla="val 50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253960" y="1707046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太陽每天從東邊升起，西邊落下</a:t>
            </a:r>
            <a:endParaRPr lang="zh-TW" altLang="en-US" sz="2400" dirty="0"/>
          </a:p>
        </p:txBody>
      </p:sp>
      <p:sp>
        <p:nvSpPr>
          <p:cNvPr id="22" name="矩形圖說文字 21"/>
          <p:cNvSpPr/>
          <p:nvPr/>
        </p:nvSpPr>
        <p:spPr>
          <a:xfrm>
            <a:off x="3906488" y="215900"/>
            <a:ext cx="7269512" cy="1349721"/>
          </a:xfrm>
          <a:prstGeom prst="wedgeRectCallout">
            <a:avLst>
              <a:gd name="adj1" fmla="val -63600"/>
              <a:gd name="adj2" fmla="val 356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太陽是宇宙的中心，</a:t>
            </a:r>
            <a:r>
              <a:rPr lang="zh-TW" altLang="en-US" sz="2800" dirty="0">
                <a:solidFill>
                  <a:schemeClr val="tx1"/>
                </a:solidFill>
              </a:rPr>
              <a:t>地球</a:t>
            </a:r>
            <a:r>
              <a:rPr lang="zh-TW" altLang="en-US" sz="2800" dirty="0" smtClean="0">
                <a:solidFill>
                  <a:schemeClr val="tx1"/>
                </a:solidFill>
              </a:rPr>
              <a:t>是繞著太陽轉的。（日心說）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19138" y="890760"/>
            <a:ext cx="3336000" cy="5163732"/>
            <a:chOff x="-47357" y="815117"/>
            <a:chExt cx="3336000" cy="5163732"/>
          </a:xfrm>
        </p:grpSpPr>
        <p:sp>
          <p:nvSpPr>
            <p:cNvPr id="8" name="文字方塊 7"/>
            <p:cNvSpPr txBox="1"/>
            <p:nvPr/>
          </p:nvSpPr>
          <p:spPr>
            <a:xfrm>
              <a:off x="410932" y="5024742"/>
              <a:ext cx="2877711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/>
                <a:t>阿里斯塔克</a:t>
              </a:r>
              <a:r>
                <a:rPr lang="zh-TW" altLang="en-US" sz="2800" dirty="0" smtClean="0"/>
                <a:t>斯</a:t>
              </a:r>
              <a:endParaRPr lang="en-US" altLang="zh-TW" sz="2800" dirty="0" smtClean="0"/>
            </a:p>
            <a:p>
              <a:pPr algn="ctr"/>
              <a:r>
                <a:rPr lang="zh-TW" altLang="en-US" sz="2800" dirty="0" smtClean="0"/>
                <a:t>（西元前</a:t>
              </a:r>
              <a:r>
                <a:rPr lang="en-US" altLang="zh-TW" sz="2800" dirty="0" smtClean="0"/>
                <a:t>230</a:t>
              </a:r>
              <a:r>
                <a:rPr lang="zh-TW" altLang="en-US" sz="2800" dirty="0" smtClean="0"/>
                <a:t>年）</a:t>
              </a:r>
              <a:endParaRPr lang="zh-TW" altLang="en-US" sz="2800" dirty="0"/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35" b="65217" l="10000" r="93636">
                          <a14:foregroundMark x1="69545" y1="33248" x2="69545" y2="33248"/>
                          <a14:foregroundMark x1="69091" y1="40921" x2="69091" y2="40921"/>
                          <a14:foregroundMark x1="72727" y1="45269" x2="72727" y2="45269"/>
                          <a14:foregroundMark x1="69091" y1="44501" x2="69091" y2="44501"/>
                          <a14:foregroundMark x1="69545" y1="35038" x2="69545" y2="35038"/>
                          <a14:foregroundMark x1="69545" y1="39386" x2="69545" y2="39386"/>
                          <a14:foregroundMark x1="70909" y1="37340" x2="70909" y2="37340"/>
                          <a14:foregroundMark x1="70909" y1="39898" x2="70909" y2="39898"/>
                          <a14:foregroundMark x1="64545" y1="47570" x2="64545" y2="47570"/>
                          <a14:foregroundMark x1="62727" y1="54220" x2="62727" y2="54220"/>
                          <a14:foregroundMark x1="63636" y1="57545" x2="63636" y2="57545"/>
                          <a14:foregroundMark x1="65455" y1="62916" x2="67273" y2="62916"/>
                          <a14:foregroundMark x1="61818" y1="61893" x2="61818" y2="61893"/>
                          <a14:foregroundMark x1="65909" y1="58312" x2="65909" y2="58312"/>
                          <a14:foregroundMark x1="56364" y1="14322" x2="56364" y2="14322"/>
                          <a14:foregroundMark x1="52727" y1="12276" x2="52727" y2="12276"/>
                          <a14:foregroundMark x1="49091" y1="11765" x2="49091" y2="11765"/>
                        </a14:backgroundRemoval>
                      </a14:imgEffect>
                    </a14:imgLayer>
                  </a14:imgProps>
                </a:ext>
              </a:extLst>
            </a:blip>
            <a:srcRect b="30713"/>
            <a:stretch/>
          </p:blipFill>
          <p:spPr>
            <a:xfrm flipH="1">
              <a:off x="-47357" y="815117"/>
              <a:ext cx="3336000" cy="4108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4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1415"/>
          </a:xfrm>
        </p:spPr>
        <p:txBody>
          <a:bodyPr>
            <a:normAutofit fontScale="90000"/>
          </a:bodyPr>
          <a:lstStyle/>
          <a:p>
            <a:r>
              <a:rPr lang="en-US" altLang="zh-TW" sz="4000" dirty="0" err="1">
                <a:latin typeface="+mn-ea"/>
                <a:ea typeface="+mn-ea"/>
              </a:rPr>
              <a:t>Q1</a:t>
            </a:r>
            <a:r>
              <a:rPr lang="en-US" altLang="zh-TW" sz="4000" dirty="0">
                <a:latin typeface="+mn-ea"/>
                <a:ea typeface="+mn-ea"/>
              </a:rPr>
              <a:t>.</a:t>
            </a:r>
            <a:r>
              <a:rPr lang="zh-TW" altLang="en-US" sz="4000" dirty="0">
                <a:latin typeface="+mn-ea"/>
                <a:ea typeface="+mn-ea"/>
              </a:rPr>
              <a:t> 「地心說」和「日心說」，誰才是正確的？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504432" y="1604075"/>
            <a:ext cx="3595856" cy="4517325"/>
            <a:chOff x="793232" y="289392"/>
            <a:chExt cx="3595856" cy="451732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>
                          <a14:foregroundMark x1="58824" y1="32258" x2="56373" y2="33065"/>
                          <a14:foregroundMark x1="62745" y1="31855" x2="62745" y2="31855"/>
                          <a14:foregroundMark x1="63725" y1="27016" x2="63725" y2="27016"/>
                          <a14:foregroundMark x1="62745" y1="32258" x2="62745" y2="32258"/>
                          <a14:foregroundMark x1="65196" y1="32661" x2="65196" y2="32661"/>
                          <a14:foregroundMark x1="59314" y1="8871" x2="59314" y2="8871"/>
                          <a14:foregroundMark x1="56373" y1="6452" x2="56373" y2="6452"/>
                          <a14:foregroundMark x1="88725" y1="37500" x2="88725" y2="37500"/>
                          <a14:foregroundMark x1="83824" y1="31855" x2="83824" y2="31855"/>
                          <a14:foregroundMark x1="83824" y1="29032" x2="83824" y2="29032"/>
                          <a14:foregroundMark x1="83824" y1="26210" x2="83824" y2="26210"/>
                          <a14:foregroundMark x1="91176" y1="32258" x2="91176" y2="32258"/>
                          <a14:foregroundMark x1="94118" y1="33065" x2="94118" y2="330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8050" y="289392"/>
              <a:ext cx="3113139" cy="3784600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793232" y="4283497"/>
              <a:ext cx="35958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/>
                <a:t>托勒密（西元</a:t>
              </a:r>
              <a:r>
                <a:rPr lang="en-US" altLang="zh-TW" sz="2800" dirty="0" smtClean="0"/>
                <a:t>140</a:t>
              </a:r>
              <a:r>
                <a:rPr lang="zh-TW" altLang="en-US" sz="2800" dirty="0" smtClean="0"/>
                <a:t>年）</a:t>
              </a:r>
              <a:endParaRPr lang="zh-TW" altLang="en-US" sz="2800" dirty="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6850138" y="957668"/>
            <a:ext cx="3336000" cy="5163732"/>
            <a:chOff x="-47357" y="815117"/>
            <a:chExt cx="3336000" cy="5163732"/>
          </a:xfrm>
        </p:grpSpPr>
        <p:sp>
          <p:nvSpPr>
            <p:cNvPr id="8" name="文字方塊 7"/>
            <p:cNvSpPr txBox="1"/>
            <p:nvPr/>
          </p:nvSpPr>
          <p:spPr>
            <a:xfrm>
              <a:off x="410932" y="5024742"/>
              <a:ext cx="2877711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/>
                <a:t>阿里斯塔克</a:t>
              </a:r>
              <a:r>
                <a:rPr lang="zh-TW" altLang="en-US" sz="2800" dirty="0" smtClean="0"/>
                <a:t>斯</a:t>
              </a:r>
              <a:endParaRPr lang="en-US" altLang="zh-TW" sz="2800" dirty="0" smtClean="0"/>
            </a:p>
            <a:p>
              <a:pPr algn="ctr"/>
              <a:r>
                <a:rPr lang="zh-TW" altLang="en-US" sz="2800" dirty="0" smtClean="0"/>
                <a:t>（西元前</a:t>
              </a:r>
              <a:r>
                <a:rPr lang="en-US" altLang="zh-TW" sz="2800" dirty="0" smtClean="0"/>
                <a:t>230</a:t>
              </a:r>
              <a:r>
                <a:rPr lang="zh-TW" altLang="en-US" sz="2800" dirty="0" smtClean="0"/>
                <a:t>年）</a:t>
              </a:r>
              <a:endParaRPr lang="zh-TW" altLang="en-US" sz="2800" dirty="0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35" b="65217" l="10000" r="93636">
                          <a14:foregroundMark x1="69545" y1="33248" x2="69545" y2="33248"/>
                          <a14:foregroundMark x1="69091" y1="40921" x2="69091" y2="40921"/>
                          <a14:foregroundMark x1="72727" y1="45269" x2="72727" y2="45269"/>
                          <a14:foregroundMark x1="69091" y1="44501" x2="69091" y2="44501"/>
                          <a14:foregroundMark x1="69545" y1="35038" x2="69545" y2="35038"/>
                          <a14:foregroundMark x1="69545" y1="39386" x2="69545" y2="39386"/>
                          <a14:foregroundMark x1="70909" y1="37340" x2="70909" y2="37340"/>
                          <a14:foregroundMark x1="70909" y1="39898" x2="70909" y2="39898"/>
                          <a14:foregroundMark x1="64545" y1="47570" x2="64545" y2="47570"/>
                          <a14:foregroundMark x1="62727" y1="54220" x2="62727" y2="54220"/>
                          <a14:foregroundMark x1="63636" y1="57545" x2="63636" y2="57545"/>
                          <a14:foregroundMark x1="65455" y1="62916" x2="67273" y2="62916"/>
                          <a14:foregroundMark x1="61818" y1="61893" x2="61818" y2="61893"/>
                          <a14:foregroundMark x1="65909" y1="58312" x2="65909" y2="58312"/>
                          <a14:foregroundMark x1="56364" y1="14322" x2="56364" y2="14322"/>
                          <a14:foregroundMark x1="52727" y1="12276" x2="52727" y2="12276"/>
                          <a14:foregroundMark x1="49091" y1="11765" x2="49091" y2="11765"/>
                        </a14:backgroundRemoval>
                      </a14:imgEffect>
                    </a14:imgLayer>
                  </a14:imgProps>
                </a:ext>
              </a:extLst>
            </a:blip>
            <a:srcRect b="30713"/>
            <a:stretch/>
          </p:blipFill>
          <p:spPr>
            <a:xfrm flipH="1">
              <a:off x="-47357" y="815117"/>
              <a:ext cx="3336000" cy="4108025"/>
            </a:xfrm>
            <a:prstGeom prst="rect">
              <a:avLst/>
            </a:prstGeom>
          </p:spPr>
        </p:pic>
      </p:grpSp>
      <p:sp>
        <p:nvSpPr>
          <p:cNvPr id="10" name="圓角矩形圖說文字 9"/>
          <p:cNvSpPr/>
          <p:nvPr/>
        </p:nvSpPr>
        <p:spPr>
          <a:xfrm>
            <a:off x="5100288" y="1604075"/>
            <a:ext cx="1206500" cy="1951925"/>
          </a:xfrm>
          <a:prstGeom prst="wedgeRoundRectCallout">
            <a:avLst>
              <a:gd name="adj1" fmla="val -111359"/>
              <a:gd name="adj2" fmla="val -94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地心說</a:t>
            </a:r>
            <a:endParaRPr lang="zh-TW" altLang="en-US" sz="3600" dirty="0">
              <a:solidFill>
                <a:schemeClr val="tx1"/>
              </a:solidFill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10126238" y="1604075"/>
            <a:ext cx="1206500" cy="1951925"/>
          </a:xfrm>
          <a:prstGeom prst="wedgeRoundRectCallout">
            <a:avLst>
              <a:gd name="adj1" fmla="val -111359"/>
              <a:gd name="adj2" fmla="val -94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日</a:t>
            </a:r>
            <a:r>
              <a:rPr lang="zh-TW" altLang="en-US" sz="3600" dirty="0" smtClean="0">
                <a:solidFill>
                  <a:schemeClr val="tx1"/>
                </a:solidFill>
                <a:latin typeface="文鼎新潮ＰＯＰ體P" panose="040B0900000000000000" pitchFamily="82" charset="-120"/>
                <a:ea typeface="文鼎新潮ＰＯＰ體P" panose="040B0900000000000000" pitchFamily="82" charset="-120"/>
              </a:rPr>
              <a:t>心說</a:t>
            </a:r>
            <a:endParaRPr lang="zh-TW" altLang="en-US" sz="3600" dirty="0">
              <a:solidFill>
                <a:schemeClr val="tx1"/>
              </a:solidFill>
              <a:latin typeface="文鼎新潮ＰＯＰ體P" panose="040B0900000000000000" pitchFamily="82" charset="-120"/>
              <a:ea typeface="文鼎新潮ＰＯＰ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08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37" y="1193800"/>
            <a:ext cx="9032463" cy="59042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1415"/>
          </a:xfrm>
        </p:spPr>
        <p:txBody>
          <a:bodyPr>
            <a:normAutofit fontScale="90000"/>
          </a:bodyPr>
          <a:lstStyle/>
          <a:p>
            <a:r>
              <a:rPr lang="en-US" altLang="zh-TW" sz="4000" dirty="0" err="1">
                <a:latin typeface="+mn-ea"/>
                <a:ea typeface="+mn-ea"/>
              </a:rPr>
              <a:t>Q1</a:t>
            </a:r>
            <a:r>
              <a:rPr lang="en-US" altLang="zh-TW" sz="4000" dirty="0">
                <a:latin typeface="+mn-ea"/>
                <a:ea typeface="+mn-ea"/>
              </a:rPr>
              <a:t>.</a:t>
            </a:r>
            <a:r>
              <a:rPr lang="zh-TW" altLang="en-US" sz="4000" dirty="0">
                <a:latin typeface="+mn-ea"/>
                <a:ea typeface="+mn-ea"/>
              </a:rPr>
              <a:t> 「地心說」和「日心說」，誰才是正確的？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267" y="3838217"/>
            <a:ext cx="5455733" cy="29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1415"/>
          </a:xfrm>
        </p:spPr>
        <p:txBody>
          <a:bodyPr>
            <a:normAutofit fontScale="90000"/>
          </a:bodyPr>
          <a:lstStyle/>
          <a:p>
            <a:r>
              <a:rPr lang="en-US" altLang="zh-TW" sz="4000" dirty="0" err="1" smtClean="0">
                <a:latin typeface="+mn-ea"/>
                <a:ea typeface="+mn-ea"/>
              </a:rPr>
              <a:t>Q</a:t>
            </a:r>
            <a:r>
              <a:rPr lang="en-US" altLang="zh-TW" sz="4000" dirty="0" err="1">
                <a:latin typeface="+mn-ea"/>
                <a:ea typeface="+mn-ea"/>
              </a:rPr>
              <a:t>2</a:t>
            </a:r>
            <a:r>
              <a:rPr lang="en-US" altLang="zh-TW" sz="4000" dirty="0" smtClean="0">
                <a:latin typeface="+mn-ea"/>
                <a:ea typeface="+mn-ea"/>
              </a:rPr>
              <a:t>.</a:t>
            </a:r>
            <a:r>
              <a:rPr lang="zh-TW" altLang="en-US" sz="4000" dirty="0" smtClean="0">
                <a:latin typeface="+mn-ea"/>
                <a:ea typeface="+mn-ea"/>
              </a:rPr>
              <a:t> 既然太陽為中心、地球繞著太陽轉的說法才是正確的，但為什麼一千多年來，人們都相信托勒密的說法呢？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3385583"/>
            <a:ext cx="6159500" cy="32946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39" y="2251439"/>
            <a:ext cx="4428761" cy="4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徽章</Template>
  <TotalTime>756</TotalTime>
  <Words>856</Words>
  <Application>Microsoft Office PowerPoint</Application>
  <PresentationFormat>自訂</PresentationFormat>
  <Paragraphs>75</Paragraphs>
  <Slides>18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Badge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Q1. 「地心說」和「日心說」，誰才是正確的？ </vt:lpstr>
      <vt:lpstr>Q1. 「地心說」和「日心說」，誰才是正確的？ </vt:lpstr>
      <vt:lpstr>Q2. 既然太陽為中心、地球繞著太陽轉的說法才是正確的，但為什麼一千多年來，人們都相信托勒密的說法呢？ </vt:lpstr>
      <vt:lpstr>到西元1540年的哥白尼，利用自己搭建的小小天文觀測台，才發現「地心說」的說法有誤。  </vt:lpstr>
      <vt:lpstr>當時哥白尼心情……</vt:lpstr>
      <vt:lpstr>PowerPoint 簡報</vt:lpstr>
      <vt:lpstr>PowerPoint 簡報</vt:lpstr>
      <vt:lpstr>PowerPoint 簡報</vt:lpstr>
      <vt:lpstr>PowerPoint 簡報</vt:lpstr>
      <vt:lpstr>我們的常識  不一樣的習慣</vt:lpstr>
      <vt:lpstr>我們的常識：   不一樣的習慣：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su01</cp:lastModifiedBy>
  <cp:revision>38</cp:revision>
  <cp:lastPrinted>2020-03-19T08:43:39Z</cp:lastPrinted>
  <dcterms:created xsi:type="dcterms:W3CDTF">2020-03-10T06:52:13Z</dcterms:created>
  <dcterms:modified xsi:type="dcterms:W3CDTF">2020-04-01T15:05:32Z</dcterms:modified>
</cp:coreProperties>
</file>