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489" r:id="rId2"/>
    <p:sldId id="490" r:id="rId3"/>
    <p:sldId id="491" r:id="rId4"/>
    <p:sldId id="492" r:id="rId5"/>
    <p:sldId id="504" r:id="rId6"/>
    <p:sldId id="493" r:id="rId7"/>
    <p:sldId id="494" r:id="rId8"/>
    <p:sldId id="495" r:id="rId9"/>
    <p:sldId id="496" r:id="rId10"/>
    <p:sldId id="505" r:id="rId11"/>
    <p:sldId id="506" r:id="rId12"/>
    <p:sldId id="497" r:id="rId13"/>
    <p:sldId id="498" r:id="rId14"/>
    <p:sldId id="499" r:id="rId15"/>
    <p:sldId id="500" r:id="rId16"/>
    <p:sldId id="501" r:id="rId17"/>
    <p:sldId id="502" r:id="rId18"/>
    <p:sldId id="50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554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65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17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484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27716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056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385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63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87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51DD2-C901-4CD5-83A3-983CC350637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261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70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03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20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355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14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847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415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二、秋江獨釣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652120" y="729457"/>
            <a:ext cx="16922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紅紅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的落日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，灑下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金色的光芒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99313" y="1125538"/>
            <a:ext cx="1476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6838" y="692696"/>
            <a:ext cx="16922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秋風由江面吹來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，捲起一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道道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的波浪。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692696"/>
            <a:ext cx="2304256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蘆葦中的水鳥都嚇得拍翅飛起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，揚起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片片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白色的蘆花。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652120" y="729457"/>
            <a:ext cx="2376264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紀曉嵐望著江上的漁舟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來來回回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的走了幾步，悠然的吟唱。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915816" y="692696"/>
            <a:ext cx="2133297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一幅秋江獨釣圖！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一個機智的紀曉嵐。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148263" y="909638"/>
            <a:ext cx="16922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白茫茫的蘆花</a:t>
            </a:r>
            <a:r>
              <a:rPr lang="zh-TW" altLang="en-US" sz="4400" b="1">
                <a:solidFill>
                  <a:srgbClr val="0000FF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像巨龍</a:t>
            </a:r>
            <a:r>
              <a:rPr lang="zh-TW" altLang="en-US" sz="4400" b="1">
                <a:solidFill>
                  <a:srgbClr val="0000FF"/>
                </a:solidFill>
              </a:rPr>
              <a:t>在秋風中翻滾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99313" y="1125538"/>
            <a:ext cx="1476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55875" y="909638"/>
            <a:ext cx="16922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千變萬化的雲海</a:t>
            </a:r>
            <a:r>
              <a:rPr lang="zh-TW" altLang="en-US" sz="4400" b="1">
                <a:solidFill>
                  <a:srgbClr val="0000FF"/>
                </a:solidFill>
              </a:rPr>
              <a:t>，</a:t>
            </a:r>
            <a:r>
              <a:rPr lang="zh-TW" altLang="en-US" sz="4400" b="1">
                <a:solidFill>
                  <a:srgbClr val="FF0000"/>
                </a:solidFill>
              </a:rPr>
              <a:t>像巨浪</a:t>
            </a:r>
            <a:r>
              <a:rPr lang="zh-TW" altLang="en-US" sz="4400" b="1">
                <a:solidFill>
                  <a:srgbClr val="0000FF"/>
                </a:solidFill>
              </a:rPr>
              <a:t>在大海中拍打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059113" y="765175"/>
            <a:ext cx="24130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0000FF"/>
                </a:solidFill>
              </a:rPr>
              <a:t>好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！</a:t>
            </a:r>
            <a:r>
              <a:rPr lang="zh-TW" altLang="en-US" sz="4400" b="1">
                <a:solidFill>
                  <a:srgbClr val="0000FF"/>
                </a:solidFill>
              </a:rPr>
              <a:t>好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！好一幅「秋江獨釣圖」！好一個機智的</a:t>
            </a:r>
            <a:r>
              <a:rPr lang="zh-TW" altLang="en-US" sz="4400" b="1" u="sng">
                <a:solidFill>
                  <a:srgbClr val="0000FF"/>
                </a:solidFill>
                <a:latin typeface="新細明體" panose="02020500000000000000" pitchFamily="18" charset="-120"/>
              </a:rPr>
              <a:t>紀曉嵐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啊！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04025" y="1196975"/>
            <a:ext cx="151288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感嘆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411413" y="765175"/>
            <a:ext cx="30607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一</a:t>
            </a:r>
            <a:r>
              <a:rPr lang="zh-TW" altLang="en-US" sz="4400" b="1">
                <a:solidFill>
                  <a:srgbClr val="0000FF"/>
                </a:solidFill>
              </a:rPr>
              <a:t>篙</a:t>
            </a:r>
            <a:r>
              <a:rPr lang="zh-TW" altLang="en-US" sz="4400" b="1">
                <a:solidFill>
                  <a:srgbClr val="FF0000"/>
                </a:solidFill>
              </a:rPr>
              <a:t>一</a:t>
            </a:r>
            <a:r>
              <a:rPr lang="zh-TW" altLang="en-US" sz="4400" b="1">
                <a:solidFill>
                  <a:srgbClr val="0000FF"/>
                </a:solidFill>
              </a:rPr>
              <a:t>櫓</a:t>
            </a:r>
            <a:r>
              <a:rPr lang="zh-TW" altLang="en-US" sz="4400" b="1">
                <a:solidFill>
                  <a:srgbClr val="FF0000"/>
                </a:solidFill>
              </a:rPr>
              <a:t>一</a:t>
            </a:r>
            <a:r>
              <a:rPr lang="zh-TW" altLang="en-US" sz="4400" b="1">
                <a:solidFill>
                  <a:srgbClr val="0000FF"/>
                </a:solidFill>
              </a:rPr>
              <a:t>漁舟，</a:t>
            </a:r>
            <a:r>
              <a:rPr lang="zh-TW" altLang="en-US" sz="4400" b="1">
                <a:solidFill>
                  <a:srgbClr val="FF0000"/>
                </a:solidFill>
              </a:rPr>
              <a:t>一</a:t>
            </a:r>
            <a:r>
              <a:rPr lang="zh-TW" altLang="en-US" sz="4400" b="1">
                <a:solidFill>
                  <a:srgbClr val="0000FF"/>
                </a:solidFill>
              </a:rPr>
              <a:t>丈長竿</a:t>
            </a:r>
            <a:r>
              <a:rPr lang="zh-TW" altLang="en-US" sz="4400" b="1">
                <a:solidFill>
                  <a:srgbClr val="FF0000"/>
                </a:solidFill>
              </a:rPr>
              <a:t>一</a:t>
            </a:r>
            <a:r>
              <a:rPr lang="zh-TW" altLang="en-US" sz="4400" b="1">
                <a:solidFill>
                  <a:srgbClr val="0000FF"/>
                </a:solidFill>
              </a:rPr>
              <a:t>寸鉤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一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拍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一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呼復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一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笑，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一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人獨占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一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江秋。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75" y="1196975"/>
            <a:ext cx="2268538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鑲嵌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2950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草木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725" y="1268413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一</a:t>
            </a:r>
            <a:r>
              <a:rPr lang="zh-TW" altLang="en-US" sz="6000" b="1">
                <a:solidFill>
                  <a:srgbClr val="0000FF"/>
                </a:solidFill>
              </a:rPr>
              <a:t>草</a:t>
            </a:r>
            <a:r>
              <a:rPr lang="zh-TW" altLang="en-US" sz="6000" b="1">
                <a:solidFill>
                  <a:srgbClr val="FF0000"/>
                </a:solidFill>
              </a:rPr>
              <a:t>一</a:t>
            </a:r>
            <a:r>
              <a:rPr lang="zh-TW" altLang="en-US" sz="6000" b="1">
                <a:solidFill>
                  <a:srgbClr val="0000FF"/>
                </a:solidFill>
              </a:rPr>
              <a:t>木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43213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奔跑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16013" y="1268413"/>
            <a:ext cx="1225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東</a:t>
            </a:r>
            <a:r>
              <a:rPr lang="zh-TW" altLang="en-US" sz="6000" b="1">
                <a:solidFill>
                  <a:srgbClr val="0000FF"/>
                </a:solidFill>
              </a:rPr>
              <a:t>奔</a:t>
            </a:r>
            <a:r>
              <a:rPr lang="zh-TW" altLang="en-US" sz="6000" b="1">
                <a:solidFill>
                  <a:srgbClr val="FF0000"/>
                </a:solidFill>
              </a:rPr>
              <a:t>西</a:t>
            </a:r>
            <a:r>
              <a:rPr lang="zh-TW" altLang="en-US" sz="6000" b="1">
                <a:solidFill>
                  <a:srgbClr val="0000FF"/>
                </a:solidFill>
              </a:rPr>
              <a:t>跑</a:t>
            </a:r>
          </a:p>
        </p:txBody>
      </p:sp>
    </p:spTree>
    <p:extLst>
      <p:ext uri="{BB962C8B-B14F-4D97-AF65-F5344CB8AC3E}">
        <p14:creationId xmlns:p14="http://schemas.microsoft.com/office/powerpoint/2010/main" val="1137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2950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張望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725" y="1268413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東</a:t>
            </a:r>
            <a:r>
              <a:rPr lang="zh-TW" altLang="en-US" sz="6000" b="1">
                <a:solidFill>
                  <a:srgbClr val="0000FF"/>
                </a:solidFill>
              </a:rPr>
              <a:t>張</a:t>
            </a:r>
            <a:r>
              <a:rPr lang="zh-TW" altLang="en-US" sz="6000" b="1">
                <a:solidFill>
                  <a:srgbClr val="FF0000"/>
                </a:solidFill>
              </a:rPr>
              <a:t>西</a:t>
            </a:r>
            <a:r>
              <a:rPr lang="zh-TW" altLang="en-US" sz="6000" b="1">
                <a:solidFill>
                  <a:srgbClr val="0000FF"/>
                </a:solidFill>
              </a:rPr>
              <a:t>望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43213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清楚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16013" y="1268413"/>
            <a:ext cx="1225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一</a:t>
            </a:r>
            <a:r>
              <a:rPr lang="zh-TW" altLang="en-US" sz="6000" b="1">
                <a:solidFill>
                  <a:srgbClr val="0000FF"/>
                </a:solidFill>
              </a:rPr>
              <a:t>清</a:t>
            </a:r>
            <a:r>
              <a:rPr lang="zh-TW" altLang="en-US" sz="6000" b="1">
                <a:solidFill>
                  <a:srgbClr val="FF0000"/>
                </a:solidFill>
              </a:rPr>
              <a:t>二</a:t>
            </a:r>
            <a:r>
              <a:rPr lang="zh-TW" altLang="en-US" sz="6000" b="1">
                <a:solidFill>
                  <a:srgbClr val="0000FF"/>
                </a:solidFill>
              </a:rPr>
              <a:t>楚</a:t>
            </a:r>
          </a:p>
        </p:txBody>
      </p:sp>
    </p:spTree>
    <p:extLst>
      <p:ext uri="{BB962C8B-B14F-4D97-AF65-F5344CB8AC3E}">
        <p14:creationId xmlns:p14="http://schemas.microsoft.com/office/powerpoint/2010/main" val="22217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2950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乾淨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725" y="1268413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一</a:t>
            </a:r>
            <a:r>
              <a:rPr lang="zh-TW" altLang="en-US" sz="6000" b="1">
                <a:solidFill>
                  <a:srgbClr val="0000FF"/>
                </a:solidFill>
              </a:rPr>
              <a:t>乾</a:t>
            </a:r>
            <a:r>
              <a:rPr lang="zh-TW" altLang="en-US" sz="6000" b="1">
                <a:solidFill>
                  <a:srgbClr val="FF0000"/>
                </a:solidFill>
              </a:rPr>
              <a:t>二</a:t>
            </a:r>
            <a:r>
              <a:rPr lang="zh-TW" altLang="en-US" sz="6000" b="1">
                <a:solidFill>
                  <a:srgbClr val="0000FF"/>
                </a:solidFill>
              </a:rPr>
              <a:t>淨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43213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慌忙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16013" y="1268413"/>
            <a:ext cx="1225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rgbClr val="0000FF"/>
                </a:solidFill>
              </a:rPr>
              <a:t>慌</a:t>
            </a:r>
            <a:r>
              <a:rPr lang="zh-TW" altLang="en-US" sz="6000" b="1">
                <a:solidFill>
                  <a:srgbClr val="FF0000"/>
                </a:solidFill>
              </a:rPr>
              <a:t>不</a:t>
            </a:r>
            <a:r>
              <a:rPr lang="zh-TW" altLang="en-US" sz="6000" b="1">
                <a:solidFill>
                  <a:srgbClr val="0000FF"/>
                </a:solidFill>
              </a:rPr>
              <a:t>忙</a:t>
            </a:r>
          </a:p>
        </p:txBody>
      </p:sp>
    </p:spTree>
    <p:extLst>
      <p:ext uri="{BB962C8B-B14F-4D97-AF65-F5344CB8AC3E}">
        <p14:creationId xmlns:p14="http://schemas.microsoft.com/office/powerpoint/2010/main" val="66921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7092950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長久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725" y="1268413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天</a:t>
            </a:r>
            <a:r>
              <a:rPr lang="zh-TW" altLang="en-US" sz="6000" b="1">
                <a:solidFill>
                  <a:srgbClr val="0000FF"/>
                </a:solidFill>
              </a:rPr>
              <a:t>長</a:t>
            </a:r>
            <a:r>
              <a:rPr lang="zh-TW" altLang="en-US" sz="6000" b="1">
                <a:solidFill>
                  <a:srgbClr val="FF0000"/>
                </a:solidFill>
              </a:rPr>
              <a:t>地</a:t>
            </a:r>
            <a:r>
              <a:rPr lang="zh-TW" altLang="en-US" sz="6000" b="1">
                <a:solidFill>
                  <a:srgbClr val="0000FF"/>
                </a:solidFill>
              </a:rPr>
              <a:t>久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43213" y="1628775"/>
            <a:ext cx="1225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0000FF"/>
                </a:solidFill>
              </a:rPr>
              <a:t>昏暗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116013" y="1268413"/>
            <a:ext cx="1225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>
                <a:solidFill>
                  <a:srgbClr val="FF0000"/>
                </a:solidFill>
              </a:rPr>
              <a:t>天</a:t>
            </a:r>
            <a:r>
              <a:rPr lang="zh-TW" altLang="en-US" sz="6000" b="1">
                <a:solidFill>
                  <a:srgbClr val="0000FF"/>
                </a:solidFill>
              </a:rPr>
              <a:t>昏</a:t>
            </a:r>
            <a:r>
              <a:rPr lang="zh-TW" altLang="en-US" sz="6000" b="1">
                <a:solidFill>
                  <a:srgbClr val="FF0000"/>
                </a:solidFill>
              </a:rPr>
              <a:t>地</a:t>
            </a:r>
            <a:r>
              <a:rPr lang="zh-TW" altLang="en-US" sz="6000" b="1">
                <a:solidFill>
                  <a:srgbClr val="0000FF"/>
                </a:solidFill>
              </a:rPr>
              <a:t>暗</a:t>
            </a:r>
          </a:p>
        </p:txBody>
      </p:sp>
    </p:spTree>
    <p:extLst>
      <p:ext uri="{BB962C8B-B14F-4D97-AF65-F5344CB8AC3E}">
        <p14:creationId xmlns:p14="http://schemas.microsoft.com/office/powerpoint/2010/main" val="75770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一道道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波浪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51275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一朵朵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白雲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35150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一塊塊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豆腐</a:t>
            </a:r>
          </a:p>
        </p:txBody>
      </p:sp>
    </p:spTree>
    <p:extLst>
      <p:ext uri="{BB962C8B-B14F-4D97-AF65-F5344CB8AC3E}">
        <p14:creationId xmlns:p14="http://schemas.microsoft.com/office/powerpoint/2010/main" val="20446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白茫茫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蘆花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51275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綠油油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草地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35150" y="981075"/>
            <a:ext cx="12255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軟綿綿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抱枕</a:t>
            </a:r>
          </a:p>
        </p:txBody>
      </p:sp>
    </p:spTree>
    <p:extLst>
      <p:ext uri="{BB962C8B-B14F-4D97-AF65-F5344CB8AC3E}">
        <p14:creationId xmlns:p14="http://schemas.microsoft.com/office/powerpoint/2010/main" val="28319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6373813" y="692150"/>
            <a:ext cx="2014537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紅紅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落日</a:t>
            </a:r>
            <a:r>
              <a:rPr lang="zh-TW" altLang="en-US" sz="60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灑下金色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光芒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63888" y="692696"/>
            <a:ext cx="2014537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涼涼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微風</a:t>
            </a:r>
            <a:r>
              <a:rPr lang="zh-TW" altLang="en-US" sz="60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趕走炎熱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夏天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692174"/>
            <a:ext cx="2014537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綠綠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嫩葉</a:t>
            </a:r>
            <a:r>
              <a:rPr lang="zh-TW" altLang="en-US" sz="6000" b="1" dirty="0" smtClean="0">
                <a:solidFill>
                  <a:schemeClr val="accent2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預告春天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來臨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8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6373813" y="692150"/>
            <a:ext cx="2014537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他</a:t>
            </a:r>
            <a:r>
              <a:rPr lang="zh-TW" altLang="en-US" sz="6000" b="1" dirty="0">
                <a:solidFill>
                  <a:srgbClr val="FF0000"/>
                </a:solidFill>
              </a:rPr>
              <a:t>來來回回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走</a:t>
            </a:r>
            <a:r>
              <a:rPr lang="zh-TW" altLang="en-US" sz="6000" b="1" dirty="0">
                <a:solidFill>
                  <a:schemeClr val="accent2"/>
                </a:solidFill>
              </a:rPr>
              <a:t>了幾</a:t>
            </a:r>
            <a:r>
              <a:rPr lang="zh-TW" altLang="en-US" sz="6000" b="1" dirty="0">
                <a:solidFill>
                  <a:srgbClr val="FF0000"/>
                </a:solidFill>
              </a:rPr>
              <a:t>步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35375" y="692150"/>
            <a:ext cx="201453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我</a:t>
            </a:r>
            <a:r>
              <a:rPr lang="zh-TW" altLang="en-US" sz="6000" b="1" dirty="0">
                <a:solidFill>
                  <a:srgbClr val="FF0000"/>
                </a:solidFill>
              </a:rPr>
              <a:t>上上下下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跑</a:t>
            </a:r>
            <a:r>
              <a:rPr lang="zh-TW" altLang="en-US" sz="6000" b="1" dirty="0">
                <a:solidFill>
                  <a:schemeClr val="accent2"/>
                </a:solidFill>
              </a:rPr>
              <a:t>了幾</a:t>
            </a:r>
            <a:r>
              <a:rPr lang="zh-TW" altLang="en-US" sz="6000" b="1" dirty="0">
                <a:solidFill>
                  <a:srgbClr val="FF0000"/>
                </a:solidFill>
              </a:rPr>
              <a:t>次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55650" y="692150"/>
            <a:ext cx="2014538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0000FF"/>
                </a:solidFill>
              </a:rPr>
              <a:t>他</a:t>
            </a:r>
            <a:r>
              <a:rPr lang="zh-TW" altLang="en-US" sz="6000" b="1" dirty="0">
                <a:solidFill>
                  <a:srgbClr val="FF0000"/>
                </a:solidFill>
              </a:rPr>
              <a:t>高高低低</a:t>
            </a:r>
            <a:r>
              <a:rPr lang="zh-TW" altLang="en-US" sz="6000" b="1" dirty="0">
                <a:solidFill>
                  <a:srgbClr val="0000FF"/>
                </a:solidFill>
              </a:rPr>
              <a:t>的</a:t>
            </a:r>
            <a:r>
              <a:rPr lang="zh-TW" altLang="en-US" sz="6000" b="1" dirty="0">
                <a:solidFill>
                  <a:srgbClr val="FF0000"/>
                </a:solidFill>
              </a:rPr>
              <a:t>爬</a:t>
            </a:r>
            <a:r>
              <a:rPr lang="zh-TW" altLang="en-US" sz="6000" b="1" dirty="0">
                <a:solidFill>
                  <a:schemeClr val="accent2"/>
                </a:solidFill>
              </a:rPr>
              <a:t>了幾</a:t>
            </a:r>
            <a:r>
              <a:rPr lang="zh-TW" altLang="en-US" sz="6000" b="1" dirty="0">
                <a:solidFill>
                  <a:srgbClr val="FF0000"/>
                </a:solidFill>
              </a:rPr>
              <a:t>回</a:t>
            </a:r>
          </a:p>
        </p:txBody>
      </p:sp>
    </p:spTree>
    <p:extLst>
      <p:ext uri="{BB962C8B-B14F-4D97-AF65-F5344CB8AC3E}">
        <p14:creationId xmlns:p14="http://schemas.microsoft.com/office/powerpoint/2010/main" val="24804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779838" y="765175"/>
            <a:ext cx="32400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這位魔術師的表演十分神奇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，弟弟看得</a:t>
            </a:r>
            <a:r>
              <a:rPr lang="zh-TW" altLang="en-US" sz="4800" b="1">
                <a:solidFill>
                  <a:srgbClr val="FF0000"/>
                </a:solidFill>
              </a:rPr>
              <a:t>目不轉睛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，拍手叫好。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950" y="765175"/>
            <a:ext cx="3240088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今年的國慶煙火非常精彩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，我看得</a:t>
            </a:r>
            <a:r>
              <a:rPr lang="zh-TW" altLang="en-US" sz="4800" b="1">
                <a:solidFill>
                  <a:srgbClr val="FF0000"/>
                </a:solidFill>
              </a:rPr>
              <a:t>目不轉睛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，深怕錯過任何一發的煙火。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目不轉睛</a:t>
            </a:r>
          </a:p>
        </p:txBody>
      </p:sp>
    </p:spTree>
    <p:extLst>
      <p:ext uri="{BB962C8B-B14F-4D97-AF65-F5344CB8AC3E}">
        <p14:creationId xmlns:p14="http://schemas.microsoft.com/office/powerpoint/2010/main" val="154133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851275" y="765175"/>
            <a:ext cx="381635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開學第一天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，弟弟就</a:t>
            </a:r>
            <a:r>
              <a:rPr lang="zh-TW" altLang="en-US" sz="4800" b="1">
                <a:solidFill>
                  <a:srgbClr val="FF0000"/>
                </a:solidFill>
              </a:rPr>
              <a:t>活蹦亂跳</a:t>
            </a:r>
            <a:r>
              <a:rPr lang="zh-TW" altLang="en-US" sz="4800" b="1">
                <a:solidFill>
                  <a:srgbClr val="0000FF"/>
                </a:solidFill>
              </a:rPr>
              <a:t>的在校園裡東看西看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，對每一件事都感到新奇。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765175"/>
            <a:ext cx="32400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動物園裡的猴子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，整天</a:t>
            </a:r>
            <a:r>
              <a:rPr lang="zh-TW" altLang="en-US" sz="4800" b="1">
                <a:solidFill>
                  <a:srgbClr val="FF0000"/>
                </a:solidFill>
              </a:rPr>
              <a:t>活蹦亂跳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的動個不停，精力十分旺盛。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活蹦亂跳</a:t>
            </a:r>
          </a:p>
        </p:txBody>
      </p:sp>
    </p:spTree>
    <p:extLst>
      <p:ext uri="{BB962C8B-B14F-4D97-AF65-F5344CB8AC3E}">
        <p14:creationId xmlns:p14="http://schemas.microsoft.com/office/powerpoint/2010/main" val="385544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638" y="765175"/>
            <a:ext cx="3313112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這一座雕像將老師做得</a:t>
            </a:r>
            <a:r>
              <a:rPr lang="zh-TW" altLang="en-US" sz="4800" b="1">
                <a:solidFill>
                  <a:srgbClr val="FF0000"/>
                </a:solidFill>
              </a:rPr>
              <a:t>生動傳神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，不仔細看，還以為老師的本尊就在現場。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950" y="765175"/>
            <a:ext cx="39592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這一篇文章非常精彩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，將同學間每天吵吵鬧鬧的情形描寫得</a:t>
            </a:r>
            <a:r>
              <a:rPr lang="zh-TW" altLang="en-US" sz="4800" b="1">
                <a:solidFill>
                  <a:srgbClr val="FF0000"/>
                </a:solidFill>
              </a:rPr>
              <a:t>生動傳神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，讓人印象深刻。</a:t>
            </a:r>
            <a:endParaRPr lang="zh-TW" altLang="en-US" sz="4800" b="1">
              <a:solidFill>
                <a:srgbClr val="0000FF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生動傳神</a:t>
            </a:r>
          </a:p>
        </p:txBody>
      </p:sp>
    </p:spTree>
    <p:extLst>
      <p:ext uri="{BB962C8B-B14F-4D97-AF65-F5344CB8AC3E}">
        <p14:creationId xmlns:p14="http://schemas.microsoft.com/office/powerpoint/2010/main" val="2222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364163" y="765175"/>
            <a:ext cx="34925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詩中</a:t>
            </a:r>
            <a:r>
              <a:rPr lang="zh-TW" altLang="en-US" sz="4400" b="1" dirty="0">
                <a:solidFill>
                  <a:srgbClr val="FF0000"/>
                </a:solidFill>
              </a:rPr>
              <a:t>不但</a:t>
            </a:r>
            <a:r>
              <a:rPr lang="zh-TW" altLang="en-US" sz="4400" b="1" dirty="0">
                <a:solidFill>
                  <a:srgbClr val="0000FF"/>
                </a:solidFill>
              </a:rPr>
              <a:t>嵌入十個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「一」字</a:t>
            </a:r>
            <a:r>
              <a:rPr lang="zh-TW" altLang="en-US" sz="4400" b="1" dirty="0">
                <a:solidFill>
                  <a:srgbClr val="0000FF"/>
                </a:solidFill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而且</a:t>
            </a:r>
            <a:r>
              <a:rPr lang="zh-TW" altLang="en-US" sz="4400" b="1" dirty="0">
                <a:solidFill>
                  <a:srgbClr val="0000FF"/>
                </a:solidFill>
              </a:rPr>
              <a:t>把老人單獨在江邊釣魚的情態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，描寫得生動傳神</a:t>
            </a:r>
            <a:r>
              <a:rPr lang="zh-TW" altLang="en-US" sz="4400" b="1" dirty="0">
                <a:solidFill>
                  <a:srgbClr val="0000FF"/>
                </a:solidFill>
              </a:rPr>
              <a:t>。 </a:t>
            </a: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4211638" y="909638"/>
            <a:ext cx="86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遞進</a:t>
            </a:r>
            <a:r>
              <a:rPr lang="zh-TW" altLang="en-US" sz="4400" b="1">
                <a:solidFill>
                  <a:srgbClr val="0000FF"/>
                </a:solidFill>
              </a:rPr>
              <a:t>複句</a:t>
            </a:r>
            <a:endParaRPr lang="zh-TW" altLang="en-US" sz="2800" b="1">
              <a:solidFill>
                <a:srgbClr val="0000FF"/>
              </a:solidFill>
            </a:endParaRPr>
          </a:p>
        </p:txBody>
      </p:sp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23850" y="836613"/>
            <a:ext cx="352742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打掃時間時，同學</a:t>
            </a:r>
            <a:r>
              <a:rPr lang="zh-TW" altLang="en-US" sz="4400" b="1" dirty="0">
                <a:solidFill>
                  <a:srgbClr val="FF0000"/>
                </a:solidFill>
              </a:rPr>
              <a:t>不但</a:t>
            </a:r>
            <a:r>
              <a:rPr lang="zh-TW" altLang="en-US" sz="4400" b="1" dirty="0">
                <a:solidFill>
                  <a:srgbClr val="0000FF"/>
                </a:solidFill>
              </a:rPr>
              <a:t>認真打掃自己負責的區域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>
                <a:solidFill>
                  <a:srgbClr val="FF0000"/>
                </a:solidFill>
              </a:rPr>
              <a:t>而且</a:t>
            </a:r>
            <a:r>
              <a:rPr lang="zh-TW" altLang="en-US" sz="4400" b="1" dirty="0">
                <a:solidFill>
                  <a:srgbClr val="0000FF"/>
                </a:solidFill>
              </a:rPr>
              <a:t>主動互相幫忙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，讓環境變得更加乾淨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633859" grpId="0"/>
      <p:bldP spid="633860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3754</TotalTime>
  <Words>460</Words>
  <Application>Microsoft Office PowerPoint</Application>
  <PresentationFormat>如螢幕大小 (4:3)</PresentationFormat>
  <Paragraphs>73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Calibri</vt:lpstr>
      <vt:lpstr>Times New Roman</vt:lpstr>
      <vt:lpstr>Wingdings</vt:lpstr>
      <vt:lpstr>gwall</vt:lpstr>
      <vt:lpstr>二、秋江獨釣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803</cp:revision>
  <cp:lastPrinted>1601-01-01T00:00:00Z</cp:lastPrinted>
  <dcterms:created xsi:type="dcterms:W3CDTF">2005-09-11T13:17:35Z</dcterms:created>
  <dcterms:modified xsi:type="dcterms:W3CDTF">2016-09-06T09:08:50Z</dcterms:modified>
</cp:coreProperties>
</file>