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0"/>
  </p:notesMasterIdLst>
  <p:sldIdLst>
    <p:sldId id="489" r:id="rId2"/>
    <p:sldId id="490" r:id="rId3"/>
    <p:sldId id="491" r:id="rId4"/>
    <p:sldId id="492" r:id="rId5"/>
    <p:sldId id="504" r:id="rId6"/>
    <p:sldId id="493" r:id="rId7"/>
    <p:sldId id="494" r:id="rId8"/>
    <p:sldId id="495" r:id="rId9"/>
    <p:sldId id="496" r:id="rId10"/>
    <p:sldId id="505" r:id="rId11"/>
    <p:sldId id="506" r:id="rId12"/>
    <p:sldId id="497" r:id="rId13"/>
    <p:sldId id="498" r:id="rId14"/>
    <p:sldId id="499" r:id="rId15"/>
    <p:sldId id="500" r:id="rId16"/>
    <p:sldId id="501" r:id="rId17"/>
    <p:sldId id="502" r:id="rId18"/>
    <p:sldId id="503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9933"/>
    <a:srgbClr val="F1FA3A"/>
    <a:srgbClr val="CCCC00"/>
    <a:srgbClr val="FF99CC"/>
    <a:srgbClr val="FFFF99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72" autoAdjust="0"/>
    <p:restoredTop sz="94516" autoAdjust="0"/>
  </p:normalViewPr>
  <p:slideViewPr>
    <p:cSldViewPr>
      <p:cViewPr varScale="1">
        <p:scale>
          <a:sx n="74" d="100"/>
          <a:sy n="74" d="100"/>
        </p:scale>
        <p:origin x="50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F25641-BE3C-46CC-B724-F8AC9360464F}" type="datetimeFigureOut">
              <a:rPr lang="zh-TW" altLang="en-US" smtClean="0"/>
              <a:pPr/>
              <a:t>2016/9/6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985C76-6DA7-448E-B8D8-E519146278B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4196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3D158-BCB5-4B8F-B5BF-1518055FF833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69740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65544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9655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1178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14841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27716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90561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13853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4639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1872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B51DD2-C901-4CD5-83A3-983CC350637B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42610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27028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00319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3204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03552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81442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88476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1415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4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E53ED-9016-455F-AB71-65C5C83E1B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62B5D-1892-4452-85E5-8D015F7239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DEC52-9DBC-4E34-877E-A73871EE04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42D39-DA49-4806-9CC4-90F59046AD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5B8E0-CBE8-4750-9ADD-17DD1B73C3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8EA9C-4EDA-40E9-8501-1A78C562D5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E1B41-938F-4B35-BA9C-D9C4AE1321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F7012-C3B9-4F45-90A4-39893E60D0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93160-4E24-4DBD-BF3F-A6392CA067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08FE7-F7A5-4B77-95AF-DD8E26611F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CDDA7-BF5B-4825-9DE4-3C2D28AFED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94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FA6E8C-9AC0-4DAC-9803-4578BE688C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21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  <p:sldLayoutId id="2147484328" r:id="rId9"/>
    <p:sldLayoutId id="2147484329" r:id="rId10"/>
    <p:sldLayoutId id="21474843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3132138" y="692695"/>
            <a:ext cx="2028825" cy="56166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rgbClr val="0000FF"/>
                </a:solidFill>
              </a:rPr>
              <a:t>二、秋江獨釣</a:t>
            </a:r>
          </a:p>
        </p:txBody>
      </p:sp>
    </p:spTree>
    <p:extLst>
      <p:ext uri="{BB962C8B-B14F-4D97-AF65-F5344CB8AC3E}">
        <p14:creationId xmlns:p14="http://schemas.microsoft.com/office/powerpoint/2010/main" val="58806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60" name="Rectangle 4"/>
          <p:cNvSpPr>
            <a:spLocks noChangeArrowheads="1"/>
          </p:cNvSpPr>
          <p:nvPr/>
        </p:nvSpPr>
        <p:spPr bwMode="auto">
          <a:xfrm>
            <a:off x="5652120" y="729457"/>
            <a:ext cx="1692275" cy="547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紅紅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的落日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，灑下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金色的光芒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199313" y="1125538"/>
            <a:ext cx="1476375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類疊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356838" y="692696"/>
            <a:ext cx="1692275" cy="547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秋風由江面吹來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，捲起一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道道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的波浪。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11560" y="692696"/>
            <a:ext cx="2304256" cy="547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蘆葦中的水鳥都嚇得拍翅飛起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，揚起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片片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白色的蘆花。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549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60" grpId="0"/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60" name="Rectangle 4"/>
          <p:cNvSpPr>
            <a:spLocks noChangeArrowheads="1"/>
          </p:cNvSpPr>
          <p:nvPr/>
        </p:nvSpPr>
        <p:spPr bwMode="auto">
          <a:xfrm>
            <a:off x="5652120" y="729457"/>
            <a:ext cx="2376264" cy="547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紀曉嵐望著江上的漁舟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來來回回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的走了幾步，悠然的吟唱。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915816" y="692696"/>
            <a:ext cx="2133297" cy="547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好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！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好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！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好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一幅秋江獨釣圖！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好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一個機智的紀曉嵐。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65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60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60" name="Rectangle 4"/>
          <p:cNvSpPr>
            <a:spLocks noChangeArrowheads="1"/>
          </p:cNvSpPr>
          <p:nvPr/>
        </p:nvSpPr>
        <p:spPr bwMode="auto">
          <a:xfrm>
            <a:off x="5148263" y="909638"/>
            <a:ext cx="1692275" cy="547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>
                <a:solidFill>
                  <a:srgbClr val="FF0000"/>
                </a:solidFill>
              </a:rPr>
              <a:t>白茫茫的蘆花</a:t>
            </a:r>
            <a:r>
              <a:rPr lang="zh-TW" altLang="en-US" sz="4400" b="1">
                <a:solidFill>
                  <a:srgbClr val="0000FF"/>
                </a:solidFill>
              </a:rPr>
              <a:t>，</a:t>
            </a:r>
            <a:r>
              <a:rPr lang="zh-TW" altLang="en-US" sz="4400" b="1">
                <a:solidFill>
                  <a:srgbClr val="FF0000"/>
                </a:solidFill>
              </a:rPr>
              <a:t>像巨龍</a:t>
            </a:r>
            <a:r>
              <a:rPr lang="zh-TW" altLang="en-US" sz="4400" b="1">
                <a:solidFill>
                  <a:srgbClr val="0000FF"/>
                </a:solidFill>
              </a:rPr>
              <a:t>在秋風中翻滾</a:t>
            </a:r>
            <a:r>
              <a:rPr lang="zh-TW" altLang="en-US" sz="4400" b="1">
                <a:solidFill>
                  <a:srgbClr val="0000FF"/>
                </a:solidFill>
                <a:latin typeface="新細明體" panose="02020500000000000000" pitchFamily="18" charset="-120"/>
              </a:rPr>
              <a:t>。</a:t>
            </a:r>
            <a:endParaRPr lang="zh-TW" altLang="en-US" sz="4400" b="1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199313" y="1125538"/>
            <a:ext cx="1476375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譬喻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555875" y="909638"/>
            <a:ext cx="1692275" cy="547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>
                <a:solidFill>
                  <a:srgbClr val="FF0000"/>
                </a:solidFill>
              </a:rPr>
              <a:t>千變萬化的雲海</a:t>
            </a:r>
            <a:r>
              <a:rPr lang="zh-TW" altLang="en-US" sz="4400" b="1">
                <a:solidFill>
                  <a:srgbClr val="0000FF"/>
                </a:solidFill>
              </a:rPr>
              <a:t>，</a:t>
            </a:r>
            <a:r>
              <a:rPr lang="zh-TW" altLang="en-US" sz="4400" b="1">
                <a:solidFill>
                  <a:srgbClr val="FF0000"/>
                </a:solidFill>
              </a:rPr>
              <a:t>像巨浪</a:t>
            </a:r>
            <a:r>
              <a:rPr lang="zh-TW" altLang="en-US" sz="4400" b="1">
                <a:solidFill>
                  <a:srgbClr val="0000FF"/>
                </a:solidFill>
              </a:rPr>
              <a:t>在大海中拍打</a:t>
            </a:r>
            <a:r>
              <a:rPr lang="zh-TW" altLang="en-US" sz="4400" b="1">
                <a:solidFill>
                  <a:srgbClr val="0000FF"/>
                </a:solidFill>
                <a:latin typeface="新細明體" panose="02020500000000000000" pitchFamily="18" charset="-120"/>
              </a:rPr>
              <a:t>。</a:t>
            </a:r>
            <a:endParaRPr lang="zh-TW" altLang="en-US" sz="4400" b="1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189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60" grpId="0"/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60" name="Rectangle 4"/>
          <p:cNvSpPr>
            <a:spLocks noChangeArrowheads="1"/>
          </p:cNvSpPr>
          <p:nvPr/>
        </p:nvSpPr>
        <p:spPr bwMode="auto">
          <a:xfrm>
            <a:off x="3059113" y="765175"/>
            <a:ext cx="2413000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>
                <a:solidFill>
                  <a:srgbClr val="0000FF"/>
                </a:solidFill>
              </a:rPr>
              <a:t>好</a:t>
            </a:r>
            <a:r>
              <a:rPr lang="zh-TW" altLang="en-US" sz="4400" b="1">
                <a:solidFill>
                  <a:srgbClr val="0000FF"/>
                </a:solidFill>
                <a:latin typeface="新細明體" panose="02020500000000000000" pitchFamily="18" charset="-120"/>
              </a:rPr>
              <a:t>！</a:t>
            </a:r>
            <a:r>
              <a:rPr lang="zh-TW" altLang="en-US" sz="4400" b="1">
                <a:solidFill>
                  <a:srgbClr val="0000FF"/>
                </a:solidFill>
              </a:rPr>
              <a:t>好</a:t>
            </a:r>
            <a:r>
              <a:rPr lang="zh-TW" altLang="en-US" sz="4400" b="1">
                <a:solidFill>
                  <a:srgbClr val="0000FF"/>
                </a:solidFill>
                <a:latin typeface="新細明體" panose="02020500000000000000" pitchFamily="18" charset="-120"/>
              </a:rPr>
              <a:t>！好一幅「秋江獨釣圖」！好一個機智的</a:t>
            </a:r>
            <a:r>
              <a:rPr lang="zh-TW" altLang="en-US" sz="4400" b="1" u="sng">
                <a:solidFill>
                  <a:srgbClr val="0000FF"/>
                </a:solidFill>
                <a:latin typeface="新細明體" panose="02020500000000000000" pitchFamily="18" charset="-120"/>
              </a:rPr>
              <a:t>紀曉嵐</a:t>
            </a:r>
            <a:r>
              <a:rPr lang="zh-TW" altLang="en-US" sz="4400" b="1">
                <a:solidFill>
                  <a:srgbClr val="0000FF"/>
                </a:solidFill>
                <a:latin typeface="新細明體" panose="02020500000000000000" pitchFamily="18" charset="-120"/>
              </a:rPr>
              <a:t>啊！</a:t>
            </a:r>
            <a:endParaRPr lang="zh-TW" altLang="en-US" sz="4400" b="1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804025" y="1196975"/>
            <a:ext cx="1512888" cy="460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感嘆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550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60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60" name="Rectangle 4"/>
          <p:cNvSpPr>
            <a:spLocks noChangeArrowheads="1"/>
          </p:cNvSpPr>
          <p:nvPr/>
        </p:nvSpPr>
        <p:spPr bwMode="auto">
          <a:xfrm>
            <a:off x="2411413" y="765175"/>
            <a:ext cx="3060700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>
                <a:solidFill>
                  <a:srgbClr val="FF0000"/>
                </a:solidFill>
              </a:rPr>
              <a:t>一</a:t>
            </a:r>
            <a:r>
              <a:rPr lang="zh-TW" altLang="en-US" sz="4400" b="1">
                <a:solidFill>
                  <a:srgbClr val="0000FF"/>
                </a:solidFill>
              </a:rPr>
              <a:t>篙</a:t>
            </a:r>
            <a:r>
              <a:rPr lang="zh-TW" altLang="en-US" sz="4400" b="1">
                <a:solidFill>
                  <a:srgbClr val="FF0000"/>
                </a:solidFill>
              </a:rPr>
              <a:t>一</a:t>
            </a:r>
            <a:r>
              <a:rPr lang="zh-TW" altLang="en-US" sz="4400" b="1">
                <a:solidFill>
                  <a:srgbClr val="0000FF"/>
                </a:solidFill>
              </a:rPr>
              <a:t>櫓</a:t>
            </a:r>
            <a:r>
              <a:rPr lang="zh-TW" altLang="en-US" sz="4400" b="1">
                <a:solidFill>
                  <a:srgbClr val="FF0000"/>
                </a:solidFill>
              </a:rPr>
              <a:t>一</a:t>
            </a:r>
            <a:r>
              <a:rPr lang="zh-TW" altLang="en-US" sz="4400" b="1">
                <a:solidFill>
                  <a:srgbClr val="0000FF"/>
                </a:solidFill>
              </a:rPr>
              <a:t>漁舟，</a:t>
            </a:r>
            <a:r>
              <a:rPr lang="zh-TW" altLang="en-US" sz="4400" b="1">
                <a:solidFill>
                  <a:srgbClr val="FF0000"/>
                </a:solidFill>
              </a:rPr>
              <a:t>一</a:t>
            </a:r>
            <a:r>
              <a:rPr lang="zh-TW" altLang="en-US" sz="4400" b="1">
                <a:solidFill>
                  <a:srgbClr val="0000FF"/>
                </a:solidFill>
              </a:rPr>
              <a:t>丈長竿</a:t>
            </a:r>
            <a:r>
              <a:rPr lang="zh-TW" altLang="en-US" sz="4400" b="1">
                <a:solidFill>
                  <a:srgbClr val="FF0000"/>
                </a:solidFill>
              </a:rPr>
              <a:t>一</a:t>
            </a:r>
            <a:r>
              <a:rPr lang="zh-TW" altLang="en-US" sz="4400" b="1">
                <a:solidFill>
                  <a:srgbClr val="0000FF"/>
                </a:solidFill>
              </a:rPr>
              <a:t>寸鉤</a:t>
            </a:r>
            <a:r>
              <a:rPr lang="zh-TW" altLang="en-US" sz="4400" b="1">
                <a:solidFill>
                  <a:srgbClr val="0000FF"/>
                </a:solidFill>
                <a:latin typeface="新細明體" panose="02020500000000000000" pitchFamily="18" charset="-120"/>
              </a:rPr>
              <a:t>。</a:t>
            </a:r>
            <a:r>
              <a:rPr lang="zh-TW" altLang="en-US" sz="4400" b="1">
                <a:solidFill>
                  <a:srgbClr val="FF0000"/>
                </a:solidFill>
                <a:latin typeface="新細明體" panose="02020500000000000000" pitchFamily="18" charset="-120"/>
              </a:rPr>
              <a:t>一</a:t>
            </a:r>
            <a:r>
              <a:rPr lang="zh-TW" altLang="en-US" sz="4400" b="1">
                <a:solidFill>
                  <a:srgbClr val="0000FF"/>
                </a:solidFill>
                <a:latin typeface="新細明體" panose="02020500000000000000" pitchFamily="18" charset="-120"/>
              </a:rPr>
              <a:t>拍</a:t>
            </a:r>
            <a:r>
              <a:rPr lang="zh-TW" altLang="en-US" sz="4400" b="1">
                <a:solidFill>
                  <a:srgbClr val="FF0000"/>
                </a:solidFill>
                <a:latin typeface="新細明體" panose="02020500000000000000" pitchFamily="18" charset="-120"/>
              </a:rPr>
              <a:t>一</a:t>
            </a:r>
            <a:r>
              <a:rPr lang="zh-TW" altLang="en-US" sz="4400" b="1">
                <a:solidFill>
                  <a:srgbClr val="0000FF"/>
                </a:solidFill>
                <a:latin typeface="新細明體" panose="02020500000000000000" pitchFamily="18" charset="-120"/>
              </a:rPr>
              <a:t>呼復</a:t>
            </a:r>
            <a:r>
              <a:rPr lang="zh-TW" altLang="en-US" sz="4400" b="1">
                <a:solidFill>
                  <a:srgbClr val="FF0000"/>
                </a:solidFill>
                <a:latin typeface="新細明體" panose="02020500000000000000" pitchFamily="18" charset="-120"/>
              </a:rPr>
              <a:t>一</a:t>
            </a:r>
            <a:r>
              <a:rPr lang="zh-TW" altLang="en-US" sz="4400" b="1">
                <a:solidFill>
                  <a:srgbClr val="0000FF"/>
                </a:solidFill>
                <a:latin typeface="新細明體" panose="02020500000000000000" pitchFamily="18" charset="-120"/>
              </a:rPr>
              <a:t>笑，</a:t>
            </a:r>
            <a:r>
              <a:rPr lang="zh-TW" altLang="en-US" sz="4400" b="1">
                <a:solidFill>
                  <a:srgbClr val="FF0000"/>
                </a:solidFill>
                <a:latin typeface="新細明體" panose="02020500000000000000" pitchFamily="18" charset="-120"/>
              </a:rPr>
              <a:t>一</a:t>
            </a:r>
            <a:r>
              <a:rPr lang="zh-TW" altLang="en-US" sz="4400" b="1">
                <a:solidFill>
                  <a:srgbClr val="0000FF"/>
                </a:solidFill>
                <a:latin typeface="新細明體" panose="02020500000000000000" pitchFamily="18" charset="-120"/>
              </a:rPr>
              <a:t>人獨占</a:t>
            </a:r>
            <a:r>
              <a:rPr lang="zh-TW" altLang="en-US" sz="4400" b="1">
                <a:solidFill>
                  <a:srgbClr val="FF0000"/>
                </a:solidFill>
                <a:latin typeface="新細明體" panose="02020500000000000000" pitchFamily="18" charset="-120"/>
              </a:rPr>
              <a:t>一</a:t>
            </a:r>
            <a:r>
              <a:rPr lang="zh-TW" altLang="en-US" sz="4400" b="1">
                <a:solidFill>
                  <a:srgbClr val="0000FF"/>
                </a:solidFill>
                <a:latin typeface="新細明體" panose="02020500000000000000" pitchFamily="18" charset="-120"/>
              </a:rPr>
              <a:t>江秋。</a:t>
            </a:r>
            <a:endParaRPr lang="zh-TW" altLang="en-US" sz="4400" b="1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048375" y="1196975"/>
            <a:ext cx="2268538" cy="460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鑲嵌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75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60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7092950" y="1628775"/>
            <a:ext cx="122555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草木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292725" y="1268413"/>
            <a:ext cx="122555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FF0000"/>
                </a:solidFill>
              </a:rPr>
              <a:t>一</a:t>
            </a:r>
            <a:r>
              <a:rPr lang="zh-TW" altLang="en-US" sz="6000" b="1">
                <a:solidFill>
                  <a:srgbClr val="0000FF"/>
                </a:solidFill>
              </a:rPr>
              <a:t>草</a:t>
            </a:r>
            <a:r>
              <a:rPr lang="zh-TW" altLang="en-US" sz="6000" b="1">
                <a:solidFill>
                  <a:srgbClr val="FF0000"/>
                </a:solidFill>
              </a:rPr>
              <a:t>一</a:t>
            </a:r>
            <a:r>
              <a:rPr lang="zh-TW" altLang="en-US" sz="6000" b="1">
                <a:solidFill>
                  <a:srgbClr val="0000FF"/>
                </a:solidFill>
              </a:rPr>
              <a:t>木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843213" y="1628775"/>
            <a:ext cx="122555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奔跑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116013" y="1268413"/>
            <a:ext cx="1225550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FF0000"/>
                </a:solidFill>
              </a:rPr>
              <a:t>東</a:t>
            </a:r>
            <a:r>
              <a:rPr lang="zh-TW" altLang="en-US" sz="6000" b="1">
                <a:solidFill>
                  <a:srgbClr val="0000FF"/>
                </a:solidFill>
              </a:rPr>
              <a:t>奔</a:t>
            </a:r>
            <a:r>
              <a:rPr lang="zh-TW" altLang="en-US" sz="6000" b="1">
                <a:solidFill>
                  <a:srgbClr val="FF0000"/>
                </a:solidFill>
              </a:rPr>
              <a:t>西</a:t>
            </a:r>
            <a:r>
              <a:rPr lang="zh-TW" altLang="en-US" sz="6000" b="1">
                <a:solidFill>
                  <a:srgbClr val="0000FF"/>
                </a:solidFill>
              </a:rPr>
              <a:t>跑</a:t>
            </a:r>
          </a:p>
        </p:txBody>
      </p:sp>
    </p:spTree>
    <p:extLst>
      <p:ext uri="{BB962C8B-B14F-4D97-AF65-F5344CB8AC3E}">
        <p14:creationId xmlns:p14="http://schemas.microsoft.com/office/powerpoint/2010/main" val="1137023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7" grpId="0"/>
      <p:bldP spid="9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7092950" y="1628775"/>
            <a:ext cx="122555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張望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292725" y="1268413"/>
            <a:ext cx="122555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FF0000"/>
                </a:solidFill>
              </a:rPr>
              <a:t>東</a:t>
            </a:r>
            <a:r>
              <a:rPr lang="zh-TW" altLang="en-US" sz="6000" b="1">
                <a:solidFill>
                  <a:srgbClr val="0000FF"/>
                </a:solidFill>
              </a:rPr>
              <a:t>張</a:t>
            </a:r>
            <a:r>
              <a:rPr lang="zh-TW" altLang="en-US" sz="6000" b="1">
                <a:solidFill>
                  <a:srgbClr val="FF0000"/>
                </a:solidFill>
              </a:rPr>
              <a:t>西</a:t>
            </a:r>
            <a:r>
              <a:rPr lang="zh-TW" altLang="en-US" sz="6000" b="1">
                <a:solidFill>
                  <a:srgbClr val="0000FF"/>
                </a:solidFill>
              </a:rPr>
              <a:t>望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843213" y="1628775"/>
            <a:ext cx="122555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清楚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116013" y="1268413"/>
            <a:ext cx="1225550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FF0000"/>
                </a:solidFill>
              </a:rPr>
              <a:t>一</a:t>
            </a:r>
            <a:r>
              <a:rPr lang="zh-TW" altLang="en-US" sz="6000" b="1">
                <a:solidFill>
                  <a:srgbClr val="0000FF"/>
                </a:solidFill>
              </a:rPr>
              <a:t>清</a:t>
            </a:r>
            <a:r>
              <a:rPr lang="zh-TW" altLang="en-US" sz="6000" b="1">
                <a:solidFill>
                  <a:srgbClr val="FF0000"/>
                </a:solidFill>
              </a:rPr>
              <a:t>二</a:t>
            </a:r>
            <a:r>
              <a:rPr lang="zh-TW" altLang="en-US" sz="6000" b="1">
                <a:solidFill>
                  <a:srgbClr val="0000FF"/>
                </a:solidFill>
              </a:rPr>
              <a:t>楚</a:t>
            </a:r>
          </a:p>
        </p:txBody>
      </p:sp>
    </p:spTree>
    <p:extLst>
      <p:ext uri="{BB962C8B-B14F-4D97-AF65-F5344CB8AC3E}">
        <p14:creationId xmlns:p14="http://schemas.microsoft.com/office/powerpoint/2010/main" val="2221743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7" grpId="0"/>
      <p:bldP spid="9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7092950" y="1628775"/>
            <a:ext cx="122555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乾淨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292725" y="1268413"/>
            <a:ext cx="122555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FF0000"/>
                </a:solidFill>
              </a:rPr>
              <a:t>一</a:t>
            </a:r>
            <a:r>
              <a:rPr lang="zh-TW" altLang="en-US" sz="6000" b="1">
                <a:solidFill>
                  <a:srgbClr val="0000FF"/>
                </a:solidFill>
              </a:rPr>
              <a:t>乾</a:t>
            </a:r>
            <a:r>
              <a:rPr lang="zh-TW" altLang="en-US" sz="6000" b="1">
                <a:solidFill>
                  <a:srgbClr val="FF0000"/>
                </a:solidFill>
              </a:rPr>
              <a:t>二</a:t>
            </a:r>
            <a:r>
              <a:rPr lang="zh-TW" altLang="en-US" sz="6000" b="1">
                <a:solidFill>
                  <a:srgbClr val="0000FF"/>
                </a:solidFill>
              </a:rPr>
              <a:t>淨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843213" y="1628775"/>
            <a:ext cx="122555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慌忙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116013" y="1268413"/>
            <a:ext cx="1225550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FF0000"/>
                </a:solidFill>
              </a:rPr>
              <a:t>不</a:t>
            </a:r>
            <a:r>
              <a:rPr lang="zh-TW" altLang="en-US" sz="6000" b="1">
                <a:solidFill>
                  <a:srgbClr val="0000FF"/>
                </a:solidFill>
              </a:rPr>
              <a:t>慌</a:t>
            </a:r>
            <a:r>
              <a:rPr lang="zh-TW" altLang="en-US" sz="6000" b="1">
                <a:solidFill>
                  <a:srgbClr val="FF0000"/>
                </a:solidFill>
              </a:rPr>
              <a:t>不</a:t>
            </a:r>
            <a:r>
              <a:rPr lang="zh-TW" altLang="en-US" sz="6000" b="1">
                <a:solidFill>
                  <a:srgbClr val="0000FF"/>
                </a:solidFill>
              </a:rPr>
              <a:t>忙</a:t>
            </a:r>
          </a:p>
        </p:txBody>
      </p:sp>
    </p:spTree>
    <p:extLst>
      <p:ext uri="{BB962C8B-B14F-4D97-AF65-F5344CB8AC3E}">
        <p14:creationId xmlns:p14="http://schemas.microsoft.com/office/powerpoint/2010/main" val="669216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7" grpId="0"/>
      <p:bldP spid="9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7092950" y="1628775"/>
            <a:ext cx="122555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長久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292725" y="1268413"/>
            <a:ext cx="122555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FF0000"/>
                </a:solidFill>
              </a:rPr>
              <a:t>天</a:t>
            </a:r>
            <a:r>
              <a:rPr lang="zh-TW" altLang="en-US" sz="6000" b="1">
                <a:solidFill>
                  <a:srgbClr val="0000FF"/>
                </a:solidFill>
              </a:rPr>
              <a:t>長</a:t>
            </a:r>
            <a:r>
              <a:rPr lang="zh-TW" altLang="en-US" sz="6000" b="1">
                <a:solidFill>
                  <a:srgbClr val="FF0000"/>
                </a:solidFill>
              </a:rPr>
              <a:t>地</a:t>
            </a:r>
            <a:r>
              <a:rPr lang="zh-TW" altLang="en-US" sz="6000" b="1">
                <a:solidFill>
                  <a:srgbClr val="0000FF"/>
                </a:solidFill>
              </a:rPr>
              <a:t>久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843213" y="1628775"/>
            <a:ext cx="122555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昏暗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116013" y="1268413"/>
            <a:ext cx="1225550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FF0000"/>
                </a:solidFill>
              </a:rPr>
              <a:t>天</a:t>
            </a:r>
            <a:r>
              <a:rPr lang="zh-TW" altLang="en-US" sz="6000" b="1">
                <a:solidFill>
                  <a:srgbClr val="0000FF"/>
                </a:solidFill>
              </a:rPr>
              <a:t>昏</a:t>
            </a:r>
            <a:r>
              <a:rPr lang="zh-TW" altLang="en-US" sz="6000" b="1">
                <a:solidFill>
                  <a:srgbClr val="FF0000"/>
                </a:solidFill>
              </a:rPr>
              <a:t>地</a:t>
            </a:r>
            <a:r>
              <a:rPr lang="zh-TW" altLang="en-US" sz="6000" b="1">
                <a:solidFill>
                  <a:srgbClr val="0000FF"/>
                </a:solidFill>
              </a:rPr>
              <a:t>暗</a:t>
            </a:r>
          </a:p>
        </p:txBody>
      </p:sp>
    </p:spTree>
    <p:extLst>
      <p:ext uri="{BB962C8B-B14F-4D97-AF65-F5344CB8AC3E}">
        <p14:creationId xmlns:p14="http://schemas.microsoft.com/office/powerpoint/2010/main" val="757707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7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7812088" y="981075"/>
            <a:ext cx="1152525" cy="4968875"/>
          </a:xfrm>
        </p:spPr>
        <p:txBody>
          <a:bodyPr/>
          <a:lstStyle/>
          <a:p>
            <a:pPr eaLnBrk="1" hangingPunct="1"/>
            <a:r>
              <a:rPr lang="zh-TW" altLang="en-US" smtClean="0">
                <a:solidFill>
                  <a:srgbClr val="0000FF"/>
                </a:solidFill>
                <a:effectLst/>
              </a:rPr>
              <a:t>句型練習</a:t>
            </a:r>
          </a:p>
        </p:txBody>
      </p:sp>
      <p:sp>
        <p:nvSpPr>
          <p:cNvPr id="628739" name="Rectangle 3"/>
          <p:cNvSpPr>
            <a:spLocks noChangeArrowheads="1"/>
          </p:cNvSpPr>
          <p:nvPr/>
        </p:nvSpPr>
        <p:spPr bwMode="auto">
          <a:xfrm>
            <a:off x="5724525" y="981075"/>
            <a:ext cx="1225550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FF0000"/>
                </a:solidFill>
              </a:rPr>
              <a:t>一道道</a:t>
            </a:r>
            <a:r>
              <a:rPr lang="zh-TW" altLang="en-US" sz="6000" b="1" dirty="0">
                <a:solidFill>
                  <a:srgbClr val="0000FF"/>
                </a:solidFill>
              </a:rPr>
              <a:t>的</a:t>
            </a:r>
            <a:r>
              <a:rPr lang="zh-TW" altLang="en-US" sz="6000" b="1" dirty="0">
                <a:solidFill>
                  <a:srgbClr val="FF0000"/>
                </a:solidFill>
              </a:rPr>
              <a:t>波浪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851275" y="981075"/>
            <a:ext cx="1225550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FF0000"/>
                </a:solidFill>
              </a:rPr>
              <a:t>一朵朵</a:t>
            </a:r>
            <a:r>
              <a:rPr lang="zh-TW" altLang="en-US" sz="6000" b="1" dirty="0">
                <a:solidFill>
                  <a:srgbClr val="0000FF"/>
                </a:solidFill>
              </a:rPr>
              <a:t>的</a:t>
            </a:r>
            <a:r>
              <a:rPr lang="zh-TW" altLang="en-US" sz="6000" b="1" dirty="0">
                <a:solidFill>
                  <a:srgbClr val="FF0000"/>
                </a:solidFill>
              </a:rPr>
              <a:t>白雲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835150" y="981075"/>
            <a:ext cx="1225550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FF0000"/>
                </a:solidFill>
              </a:rPr>
              <a:t>一塊塊</a:t>
            </a:r>
            <a:r>
              <a:rPr lang="zh-TW" altLang="en-US" sz="6000" b="1" dirty="0">
                <a:solidFill>
                  <a:srgbClr val="0000FF"/>
                </a:solidFill>
              </a:rPr>
              <a:t>的</a:t>
            </a:r>
            <a:r>
              <a:rPr lang="zh-TW" altLang="en-US" sz="6000" b="1" dirty="0">
                <a:solidFill>
                  <a:srgbClr val="FF0000"/>
                </a:solidFill>
              </a:rPr>
              <a:t>豆腐</a:t>
            </a:r>
          </a:p>
        </p:txBody>
      </p:sp>
    </p:spTree>
    <p:extLst>
      <p:ext uri="{BB962C8B-B14F-4D97-AF65-F5344CB8AC3E}">
        <p14:creationId xmlns:p14="http://schemas.microsoft.com/office/powerpoint/2010/main" val="2044692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8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8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738" grpId="0" autoUpdateAnimBg="0"/>
      <p:bldP spid="628739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9" name="Rectangle 3"/>
          <p:cNvSpPr>
            <a:spLocks noChangeArrowheads="1"/>
          </p:cNvSpPr>
          <p:nvPr/>
        </p:nvSpPr>
        <p:spPr bwMode="auto">
          <a:xfrm>
            <a:off x="5724525" y="981075"/>
            <a:ext cx="1225550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FF0000"/>
                </a:solidFill>
              </a:rPr>
              <a:t>白茫茫</a:t>
            </a:r>
            <a:r>
              <a:rPr lang="zh-TW" altLang="en-US" sz="6000" b="1" dirty="0">
                <a:solidFill>
                  <a:srgbClr val="0000FF"/>
                </a:solidFill>
              </a:rPr>
              <a:t>的</a:t>
            </a:r>
            <a:r>
              <a:rPr lang="zh-TW" altLang="en-US" sz="6000" b="1" dirty="0">
                <a:solidFill>
                  <a:srgbClr val="FF0000"/>
                </a:solidFill>
              </a:rPr>
              <a:t>蘆花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851275" y="981075"/>
            <a:ext cx="1225550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FF0000"/>
                </a:solidFill>
              </a:rPr>
              <a:t>綠油油</a:t>
            </a:r>
            <a:r>
              <a:rPr lang="zh-TW" altLang="en-US" sz="6000" b="1" dirty="0">
                <a:solidFill>
                  <a:srgbClr val="0000FF"/>
                </a:solidFill>
              </a:rPr>
              <a:t>的</a:t>
            </a:r>
            <a:r>
              <a:rPr lang="zh-TW" altLang="en-US" sz="6000" b="1" dirty="0">
                <a:solidFill>
                  <a:srgbClr val="FF0000"/>
                </a:solidFill>
              </a:rPr>
              <a:t>草地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835150" y="981075"/>
            <a:ext cx="1225550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FF0000"/>
                </a:solidFill>
              </a:rPr>
              <a:t>軟綿綿</a:t>
            </a:r>
            <a:r>
              <a:rPr lang="zh-TW" altLang="en-US" sz="6000" b="1" dirty="0">
                <a:solidFill>
                  <a:srgbClr val="0000FF"/>
                </a:solidFill>
              </a:rPr>
              <a:t>的</a:t>
            </a:r>
            <a:r>
              <a:rPr lang="zh-TW" altLang="en-US" sz="6000" b="1" dirty="0">
                <a:solidFill>
                  <a:srgbClr val="FF0000"/>
                </a:solidFill>
              </a:rPr>
              <a:t>抱枕</a:t>
            </a:r>
          </a:p>
        </p:txBody>
      </p:sp>
    </p:spTree>
    <p:extLst>
      <p:ext uri="{BB962C8B-B14F-4D97-AF65-F5344CB8AC3E}">
        <p14:creationId xmlns:p14="http://schemas.microsoft.com/office/powerpoint/2010/main" val="283191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739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763" name="Rectangle 3"/>
          <p:cNvSpPr>
            <a:spLocks noChangeArrowheads="1"/>
          </p:cNvSpPr>
          <p:nvPr/>
        </p:nvSpPr>
        <p:spPr bwMode="auto">
          <a:xfrm>
            <a:off x="6373813" y="692150"/>
            <a:ext cx="2014537" cy="554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紅紅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6000" b="1" dirty="0" smtClean="0">
                <a:solidFill>
                  <a:srgbClr val="FF0000"/>
                </a:solidFill>
              </a:rPr>
              <a:t>落日</a:t>
            </a:r>
            <a:r>
              <a:rPr lang="zh-TW" altLang="en-US" sz="6000" b="1" dirty="0" smtClean="0">
                <a:solidFill>
                  <a:schemeClr val="accent2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6000" b="1" dirty="0" smtClean="0">
                <a:solidFill>
                  <a:srgbClr val="FF0000"/>
                </a:solidFill>
              </a:rPr>
              <a:t>灑下金色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6000" b="1" dirty="0" smtClean="0">
                <a:solidFill>
                  <a:srgbClr val="FF0000"/>
                </a:solidFill>
              </a:rPr>
              <a:t>光芒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563888" y="692696"/>
            <a:ext cx="2014537" cy="554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涼涼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6000" b="1" dirty="0" smtClean="0">
                <a:solidFill>
                  <a:srgbClr val="FF0000"/>
                </a:solidFill>
              </a:rPr>
              <a:t>微風</a:t>
            </a:r>
            <a:r>
              <a:rPr lang="zh-TW" altLang="en-US" sz="6000" b="1" dirty="0" smtClean="0">
                <a:solidFill>
                  <a:schemeClr val="accent2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6000" b="1" dirty="0" smtClean="0">
                <a:solidFill>
                  <a:srgbClr val="FF0000"/>
                </a:solidFill>
              </a:rPr>
              <a:t>趕走炎熱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6000" b="1" dirty="0" smtClean="0">
                <a:solidFill>
                  <a:srgbClr val="FF0000"/>
                </a:solidFill>
              </a:rPr>
              <a:t>夏天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55576" y="692174"/>
            <a:ext cx="2014537" cy="554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綠綠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6000" b="1" dirty="0" smtClean="0">
                <a:solidFill>
                  <a:srgbClr val="FF0000"/>
                </a:solidFill>
              </a:rPr>
              <a:t>嫩葉</a:t>
            </a:r>
            <a:r>
              <a:rPr lang="zh-TW" altLang="en-US" sz="6000" b="1" dirty="0" smtClean="0">
                <a:solidFill>
                  <a:schemeClr val="accent2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6000" b="1" dirty="0" smtClean="0">
                <a:solidFill>
                  <a:srgbClr val="FF0000"/>
                </a:solidFill>
              </a:rPr>
              <a:t>預告春天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6000" b="1" dirty="0" smtClean="0">
                <a:solidFill>
                  <a:srgbClr val="FF0000"/>
                </a:solidFill>
              </a:rPr>
              <a:t>來臨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780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9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9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9763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763" name="Rectangle 3"/>
          <p:cNvSpPr>
            <a:spLocks noChangeArrowheads="1"/>
          </p:cNvSpPr>
          <p:nvPr/>
        </p:nvSpPr>
        <p:spPr bwMode="auto">
          <a:xfrm>
            <a:off x="6373813" y="692150"/>
            <a:ext cx="2014537" cy="554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0000FF"/>
                </a:solidFill>
              </a:rPr>
              <a:t>他</a:t>
            </a:r>
            <a:r>
              <a:rPr lang="zh-TW" altLang="en-US" sz="6000" b="1" dirty="0">
                <a:solidFill>
                  <a:srgbClr val="FF0000"/>
                </a:solidFill>
              </a:rPr>
              <a:t>來來回回</a:t>
            </a:r>
            <a:r>
              <a:rPr lang="zh-TW" altLang="en-US" sz="6000" b="1" dirty="0">
                <a:solidFill>
                  <a:srgbClr val="0000FF"/>
                </a:solidFill>
              </a:rPr>
              <a:t>的</a:t>
            </a:r>
            <a:r>
              <a:rPr lang="zh-TW" altLang="en-US" sz="6000" b="1" dirty="0">
                <a:solidFill>
                  <a:srgbClr val="FF0000"/>
                </a:solidFill>
              </a:rPr>
              <a:t>走</a:t>
            </a:r>
            <a:r>
              <a:rPr lang="zh-TW" altLang="en-US" sz="6000" b="1" dirty="0">
                <a:solidFill>
                  <a:schemeClr val="accent2"/>
                </a:solidFill>
              </a:rPr>
              <a:t>了幾</a:t>
            </a:r>
            <a:r>
              <a:rPr lang="zh-TW" altLang="en-US" sz="6000" b="1" dirty="0">
                <a:solidFill>
                  <a:srgbClr val="FF0000"/>
                </a:solidFill>
              </a:rPr>
              <a:t>步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635375" y="692150"/>
            <a:ext cx="2014538" cy="554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0000FF"/>
                </a:solidFill>
              </a:rPr>
              <a:t>我</a:t>
            </a:r>
            <a:r>
              <a:rPr lang="zh-TW" altLang="en-US" sz="6000" b="1" dirty="0">
                <a:solidFill>
                  <a:srgbClr val="FF0000"/>
                </a:solidFill>
              </a:rPr>
              <a:t>上上下下</a:t>
            </a:r>
            <a:r>
              <a:rPr lang="zh-TW" altLang="en-US" sz="6000" b="1" dirty="0">
                <a:solidFill>
                  <a:srgbClr val="0000FF"/>
                </a:solidFill>
              </a:rPr>
              <a:t>的</a:t>
            </a:r>
            <a:r>
              <a:rPr lang="zh-TW" altLang="en-US" sz="6000" b="1" dirty="0">
                <a:solidFill>
                  <a:srgbClr val="FF0000"/>
                </a:solidFill>
              </a:rPr>
              <a:t>跑</a:t>
            </a:r>
            <a:r>
              <a:rPr lang="zh-TW" altLang="en-US" sz="6000" b="1" dirty="0">
                <a:solidFill>
                  <a:schemeClr val="accent2"/>
                </a:solidFill>
              </a:rPr>
              <a:t>了幾</a:t>
            </a:r>
            <a:r>
              <a:rPr lang="zh-TW" altLang="en-US" sz="6000" b="1" dirty="0">
                <a:solidFill>
                  <a:srgbClr val="FF0000"/>
                </a:solidFill>
              </a:rPr>
              <a:t>次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55650" y="692150"/>
            <a:ext cx="2014538" cy="554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0000FF"/>
                </a:solidFill>
              </a:rPr>
              <a:t>他</a:t>
            </a:r>
            <a:r>
              <a:rPr lang="zh-TW" altLang="en-US" sz="6000" b="1" dirty="0">
                <a:solidFill>
                  <a:srgbClr val="FF0000"/>
                </a:solidFill>
              </a:rPr>
              <a:t>高高低低</a:t>
            </a:r>
            <a:r>
              <a:rPr lang="zh-TW" altLang="en-US" sz="6000" b="1" dirty="0">
                <a:solidFill>
                  <a:srgbClr val="0000FF"/>
                </a:solidFill>
              </a:rPr>
              <a:t>的</a:t>
            </a:r>
            <a:r>
              <a:rPr lang="zh-TW" altLang="en-US" sz="6000" b="1" dirty="0">
                <a:solidFill>
                  <a:srgbClr val="FF0000"/>
                </a:solidFill>
              </a:rPr>
              <a:t>爬</a:t>
            </a:r>
            <a:r>
              <a:rPr lang="zh-TW" altLang="en-US" sz="6000" b="1" dirty="0">
                <a:solidFill>
                  <a:schemeClr val="accent2"/>
                </a:solidFill>
              </a:rPr>
              <a:t>了幾</a:t>
            </a:r>
            <a:r>
              <a:rPr lang="zh-TW" altLang="en-US" sz="6000" b="1" dirty="0">
                <a:solidFill>
                  <a:srgbClr val="FF0000"/>
                </a:solidFill>
              </a:rPr>
              <a:t>回</a:t>
            </a:r>
          </a:p>
        </p:txBody>
      </p:sp>
    </p:spTree>
    <p:extLst>
      <p:ext uri="{BB962C8B-B14F-4D97-AF65-F5344CB8AC3E}">
        <p14:creationId xmlns:p14="http://schemas.microsoft.com/office/powerpoint/2010/main" val="2480416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9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9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9763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3779838" y="765175"/>
            <a:ext cx="3240087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>
                <a:solidFill>
                  <a:srgbClr val="0000FF"/>
                </a:solidFill>
              </a:rPr>
              <a:t>這位魔術師的表演十分神奇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，弟弟看得</a:t>
            </a:r>
            <a:r>
              <a:rPr lang="zh-TW" altLang="en-US" sz="4800" b="1">
                <a:solidFill>
                  <a:srgbClr val="FF0000"/>
                </a:solidFill>
              </a:rPr>
              <a:t>目不轉睛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，拍手叫好。</a:t>
            </a:r>
            <a:endParaRPr lang="zh-TW" altLang="en-US" sz="4800" b="1">
              <a:solidFill>
                <a:srgbClr val="0000FF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07950" y="765175"/>
            <a:ext cx="3240088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>
                <a:solidFill>
                  <a:srgbClr val="0000FF"/>
                </a:solidFill>
              </a:rPr>
              <a:t>今年的國慶煙火非常精彩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，我看得</a:t>
            </a:r>
            <a:r>
              <a:rPr lang="zh-TW" altLang="en-US" sz="4800" b="1">
                <a:solidFill>
                  <a:srgbClr val="FF0000"/>
                </a:solidFill>
              </a:rPr>
              <a:t>目不轉睛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，深怕錯過任何一發的煙火。</a:t>
            </a:r>
            <a:endParaRPr lang="zh-TW" altLang="en-US" sz="4800" b="1">
              <a:solidFill>
                <a:srgbClr val="0000FF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450138" y="1557338"/>
            <a:ext cx="122555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FF0000"/>
                </a:solidFill>
              </a:rPr>
              <a:t>目不轉睛</a:t>
            </a:r>
          </a:p>
        </p:txBody>
      </p:sp>
    </p:spTree>
    <p:extLst>
      <p:ext uri="{BB962C8B-B14F-4D97-AF65-F5344CB8AC3E}">
        <p14:creationId xmlns:p14="http://schemas.microsoft.com/office/powerpoint/2010/main" val="1541338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3851275" y="765175"/>
            <a:ext cx="3816350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>
                <a:solidFill>
                  <a:srgbClr val="0000FF"/>
                </a:solidFill>
              </a:rPr>
              <a:t>開學第一天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，弟弟就</a:t>
            </a:r>
            <a:r>
              <a:rPr lang="zh-TW" altLang="en-US" sz="4800" b="1">
                <a:solidFill>
                  <a:srgbClr val="FF0000"/>
                </a:solidFill>
              </a:rPr>
              <a:t>活蹦亂跳</a:t>
            </a:r>
            <a:r>
              <a:rPr lang="zh-TW" altLang="en-US" sz="4800" b="1">
                <a:solidFill>
                  <a:srgbClr val="0000FF"/>
                </a:solidFill>
              </a:rPr>
              <a:t>的在校園裡東看西看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，對每一件事都感到新奇。</a:t>
            </a:r>
            <a:endParaRPr lang="zh-TW" altLang="en-US" sz="4800" b="1">
              <a:solidFill>
                <a:srgbClr val="0000FF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79388" y="765175"/>
            <a:ext cx="3240087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>
                <a:solidFill>
                  <a:srgbClr val="0000FF"/>
                </a:solidFill>
              </a:rPr>
              <a:t>動物園裡的猴子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，整天</a:t>
            </a:r>
            <a:r>
              <a:rPr lang="zh-TW" altLang="en-US" sz="4800" b="1">
                <a:solidFill>
                  <a:srgbClr val="FF0000"/>
                </a:solidFill>
              </a:rPr>
              <a:t>活蹦亂跳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的動個不停，精力十分旺盛。</a:t>
            </a:r>
            <a:endParaRPr lang="zh-TW" altLang="en-US" sz="4800" b="1">
              <a:solidFill>
                <a:srgbClr val="0000FF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10500" y="1557338"/>
            <a:ext cx="122555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FF0000"/>
                </a:solidFill>
              </a:rPr>
              <a:t>活蹦亂跳</a:t>
            </a:r>
          </a:p>
        </p:txBody>
      </p:sp>
    </p:spTree>
    <p:extLst>
      <p:ext uri="{BB962C8B-B14F-4D97-AF65-F5344CB8AC3E}">
        <p14:creationId xmlns:p14="http://schemas.microsoft.com/office/powerpoint/2010/main" val="3855441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4211638" y="765175"/>
            <a:ext cx="3313112" cy="561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>
                <a:solidFill>
                  <a:srgbClr val="0000FF"/>
                </a:solidFill>
              </a:rPr>
              <a:t>這一座雕像將老師做得</a:t>
            </a:r>
            <a:r>
              <a:rPr lang="zh-TW" altLang="en-US" sz="4800" b="1">
                <a:solidFill>
                  <a:srgbClr val="FF0000"/>
                </a:solidFill>
              </a:rPr>
              <a:t>生動傳神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，不仔細看，還以為老師的本尊就在現場。</a:t>
            </a:r>
            <a:endParaRPr lang="zh-TW" altLang="en-US" sz="4800" b="1">
              <a:solidFill>
                <a:srgbClr val="0000FF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07950" y="765175"/>
            <a:ext cx="3959225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>
                <a:solidFill>
                  <a:srgbClr val="0000FF"/>
                </a:solidFill>
              </a:rPr>
              <a:t>這一篇文章非常精彩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，將同學間每天吵吵鬧鬧的情形描寫得</a:t>
            </a:r>
            <a:r>
              <a:rPr lang="zh-TW" altLang="en-US" sz="4800" b="1">
                <a:solidFill>
                  <a:srgbClr val="FF0000"/>
                </a:solidFill>
              </a:rPr>
              <a:t>生動傳神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，讓人印象深刻。</a:t>
            </a:r>
            <a:endParaRPr lang="zh-TW" altLang="en-US" sz="4800" b="1">
              <a:solidFill>
                <a:srgbClr val="0000FF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10500" y="1557338"/>
            <a:ext cx="122555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FF0000"/>
                </a:solidFill>
              </a:rPr>
              <a:t>生動傳神</a:t>
            </a:r>
          </a:p>
        </p:txBody>
      </p:sp>
    </p:spTree>
    <p:extLst>
      <p:ext uri="{BB962C8B-B14F-4D97-AF65-F5344CB8AC3E}">
        <p14:creationId xmlns:p14="http://schemas.microsoft.com/office/powerpoint/2010/main" val="222229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5364163" y="765175"/>
            <a:ext cx="3492500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>
                <a:solidFill>
                  <a:srgbClr val="0000FF"/>
                </a:solidFill>
              </a:rPr>
              <a:t>詩中</a:t>
            </a:r>
            <a:r>
              <a:rPr lang="zh-TW" altLang="en-US" sz="4400" b="1" dirty="0">
                <a:solidFill>
                  <a:srgbClr val="FF0000"/>
                </a:solidFill>
              </a:rPr>
              <a:t>不但</a:t>
            </a:r>
            <a:r>
              <a:rPr lang="zh-TW" altLang="en-US" sz="4400" b="1" dirty="0">
                <a:solidFill>
                  <a:srgbClr val="0000FF"/>
                </a:solidFill>
              </a:rPr>
              <a:t>嵌入十個</a:t>
            </a:r>
            <a:r>
              <a:rPr lang="zh-TW" altLang="en-US" sz="44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「一」字</a:t>
            </a:r>
            <a:r>
              <a:rPr lang="zh-TW" altLang="en-US" sz="4400" b="1" dirty="0">
                <a:solidFill>
                  <a:srgbClr val="0000FF"/>
                </a:solidFill>
              </a:rPr>
              <a:t>，</a:t>
            </a:r>
            <a:r>
              <a:rPr lang="zh-TW" altLang="en-US" sz="4400" b="1" dirty="0">
                <a:solidFill>
                  <a:srgbClr val="FF0000"/>
                </a:solidFill>
              </a:rPr>
              <a:t>而且</a:t>
            </a:r>
            <a:r>
              <a:rPr lang="zh-TW" altLang="en-US" sz="4400" b="1" dirty="0">
                <a:solidFill>
                  <a:srgbClr val="0000FF"/>
                </a:solidFill>
              </a:rPr>
              <a:t>把老人單獨在江邊釣魚的情態</a:t>
            </a:r>
            <a:r>
              <a:rPr lang="zh-TW" altLang="en-US" sz="44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，描寫得生動傳神</a:t>
            </a:r>
            <a:r>
              <a:rPr lang="zh-TW" altLang="en-US" sz="4400" b="1" dirty="0">
                <a:solidFill>
                  <a:srgbClr val="0000FF"/>
                </a:solidFill>
              </a:rPr>
              <a:t>。 </a:t>
            </a:r>
          </a:p>
        </p:txBody>
      </p:sp>
      <p:sp>
        <p:nvSpPr>
          <p:cNvPr id="633859" name="Rectangle 3"/>
          <p:cNvSpPr>
            <a:spLocks noChangeArrowheads="1"/>
          </p:cNvSpPr>
          <p:nvPr/>
        </p:nvSpPr>
        <p:spPr bwMode="auto">
          <a:xfrm>
            <a:off x="4211638" y="909638"/>
            <a:ext cx="8636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>
                <a:solidFill>
                  <a:srgbClr val="FF0000"/>
                </a:solidFill>
              </a:rPr>
              <a:t>遞進</a:t>
            </a:r>
            <a:r>
              <a:rPr lang="zh-TW" altLang="en-US" sz="4400" b="1">
                <a:solidFill>
                  <a:srgbClr val="0000FF"/>
                </a:solidFill>
              </a:rPr>
              <a:t>複句</a:t>
            </a:r>
            <a:endParaRPr lang="zh-TW" altLang="en-US" sz="2800" b="1">
              <a:solidFill>
                <a:srgbClr val="0000FF"/>
              </a:solidFill>
            </a:endParaRPr>
          </a:p>
        </p:txBody>
      </p:sp>
      <p:sp>
        <p:nvSpPr>
          <p:cNvPr id="633860" name="Rectangle 4"/>
          <p:cNvSpPr>
            <a:spLocks noChangeArrowheads="1"/>
          </p:cNvSpPr>
          <p:nvPr/>
        </p:nvSpPr>
        <p:spPr bwMode="auto">
          <a:xfrm>
            <a:off x="323850" y="836613"/>
            <a:ext cx="3527425" cy="547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>
                <a:solidFill>
                  <a:srgbClr val="0000FF"/>
                </a:solidFill>
              </a:rPr>
              <a:t>打掃時間時，同學</a:t>
            </a:r>
            <a:r>
              <a:rPr lang="zh-TW" altLang="en-US" sz="4400" b="1" dirty="0">
                <a:solidFill>
                  <a:srgbClr val="FF0000"/>
                </a:solidFill>
              </a:rPr>
              <a:t>不但</a:t>
            </a:r>
            <a:r>
              <a:rPr lang="zh-TW" altLang="en-US" sz="4400" b="1" dirty="0">
                <a:solidFill>
                  <a:srgbClr val="0000FF"/>
                </a:solidFill>
              </a:rPr>
              <a:t>認真打掃自己負責的區域</a:t>
            </a:r>
            <a:r>
              <a:rPr lang="zh-TW" altLang="en-US" sz="44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>
                <a:solidFill>
                  <a:srgbClr val="FF0000"/>
                </a:solidFill>
              </a:rPr>
              <a:t>而且</a:t>
            </a:r>
            <a:r>
              <a:rPr lang="zh-TW" altLang="en-US" sz="4400" b="1" dirty="0">
                <a:solidFill>
                  <a:srgbClr val="0000FF"/>
                </a:solidFill>
              </a:rPr>
              <a:t>主動互相幫忙</a:t>
            </a:r>
            <a:r>
              <a:rPr lang="zh-TW" altLang="en-US" sz="44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，讓環境變得更加乾淨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122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3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3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58" grpId="0"/>
      <p:bldP spid="633859" grpId="0"/>
      <p:bldP spid="633860" grpId="0"/>
    </p:bldLst>
  </p:timing>
</p:sld>
</file>

<file path=ppt/theme/theme1.xml><?xml version="1.0" encoding="utf-8"?>
<a:theme xmlns:a="http://schemas.openxmlformats.org/drawingml/2006/main" name="gwall">
  <a:themeElements>
    <a:clrScheme name="gwal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w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gwal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wal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GWALL</Template>
  <TotalTime>3754</TotalTime>
  <Words>460</Words>
  <Application>Microsoft Office PowerPoint</Application>
  <PresentationFormat>如螢幕大小 (4:3)</PresentationFormat>
  <Paragraphs>73</Paragraphs>
  <Slides>18</Slides>
  <Notes>18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3" baseType="lpstr">
      <vt:lpstr>新細明體</vt:lpstr>
      <vt:lpstr>Calibri</vt:lpstr>
      <vt:lpstr>Times New Roman</vt:lpstr>
      <vt:lpstr>Wingdings</vt:lpstr>
      <vt:lpstr>gwall</vt:lpstr>
      <vt:lpstr>二、秋江獨釣</vt:lpstr>
      <vt:lpstr>句型練習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mychat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三、智救養馬人</dc:title>
  <dc:creator>SuperXP</dc:creator>
  <cp:lastModifiedBy>Teacher</cp:lastModifiedBy>
  <cp:revision>803</cp:revision>
  <cp:lastPrinted>1601-01-01T00:00:00Z</cp:lastPrinted>
  <dcterms:created xsi:type="dcterms:W3CDTF">2005-09-11T13:17:35Z</dcterms:created>
  <dcterms:modified xsi:type="dcterms:W3CDTF">2016-09-06T09:08:50Z</dcterms:modified>
</cp:coreProperties>
</file>