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778288" cy="9475788"/>
  <p:notesSz cx="6858000" cy="9144000"/>
  <p:embeddedFontLst>
    <p:embeddedFont>
      <p:font typeface="DFKai-SB" panose="03000509000000000000" pitchFamily="65" charset="-120"/>
      <p:regular r:id="rId18"/>
    </p:embeddedFont>
    <p:embeddedFont>
      <p:font typeface="Microsoft Yahei" panose="020B0503020204020204" pitchFamily="34" charset="-122"/>
      <p:regular r:id="rId19"/>
      <p:bold r:id="rId20"/>
    </p:embeddedFont>
    <p:embeddedFont>
      <p:font typeface="Roboto" panose="02020500000000000000" charset="0"/>
      <p:regular r:id="rId21"/>
      <p:bold r:id="rId22"/>
      <p:italic r:id="rId23"/>
      <p:boldItalic r:id="rId24"/>
    </p:embeddedFont>
    <p:embeddedFont>
      <p:font typeface="SimHei" panose="02010609060101010101" pitchFamily="49" charset="-12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FJQm+HYWnzigF5l55XNcN5gUb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5766F8-EB26-4D6D-B794-0C0235B1DEDE}">
  <a:tblStyle styleId="{1D5766F8-EB26-4D6D-B794-0C0235B1DE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66" y="126"/>
      </p:cViewPr>
      <p:guideLst>
        <p:guide orient="horz" pos="2985"/>
        <p:guide pos="5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pp琦素材站https://shop152350920.taobao.com/</a:t>
            </a: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1</a:t>
            </a:fld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7" name="Google Shape;14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10</a:t>
            </a:fld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7" name="Google Shape;15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11</a:t>
            </a:fld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8" name="Google Shape;1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12</a:t>
            </a:fld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7" name="Google Shape;17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13</a:t>
            </a:fld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7" name="Google Shape;18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14</a:t>
            </a:fld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95" name="Google Shape;19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15</a:t>
            </a:fld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2</a:t>
            </a:fld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6" name="Google Shape;8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3</a:t>
            </a:fld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4</a:t>
            </a:fld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5" name="Google Shape;10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5</a:t>
            </a:fld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5" name="Google Shape;11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6</a:t>
            </a:fld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4" name="Google Shape;12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7</a:t>
            </a:fld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0" name="Google Shape;14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200"/>
              <a:t>9</a:t>
            </a:fld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5"/>
              <a:buFont typeface="Arial"/>
              <a:buNone/>
              <a:defRPr sz="825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3305"/>
              <a:buFont typeface="Arial"/>
              <a:buNone/>
              <a:defRPr sz="33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 txBox="1"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5"/>
              <a:buFont typeface="Arial"/>
              <a:buNone/>
              <a:defRPr sz="440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9"/>
          <p:cNvSpPr>
            <a:spLocks noGrp="1"/>
          </p:cNvSpPr>
          <p:nvPr>
            <p:ph type="pic" idx="2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49"/>
          <p:cNvSpPr txBox="1">
            <a:spLocks noGrp="1"/>
          </p:cNvSpPr>
          <p:nvPr>
            <p:ph type="body" idx="1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0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body" idx="1"/>
          </p:nvPr>
        </p:nvSpPr>
        <p:spPr>
          <a:xfrm rot="5400000">
            <a:off x="2308860" y="-251460"/>
            <a:ext cx="452628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1"/>
          <p:cNvSpPr txBox="1">
            <a:spLocks noGrp="1"/>
          </p:cNvSpPr>
          <p:nvPr>
            <p:ph type="title"/>
          </p:nvPr>
        </p:nvSpPr>
        <p:spPr>
          <a:xfrm rot="5400000">
            <a:off x="9800852" y="2710852"/>
            <a:ext cx="8030561" cy="36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body" idx="1"/>
          </p:nvPr>
        </p:nvSpPr>
        <p:spPr>
          <a:xfrm rot="5400000">
            <a:off x="2460213" y="-802168"/>
            <a:ext cx="8030561" cy="1064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OBJECT_AND_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body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body" idx="2"/>
          </p:nvPr>
        </p:nvSpPr>
        <p:spPr>
          <a:xfrm>
            <a:off x="8494169" y="2522574"/>
            <a:ext cx="7130907" cy="289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body" idx="3"/>
          </p:nvPr>
        </p:nvSpPr>
        <p:spPr>
          <a:xfrm>
            <a:off x="8494169" y="5633018"/>
            <a:ext cx="7130907" cy="290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4"/>
          <p:cNvSpPr txBox="1"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5"/>
              <a:buFont typeface="Arial"/>
              <a:buNone/>
              <a:defRPr sz="825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888888"/>
              </a:buClr>
              <a:buSzPts val="3305"/>
              <a:buFont typeface="Arial"/>
              <a:buNone/>
              <a:defRPr sz="330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2750"/>
              <a:buFont typeface="Arial"/>
              <a:buNone/>
              <a:defRPr sz="2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rgbClr val="888888"/>
              </a:buClr>
              <a:buSzPts val="2475"/>
              <a:buFont typeface="Arial"/>
              <a:buNone/>
              <a:defRPr sz="24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5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body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body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6"/>
          <p:cNvSpPr txBox="1"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71"/>
              </a:spcBef>
              <a:spcAft>
                <a:spcPts val="0"/>
              </a:spcAft>
              <a:buClr>
                <a:schemeClr val="dk1"/>
              </a:buClr>
              <a:buSzPts val="3855"/>
              <a:buFont typeface="Arial"/>
              <a:buNone/>
              <a:defRPr sz="3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3305"/>
              <a:buFont typeface="Arial"/>
              <a:buNone/>
              <a:defRPr sz="33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body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71"/>
              </a:spcBef>
              <a:spcAft>
                <a:spcPts val="0"/>
              </a:spcAft>
              <a:buClr>
                <a:schemeClr val="dk1"/>
              </a:buClr>
              <a:buSzPts val="3855"/>
              <a:buFont typeface="Arial"/>
              <a:buNone/>
              <a:defRPr sz="3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3305"/>
              <a:buFont typeface="Arial"/>
              <a:buNone/>
              <a:defRPr sz="33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body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8"/>
          <p:cNvSpPr txBox="1"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5"/>
              <a:buFont typeface="Arial"/>
              <a:buNone/>
              <a:defRPr sz="440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body"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317" algn="l" rtl="0">
              <a:lnSpc>
                <a:spcPct val="100000"/>
              </a:lnSpc>
              <a:spcBef>
                <a:spcPts val="881"/>
              </a:spcBef>
              <a:spcAft>
                <a:spcPts val="0"/>
              </a:spcAft>
              <a:buClr>
                <a:schemeClr val="dk1"/>
              </a:buClr>
              <a:buSzPts val="4405"/>
              <a:buFont typeface="Arial"/>
              <a:buChar char="•"/>
              <a:defRPr sz="4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73392" algn="l" rtl="0">
              <a:lnSpc>
                <a:spcPct val="100000"/>
              </a:lnSpc>
              <a:spcBef>
                <a:spcPts val="771"/>
              </a:spcBef>
              <a:spcAft>
                <a:spcPts val="0"/>
              </a:spcAft>
              <a:buClr>
                <a:schemeClr val="dk1"/>
              </a:buClr>
              <a:buSzPts val="3855"/>
              <a:buFont typeface="Arial"/>
              <a:buChar char="–"/>
              <a:defRPr sz="3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8467" algn="l" rtl="0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3305"/>
              <a:buFont typeface="Arial"/>
              <a:buChar char="•"/>
              <a:defRPr sz="33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–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»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»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»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»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»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body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9" descr="PPT素材-0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s://forms.gle/HAB9DVhBYxVkcD7L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 descr="封面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 descr="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847" y="1087278"/>
            <a:ext cx="15986125" cy="159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6012880" y="4593878"/>
            <a:ext cx="22440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FKai-SB"/>
              <a:buNone/>
            </a:pPr>
            <a:r>
              <a:rPr lang="zh-TW" sz="4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歡迎參加</a:t>
            </a:r>
            <a:endParaRPr sz="4000" b="1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8029104" y="5097934"/>
            <a:ext cx="460890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imHei"/>
              <a:buNone/>
            </a:pPr>
            <a:r>
              <a:rPr lang="zh-TW" sz="7200" b="1" i="0" u="none" strike="noStrike" cap="none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rPr>
              <a:t>403學校日</a:t>
            </a:r>
            <a:endParaRPr sz="7200" b="1" i="0" u="none" strike="noStrike" cap="none">
              <a:solidFill>
                <a:schemeClr val="dk2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61" name="Google Shape;61;p1" descr="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675" y="488950"/>
            <a:ext cx="3086100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6444928" y="6444519"/>
            <a:ext cx="54006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請記得簽到喔！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依桌上的檔案 (孩子姓名)入座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這是孩子三年級的學習成果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進步很多！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0" descr="1-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88913" y="3081338"/>
            <a:ext cx="3889375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0" descr="1-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2412" y="2095500"/>
            <a:ext cx="4687887" cy="74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 descr="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9554" y="-230658"/>
            <a:ext cx="9505280" cy="95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 txBox="1"/>
          <p:nvPr/>
        </p:nvSpPr>
        <p:spPr>
          <a:xfrm>
            <a:off x="4572720" y="3183622"/>
            <a:ext cx="648072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多元評量（70％）：小組討論、課堂發表、實作體驗、參與活動、各項作業、平時考、上課態度、作業繳交情形及其他學習活動等都將列入計算。 </a:t>
            </a:r>
            <a:endParaRPr sz="3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總結性評量（30％）：定期評量（期中、期末）。</a:t>
            </a:r>
            <a:endParaRPr sz="3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1260352" y="1060455"/>
            <a:ext cx="3528392" cy="763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DFKai-SB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成績計算方式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1" descr="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4939" y="417513"/>
            <a:ext cx="7560270" cy="75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 descr="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3513" y="56950"/>
            <a:ext cx="6240250" cy="916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/>
          <p:nvPr/>
        </p:nvSpPr>
        <p:spPr>
          <a:xfrm>
            <a:off x="2916536" y="3075900"/>
            <a:ext cx="475252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學習照片及具體學習狀況：班級網頁及Line@訊息。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學習進步的情形:聯絡簿說明、親師有約、作業獎勵、成績單評量說明。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11557509" y="1045377"/>
            <a:ext cx="259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3000"/>
              <a:buFont typeface="Arial"/>
              <a:buNone/>
            </a:pPr>
            <a:r>
              <a:rPr lang="zh-TW" sz="3000" b="1" i="0" u="none" strike="noStrike" cap="none">
                <a:solidFill>
                  <a:srgbClr val="6868CF"/>
                </a:solidFill>
                <a:latin typeface="Arial"/>
                <a:ea typeface="Arial"/>
                <a:cs typeface="Arial"/>
                <a:sym typeface="Arial"/>
              </a:rPr>
              <a:t>資訊科技運用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3168081" y="2080851"/>
            <a:ext cx="4320480" cy="763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DFKai-SB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提供學生學習表現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10527650" y="2080846"/>
            <a:ext cx="5004000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線上教學及作業繳交：</a:t>
            </a:r>
            <a:r>
              <a:rPr lang="zh-TW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Google classroom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學習平台：數位閱讀網、國語日報知識庫</a:t>
            </a: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平板教學：即時互動與反饋、資料查詢、討論與成果展現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2" descr="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778288" cy="97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2" descr="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98450" y="3392488"/>
            <a:ext cx="3133725" cy="58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2"/>
          <p:cNvSpPr txBox="1"/>
          <p:nvPr/>
        </p:nvSpPr>
        <p:spPr>
          <a:xfrm>
            <a:off x="2124448" y="1857574"/>
            <a:ext cx="11521280" cy="649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用聯絡簿或電話等方式保持聯繫。</a:t>
            </a:r>
            <a:endParaRPr sz="2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簽閱各科作業、試卷，關心孩子的學習狀況。</a:t>
            </a:r>
            <a:endParaRPr sz="2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通知單回條、資料填寫、繳費事項請儘速於隔日交回。</a:t>
            </a:r>
            <a:endParaRPr sz="2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陪孩子聊天，傾聽孩子的心聲。</a:t>
            </a:r>
            <a:endParaRPr sz="2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多給孩子做家事的機會，訓練生活自理能力。</a:t>
            </a:r>
            <a:endParaRPr sz="2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讓孩子學習規劃並做好自己分內的事，培養孩子的獨立性。</a:t>
            </a:r>
            <a:endParaRPr sz="2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提醒孩子上學時隨身攜帶防身警報器。</a:t>
            </a:r>
            <a:r>
              <a:rPr lang="zh-TW" sz="12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若遺失，學務處購買175元</a:t>
            </a: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 </a:t>
            </a:r>
            <a:endParaRPr sz="26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每日上學時間為上午7：20－7：50，切勿太早到或遲到。 </a:t>
            </a:r>
            <a:endParaRPr sz="2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請假三日以上需填假單</a:t>
            </a:r>
            <a:r>
              <a:rPr lang="zh-TW" sz="20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(假單在校網及聯絡簿前頁)</a:t>
            </a: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：事假須提前完成；若為病假，</a:t>
            </a:r>
            <a:r>
              <a:rPr lang="zh-TW" sz="2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依校園傳染病處理原則請假、</a:t>
            </a: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通報。</a:t>
            </a:r>
            <a:endParaRPr sz="2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學校學習活動緊湊，盡量讓孩子在家吃完早餐，對於孩子的學習、生長皆有幫助。不帶零食。 </a:t>
            </a:r>
            <a:endParaRPr sz="2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對學校的各項活動請多予支持和協助。</a:t>
            </a:r>
            <a:endParaRPr sz="2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鼓勵孩子參與學校各項競賽活動，以拓展孩子的學習經驗，發掘孩子的興趣與專長。</a:t>
            </a:r>
            <a:endParaRPr sz="26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zh-TW" sz="26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攜帶手機或其他行動裝置需填申請表，並遵守使用規範</a:t>
            </a:r>
            <a:r>
              <a:rPr lang="zh-TW" sz="24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4212680" y="515750"/>
            <a:ext cx="5760640" cy="1008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DFKai-SB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家長協助配合事項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3" descr="1-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298450"/>
            <a:ext cx="16792575" cy="92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3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03350" y="5818188"/>
            <a:ext cx="6808788" cy="39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 descr="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1625" y="273050"/>
            <a:ext cx="7178675" cy="9361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/>
          <p:nvPr/>
        </p:nvSpPr>
        <p:spPr>
          <a:xfrm>
            <a:off x="1620392" y="1150353"/>
            <a:ext cx="8136904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1.平常聯絡可透過聯絡簿或傳Line@告知老師。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有急事，可打學校電話2932-3875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或連老師手機0919-958-758。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2.若小朋友要請事假，請提前幾日告知。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臨時請病假，請於當天早上8:00前傳Line@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給老師， 或撥學校電話2932-3875轉532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生教組、546警衛室。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3.親師有約(面談時間):</a:t>
            </a:r>
            <a:r>
              <a:rPr lang="zh-TW" sz="3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週一下午</a:t>
            </a: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第三節課  </a:t>
            </a:r>
            <a:endParaRPr sz="3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15:10~15:50(有需要請提早和老師預約)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4.班級網頁。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/>
          <p:nvPr/>
        </p:nvSpPr>
        <p:spPr>
          <a:xfrm>
            <a:off x="10908781" y="2649662"/>
            <a:ext cx="3877985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zh-TW" sz="48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親師有約時間</a:t>
            </a:r>
            <a:endParaRPr sz="4800" b="1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zh-TW" sz="48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及聯繫方式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5" descr="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050" y="-261150"/>
            <a:ext cx="15732949" cy="999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/>
          <p:nvPr/>
        </p:nvSpPr>
        <p:spPr>
          <a:xfrm>
            <a:off x="4666519" y="236331"/>
            <a:ext cx="5976600" cy="76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DFKai-SB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班代選舉、討論及建議事項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4971760" y="1193051"/>
            <a:ext cx="10157405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AutoNum type="arabicPeriod"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上學期班費結餘4479元。感謝三年級班級家長代表：</a:t>
            </a:r>
            <a:endParaRPr sz="3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宇凡爸爸、彧安媽媽；總務：浩廷媽媽辛苦付出！</a:t>
            </a:r>
            <a:endParaRPr sz="3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2.本學期班費收取(    )元，</a:t>
            </a: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若有結餘移至下學期繼續使用。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3.募集班級圖書</a:t>
            </a:r>
            <a:r>
              <a:rPr lang="zh-TW"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(分享書籍暫放教室書櫃，供晨間閱讀使用，期末攜回)</a:t>
            </a:r>
            <a:endParaRPr sz="24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zh-TW" sz="2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4.班級家長代表選舉流程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(1)應出席人數達 1/3 以上，公推家長 1 人擔任主席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(2)主席宣布選舉名稱、應選出之名額及選舉方式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(3)進行候選人提名（家長有意願者可先行自我介紹），提名名額可多於當選名額，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每位家長可以投票數應等同於應選數。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(4)表決</a:t>
            </a:r>
            <a:endParaRPr sz="2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6" descr="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88" y="100200"/>
            <a:ext cx="16520707" cy="947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6"/>
          <p:cNvSpPr txBox="1"/>
          <p:nvPr/>
        </p:nvSpPr>
        <p:spPr>
          <a:xfrm>
            <a:off x="7921669" y="3983694"/>
            <a:ext cx="74163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請協助填寫學校日問卷</a:t>
            </a:r>
            <a:r>
              <a:rPr lang="zh-TW" sz="3200" b="0" i="0" u="sng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https://forms.gle/HAB9DVhBYxVkcD7LA</a:t>
            </a:r>
            <a:br>
              <a:rPr lang="zh-TW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99" name="Google Shape;199;p16"/>
          <p:cNvSpPr txBox="1"/>
          <p:nvPr/>
        </p:nvSpPr>
        <p:spPr>
          <a:xfrm>
            <a:off x="1922291" y="2342886"/>
            <a:ext cx="2304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FKai-SB"/>
              <a:buNone/>
            </a:pPr>
            <a:r>
              <a:rPr lang="zh-TW" sz="48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感謝您的參與</a:t>
            </a:r>
            <a:endParaRPr sz="4800" b="1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00" name="Google Shape;20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500" y="4327638"/>
            <a:ext cx="397192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PPT素材-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 descr="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3123" y="6916080"/>
            <a:ext cx="7631113" cy="130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 descr="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8113" y="1671270"/>
            <a:ext cx="7631112" cy="130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 descr="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83363" y="2931751"/>
            <a:ext cx="7631112" cy="130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 descr="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15548" y="5574425"/>
            <a:ext cx="7631113" cy="130016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7378854" y="1899943"/>
            <a:ext cx="3856037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重要行事曆</a:t>
            </a:r>
            <a:endParaRPr sz="3200" b="0" i="0" u="none" strike="noStrike" cap="non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7381032" y="3252383"/>
            <a:ext cx="63367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班級經營、品德教育推動方式</a:t>
            </a:r>
            <a:endParaRPr sz="3200" b="0" i="0" u="none" strike="noStrike" cap="non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7344641" y="5898580"/>
            <a:ext cx="633670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imHei"/>
              <a:buNone/>
            </a:pPr>
            <a:r>
              <a:rPr lang="zh-TW" sz="26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家長協助配合事項、親師有約及聯絡方式</a:t>
            </a:r>
            <a:endParaRPr sz="2600" b="0" i="0" u="none" strike="noStrike" cap="non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78" name="Google Shape;78;p2" descr="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/>
          <p:nvPr/>
        </p:nvSpPr>
        <p:spPr>
          <a:xfrm>
            <a:off x="1598210" y="1713558"/>
            <a:ext cx="25419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會議流程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94334" y="4260701"/>
            <a:ext cx="7632854" cy="129856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>
            <a:off x="7381032" y="4498505"/>
            <a:ext cx="5946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教學安排、成績計算方式</a:t>
            </a:r>
            <a:endParaRPr sz="3200" b="0" i="0" u="none" strike="noStrike" cap="non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7378854" y="7188009"/>
            <a:ext cx="5948953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imHei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班代選舉、討論建議事項</a:t>
            </a:r>
            <a:endParaRPr sz="3200" b="0" i="0" u="none" strike="noStrike" cap="none">
              <a:solidFill>
                <a:schemeClr val="l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" descr="PPT素材-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2735" y="-763587"/>
            <a:ext cx="16778288" cy="102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/>
          <p:nvPr/>
        </p:nvSpPr>
        <p:spPr>
          <a:xfrm>
            <a:off x="2587800" y="1425526"/>
            <a:ext cx="40324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8CF"/>
              </a:buClr>
              <a:buSzPts val="4000"/>
              <a:buFont typeface="DFKai-SB"/>
              <a:buNone/>
            </a:pPr>
            <a:r>
              <a:rPr lang="zh-TW" sz="4000" b="1" i="0" u="none" strike="noStrike" cap="none">
                <a:solidFill>
                  <a:srgbClr val="6868CF"/>
                </a:solidFill>
                <a:latin typeface="DFKai-SB"/>
                <a:ea typeface="DFKai-SB"/>
                <a:cs typeface="DFKai-SB"/>
                <a:sym typeface="DFKai-SB"/>
              </a:rPr>
              <a:t>學校重要行事曆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2556496" y="2845068"/>
            <a:ext cx="10387657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定期評量：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第一次 11/5(二)-11/6(三)；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FKai-SB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第二次1/9(四)-1/10(五)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校外教學：9/16(一)上午/文山劇場</a:t>
            </a:r>
            <a:r>
              <a:rPr lang="en-US" altLang="zh-TW"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返程捷運</a:t>
            </a:r>
            <a:r>
              <a:rPr lang="en-US" altLang="zh-TW"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？英語情境中心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游泳課：10/3、10/17(四)下午</a:t>
            </a:r>
            <a:endParaRPr sz="3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園遊會</a:t>
            </a:r>
            <a:r>
              <a:rPr lang="en-US" alt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altLang="en-US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大展身手</a:t>
            </a:r>
            <a:r>
              <a:rPr lang="en-US" alt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/</a:t>
            </a:r>
            <a:r>
              <a:rPr lang="zh-TW" altLang="en-US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教室</a:t>
            </a:r>
            <a:r>
              <a:rPr lang="en-US" altLang="zh-TW" sz="24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：11/16(六)；補休 11/18(一)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健康檢查：9/30(二)基本健檢；10/8(二)尿液；</a:t>
            </a:r>
            <a:endParaRPr sz="3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          10/17(四)蟯蟲</a:t>
            </a:r>
            <a:endParaRPr sz="3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閱讀認證：第一次9/25-9/27；第二次12/18-12/20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日進寫作大賞：12/24 (二)</a:t>
            </a:r>
            <a:endParaRPr sz="3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休業式：1/20 (一)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 descr="PPT素材-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625" y="-3175"/>
            <a:ext cx="10729913" cy="88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9927" y="3256756"/>
            <a:ext cx="2722563" cy="137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封面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0113" y="5529263"/>
            <a:ext cx="4895850" cy="332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/>
          <p:nvPr/>
        </p:nvSpPr>
        <p:spPr>
          <a:xfrm>
            <a:off x="6516936" y="2968179"/>
            <a:ext cx="707538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加強生活教育，培養良好習慣</a:t>
            </a:r>
            <a:endParaRPr sz="32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增加解決問題的能力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看到孩子的亮點</a:t>
            </a:r>
            <a:r>
              <a:rPr lang="zh-TW"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(提供學習、表現機會)</a:t>
            </a: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，培養積極正向</a:t>
            </a:r>
            <a:r>
              <a:rPr lang="zh-TW"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(鼓勵、說好話) </a:t>
            </a: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、負責任的態度</a:t>
            </a:r>
            <a:r>
              <a:rPr lang="zh-TW" sz="16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(做錯要補救)</a:t>
            </a: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zh-TW"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營造互助共學的環境，共同成長的團體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1108749" y="1248055"/>
            <a:ext cx="4036575" cy="10047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DFKai-SB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班級經營理念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5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 descr="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2120" y="389731"/>
            <a:ext cx="8748712" cy="86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 descr="PPT素材-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/>
          <p:nvPr/>
        </p:nvSpPr>
        <p:spPr>
          <a:xfrm>
            <a:off x="10981432" y="1740575"/>
            <a:ext cx="4036575" cy="10047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DFKai-SB"/>
              <a:buNone/>
            </a:pPr>
            <a:r>
              <a:rPr lang="zh-TW" sz="4800" b="1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品德教育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3772376" y="2745276"/>
            <a:ext cx="6264696" cy="377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日常生活</a:t>
            </a: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：配合學校公布「品格核心主題及具體實踐行為準則」(聯p.3)，進行機會教育。</a:t>
            </a:r>
            <a:endParaRPr sz="30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班級經營</a:t>
            </a: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：配合班級獎勵制度，隨時鼓勵進步、好的表現。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 sz="3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融入課程</a:t>
            </a:r>
            <a:r>
              <a:rPr lang="zh-TW" sz="3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：找出問題→蒐集資料→分析整理→行動省思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6"/>
          <p:cNvGraphicFramePr/>
          <p:nvPr/>
        </p:nvGraphicFramePr>
        <p:xfrm>
          <a:off x="1244526" y="1368708"/>
          <a:ext cx="14597150" cy="7280450"/>
        </p:xfrm>
        <a:graphic>
          <a:graphicData uri="http://schemas.openxmlformats.org/drawingml/2006/table">
            <a:tbl>
              <a:tblPr>
                <a:noFill/>
                <a:tableStyleId>{1D5766F8-EB26-4D6D-B794-0C0235B1DEDE}</a:tableStyleId>
              </a:tblPr>
              <a:tblGrid>
                <a:gridCol w="9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4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DFKai-SB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領域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DFKai-SB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單元內容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6675" marR="0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DFKai-SB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教學目標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DFKai-SB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教學重點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DFKai-SB"/>
                        <a:buNone/>
                      </a:pPr>
                      <a:r>
                        <a:rPr lang="zh-TW" sz="2800" b="1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國語</a:t>
                      </a:r>
                      <a:endParaRPr sz="1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6675" marR="66675" marT="45725" marB="45725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1.歡樂好時光</a:t>
                      </a:r>
                      <a:endParaRPr sz="26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2.人物寫真</a:t>
                      </a:r>
                      <a:endParaRPr sz="26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3.放眼看世界</a:t>
                      </a:r>
                      <a:endParaRPr sz="26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4.魔法變變變</a:t>
                      </a:r>
                      <a:endParaRPr sz="26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6675" marR="66675" marT="45725" marB="45725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1.能仔細聆聽課文內容，並掌握文章的重點。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2.能運用習得的方法，說出課文大意。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3.能辨析多音字及形似字並能善加應用。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4.能從閱讀的課文中，培養分析歸納文章結構的能力。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95885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5.能從各種文體的課文中了解文體的特點與異同。</a:t>
                      </a:r>
                      <a:endParaRPr sz="24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6675" marR="66675" marT="45725" marB="45725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聽：互相分享時，聽懂別人的意思</a:t>
                      </a:r>
                      <a:endParaRPr sz="28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說：討論過程中，完整表達自己的想法</a:t>
                      </a:r>
                      <a:endParaRPr sz="28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讀：1.清楚合宜的語調朗讀</a:t>
                      </a:r>
                      <a:r>
                        <a:rPr lang="zh-TW" sz="1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(斷句/輕重/情感/語速/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                                               閱讀速度/理解)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3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      2.善用閱讀策略</a:t>
                      </a:r>
                      <a:r>
                        <a:rPr lang="zh-TW" sz="1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(標段落、切分句、圈不懂、搭圖片)</a:t>
                      </a:r>
                      <a:endParaRPr/>
                    </a:p>
                    <a:p>
                      <a:pPr marL="0" marR="0" lvl="3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1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          </a:t>
                      </a: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3.讀懂非連續性文本</a:t>
                      </a:r>
                      <a:r>
                        <a:rPr lang="zh-TW" sz="1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(標題、表格、圖文)</a:t>
                      </a: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、</a:t>
                      </a:r>
                      <a:endParaRPr sz="28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3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         多文本比較</a:t>
                      </a:r>
                      <a:endParaRPr sz="28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寫：1.寫作技巧分析</a:t>
                      </a:r>
                      <a:r>
                        <a:rPr lang="zh-TW" sz="1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(審題與立意、人物傳記、順</a:t>
                      </a:r>
                      <a:r>
                        <a:rPr lang="zh-TW" sz="1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敘</a:t>
                      </a:r>
                      <a:r>
                        <a:rPr lang="zh-TW" sz="1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與倒敘)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       2.</a:t>
                      </a: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寫作質與量的提升</a:t>
                      </a: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(擴寫：事實、想像、感受/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                                                  </a:t>
                      </a:r>
                      <a:r>
                        <a:rPr lang="zh-TW" sz="1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修辭句型</a:t>
                      </a: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)</a:t>
                      </a:r>
                      <a:endParaRPr sz="1400" u="none" strike="noStrike" cap="none"/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8" name="Google Shape;118;p6"/>
          <p:cNvSpPr/>
          <p:nvPr/>
        </p:nvSpPr>
        <p:spPr>
          <a:xfrm>
            <a:off x="972320" y="444698"/>
            <a:ext cx="2816266" cy="763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DFKai-SB"/>
              <a:buNone/>
            </a:pPr>
            <a:r>
              <a:rPr lang="zh-TW" sz="3600" b="1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教學安排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58271">
            <a:off x="12535582" y="329470"/>
            <a:ext cx="3960645" cy="175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232" y="6074746"/>
            <a:ext cx="3734328" cy="3401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 descr="PPT素材-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4763"/>
            <a:ext cx="16775112" cy="94662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7" name="Google Shape;127;p7"/>
          <p:cNvGraphicFramePr/>
          <p:nvPr/>
        </p:nvGraphicFramePr>
        <p:xfrm>
          <a:off x="2765524" y="1771804"/>
          <a:ext cx="12097350" cy="701050"/>
        </p:xfrm>
        <a:graphic>
          <a:graphicData uri="http://schemas.openxmlformats.org/drawingml/2006/table">
            <a:tbl>
              <a:tblPr>
                <a:noFill/>
                <a:tableStyleId>{1D5766F8-EB26-4D6D-B794-0C0235B1DEDE}</a:tableStyleId>
              </a:tblPr>
              <a:tblGrid>
                <a:gridCol w="50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Yahei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領域</a:t>
                      </a:r>
                      <a:endParaRPr sz="1800" u="none" strike="noStrike" cap="none"/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Yahei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單元內容</a:t>
                      </a:r>
                      <a:endParaRPr sz="1800" u="none" strike="noStrike" cap="none"/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Yahei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教學目標</a:t>
                      </a:r>
                      <a:endParaRPr sz="1800" u="none" strike="noStrike" cap="none"/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Yahei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教學重點</a:t>
                      </a:r>
                      <a:endParaRPr sz="1800" u="none" strike="noStrike" cap="none"/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" name="Google Shape;128;p7"/>
          <p:cNvGraphicFramePr/>
          <p:nvPr/>
        </p:nvGraphicFramePr>
        <p:xfrm>
          <a:off x="2758528" y="2472844"/>
          <a:ext cx="12104350" cy="4819650"/>
        </p:xfrm>
        <a:graphic>
          <a:graphicData uri="http://schemas.openxmlformats.org/drawingml/2006/table">
            <a:tbl>
              <a:tblPr>
                <a:noFill/>
                <a:tableStyleId>{1D5766F8-EB26-4D6D-B794-0C0235B1DEDE}</a:tableStyleId>
              </a:tblPr>
              <a:tblGrid>
                <a:gridCol w="51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Microsoft Yahei"/>
                        <a:buNone/>
                      </a:pPr>
                      <a:r>
                        <a:rPr lang="zh-TW" sz="2400" b="1" i="0" u="none" strike="noStrike" cap="none">
                          <a:solidFill>
                            <a:srgbClr val="00000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數學</a:t>
                      </a:r>
                      <a:endParaRPr sz="1800" u="none" strike="noStrike" cap="none"/>
                    </a:p>
                  </a:txBody>
                  <a:tcPr marL="66675" marR="66675" marT="45725" marB="45725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一億以內的數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整數的乘法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角度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整數的除法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公里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三角形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小數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整數四則計算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分數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統計圖</a:t>
                      </a:r>
                      <a:endParaRPr sz="2400" u="none" strike="noStrike" cap="none"/>
                    </a:p>
                  </a:txBody>
                  <a:tcPr marL="66675" marR="66675" marT="45725" marB="45725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1.能用乘法直式解決三、四位數乘以二位數的問題。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288000" marR="0" lvl="0" indent="-2880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2.能用除法直式解決四位數除以二位數的問題並驗算。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288000" marR="0" lvl="0" indent="-2880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3.用一個算式把問題記下來，並能理解整數四則混合計算的約定。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288000" marR="0" lvl="0" indent="-2880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4.能做假分數和帶分數的互換，並解決同分母分數的加、分數的整數倍問題。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288000" marR="36195" lvl="0" indent="-2880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5.整理生活中的資料，繪製成長條圖或折線圖並報讀。</a:t>
                      </a:r>
                      <a:endParaRPr sz="2400" u="none" strike="noStrike" cap="none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6675" marR="66675" marT="45725" marB="45725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以日常經驗引導，提高學習興趣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複習舊經驗，加強銜接 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隨堂評量，檢視學習成效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加強基本運算、作圖能力，打下良好基礎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zh-TW" sz="24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重視立即訂正，減少錯誤概念存留的機會</a:t>
                      </a:r>
                      <a:endParaRPr sz="2400" u="none" strike="noStrike" cap="none"/>
                    </a:p>
                  </a:txBody>
                  <a:tcPr marL="66675" marR="66675" marT="45725" marB="45725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8"/>
          <p:cNvGraphicFramePr/>
          <p:nvPr/>
        </p:nvGraphicFramePr>
        <p:xfrm>
          <a:off x="3088645" y="760839"/>
          <a:ext cx="12549450" cy="466725"/>
        </p:xfrm>
        <a:graphic>
          <a:graphicData uri="http://schemas.openxmlformats.org/drawingml/2006/table">
            <a:tbl>
              <a:tblPr>
                <a:noFill/>
                <a:tableStyleId>{1D5766F8-EB26-4D6D-B794-0C0235B1DEDE}</a:tableStyleId>
              </a:tblPr>
              <a:tblGrid>
                <a:gridCol w="64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Yahei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領域</a:t>
                      </a:r>
                      <a:endParaRPr sz="1800" u="none" strike="noStrike" cap="none"/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Yahei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單元內容</a:t>
                      </a:r>
                      <a:endParaRPr sz="1800" u="none" strike="noStrike" cap="none"/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Yahei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教學目標</a:t>
                      </a:r>
                      <a:endParaRPr sz="1800" u="none" strike="noStrike" cap="none"/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Yahei"/>
                        <a:buNone/>
                      </a:pPr>
                      <a:r>
                        <a:rPr lang="zh-TW" sz="2000" b="1" i="0" u="none" strike="noStrike" cap="none">
                          <a:solidFill>
                            <a:srgbClr val="00000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教學重點</a:t>
                      </a:r>
                      <a:endParaRPr sz="1800" u="none" strike="noStrike" cap="none"/>
                    </a:p>
                  </a:txBody>
                  <a:tcPr marL="66675" marR="66675" marT="45725" marB="45725" anchor="ctr">
                    <a:lnL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" name="Google Shape;134;p8"/>
          <p:cNvGraphicFramePr/>
          <p:nvPr/>
        </p:nvGraphicFramePr>
        <p:xfrm>
          <a:off x="3088645" y="1215141"/>
          <a:ext cx="12549450" cy="7239010"/>
        </p:xfrm>
        <a:graphic>
          <a:graphicData uri="http://schemas.openxmlformats.org/drawingml/2006/table">
            <a:tbl>
              <a:tblPr>
                <a:noFill/>
                <a:tableStyleId>{1D5766F8-EB26-4D6D-B794-0C0235B1DEDE}</a:tableStyleId>
              </a:tblPr>
              <a:tblGrid>
                <a:gridCol w="68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Yahei"/>
                        <a:buNone/>
                      </a:pP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Yahei"/>
                        <a:buNone/>
                      </a:pP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Yahei"/>
                        <a:buNone/>
                      </a:pP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Microsoft Yahei"/>
                        <a:buNone/>
                      </a:pPr>
                      <a:r>
                        <a:rPr lang="zh-TW" sz="2800" b="1" i="0" u="none" strike="noStrike" cap="none">
                          <a:solidFill>
                            <a:srgbClr val="000000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社會</a:t>
                      </a:r>
                      <a:endParaRPr sz="2800" u="none" strike="noStrike" cap="none"/>
                    </a:p>
                  </a:txBody>
                  <a:tcPr marL="66675" marR="66675" marT="45725" marB="457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1.家鄉的地圖與運用</a:t>
                      </a:r>
                      <a:endParaRPr sz="26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2.家鄉的地形與氣候</a:t>
                      </a:r>
                      <a:endParaRPr sz="26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3.家鄉的人口與生活</a:t>
                      </a:r>
                      <a:endParaRPr sz="26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4.家鄉的多元文化</a:t>
                      </a:r>
                      <a:endParaRPr sz="26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5.家鄉的節慶與禮俗</a:t>
                      </a:r>
                      <a:endParaRPr sz="26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6.家鄉故事導覽員</a:t>
                      </a:r>
                      <a:endParaRPr sz="26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6675" marR="66675" marT="45725" marB="457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1.能了解地圖的功能，以及辨識圖例和方位。</a:t>
                      </a:r>
                      <a:endParaRPr sz="26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2.能分辨家鄉地形景觀的特色，了解家鄉發展會受地形與氣候的影響。</a:t>
                      </a:r>
                      <a:endParaRPr sz="26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3.能了解人口數量變化的原因，人口年齡組成的影響，及關懷高齡人口。</a:t>
                      </a:r>
                      <a:endParaRPr sz="26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4.了解不同文化的生命禮俗。</a:t>
                      </a:r>
                      <a:endParaRPr sz="26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5.包容、尊重不同文化，並從彼此交流中獲得創新。</a:t>
                      </a:r>
                      <a:endParaRPr sz="26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6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6.透過訪問，探究家鄉故事。</a:t>
                      </a:r>
                      <a:endParaRPr sz="26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6675" marR="66675" marT="45725" marB="457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培養觀察力，覺察問題。</a:t>
                      </a:r>
                      <a:endParaRPr sz="1400" u="none" strike="noStrike" cap="none"/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善用不同的方法蒐集資料，了解探究的議題</a:t>
                      </a:r>
                      <a:r>
                        <a:rPr lang="zh-TW" sz="28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(4F引導法)</a:t>
                      </a: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。</a:t>
                      </a:r>
                      <a:endParaRPr sz="1400" u="none" strike="noStrike" cap="none"/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zh-TW" sz="2800" u="none" strike="noStrike" cap="non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繪製心智圖，整理重點；</a:t>
                      </a: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製作表格，分類比較、歸納統整。</a:t>
                      </a:r>
                      <a:endParaRPr sz="1400" u="none" strike="noStrike" cap="none"/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培養執行與省思能力。</a:t>
                      </a:r>
                      <a:endParaRPr sz="1400" u="none" strike="noStrike" cap="none"/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合作學習、分享討論，增進學習動機。</a:t>
                      </a:r>
                      <a:endParaRPr sz="1400" u="none" strike="noStrike" cap="none"/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zh-TW" sz="28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善用閱讀理解策略(標題架構、畫關鍵句、圖示說明、層次提問……)，掌握學習重點。</a:t>
                      </a:r>
                      <a:endParaRPr sz="28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66675" marR="66675" marT="45725" marB="457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7355" y="5962030"/>
            <a:ext cx="4776151" cy="351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477632" cy="9475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9" descr="封面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0400"/>
            <a:ext cx="16778288" cy="881538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/>
          <p:nvPr/>
        </p:nvSpPr>
        <p:spPr>
          <a:xfrm>
            <a:off x="3636616" y="1929582"/>
            <a:ext cx="9072900" cy="609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zh-TW" sz="24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總和、志清(綜合)</a:t>
            </a: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：暑假自主學習發表、大展身手排演(</a:t>
            </a: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園遊會</a:t>
            </a: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)、國際教育(</a:t>
            </a: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家鄉地景賀卡</a:t>
            </a: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)、校外教學</a:t>
            </a: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(文山劇場、英語情境中心)</a:t>
            </a: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、1/2成年禮、學校宣導 </a:t>
            </a: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(性平、家庭、防災、傳染病</a:t>
            </a:r>
            <a:r>
              <a:rPr lang="zh-TW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r>
              <a:rPr lang="zh-TW" sz="18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zh-TW" sz="24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日進</a:t>
            </a: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：培養閱讀與寫作能力</a:t>
            </a:r>
            <a:endParaRPr sz="2400" b="1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單週進館，每次借閱量3本，配合填寫閱讀認證(中年級小碩士)。</a:t>
            </a:r>
            <a:endParaRPr sz="24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巡迴共讀書，每本4週，共4本</a:t>
            </a:r>
            <a:r>
              <a:rPr lang="zh-TW"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(四年級煩惱多、他是我姐姐、超時空友情、快樂王子與王爾德童話)</a:t>
            </a: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，進行導讀、討論及學習單寫作。</a:t>
            </a:r>
            <a:endParaRPr sz="24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閱讀策略指導：數位閱讀網、國語日報知識庫。</a:t>
            </a:r>
            <a:endParaRPr sz="2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培養閱讀習：晨讀10分鐘</a:t>
            </a:r>
            <a:endParaRPr sz="2400" b="0" i="0" u="none" strike="noStrike" cap="none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寫作能力檢核：12/24寫作大賞。</a:t>
            </a:r>
            <a:endParaRPr sz="2400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zh-TW" sz="2400" b="0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作文四篇：</a:t>
            </a:r>
            <a:r>
              <a:rPr lang="zh-TW" sz="1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(1)讀書報告 (2)劇場初體驗(3)園遊會採訪稿(4)家鄉導覽員(國際教育)</a:t>
            </a:r>
            <a:endParaRPr sz="1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br>
              <a:rPr lang="zh-TW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1958</Words>
  <Application>Microsoft Office PowerPoint</Application>
  <PresentationFormat>自訂</PresentationFormat>
  <Paragraphs>182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SimHei</vt:lpstr>
      <vt:lpstr>Microsoft Yahei</vt:lpstr>
      <vt:lpstr>Arial</vt:lpstr>
      <vt:lpstr>DFKai-SB</vt:lpstr>
      <vt:lpstr>Roboto</vt:lpstr>
      <vt:lpstr>默认设计模板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連婷婷</cp:lastModifiedBy>
  <cp:revision>3</cp:revision>
  <dcterms:created xsi:type="dcterms:W3CDTF">2015-09-14T06:10:00Z</dcterms:created>
  <dcterms:modified xsi:type="dcterms:W3CDTF">2024-09-13T09:39:17Z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