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5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0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5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49652-EC32-4943-837D-DDAEDBEAD260}" type="datetimeFigureOut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5BAF3-C19F-4897-8B74-2E0B5D2CBA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3030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5BAF3-C19F-4897-8B74-2E0B5D2CBABE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3603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5BAF3-C19F-4897-8B74-2E0B5D2CBABE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1169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4FFE7F9-5E34-47B9-8468-8C1BA685EA83}" type="datetime1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r>
              <a:rPr lang="en-US" altLang="zh-TW" smtClean="0"/>
              <a:t>1~9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3147-45E2-4953-A04B-1CBA2F9339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88A2-C138-48E2-A810-A087880A38B2}" type="datetime1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1~9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3147-45E2-4953-A04B-1CBA2F9339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F09B-D368-4538-A1D6-09C808411213}" type="datetime1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1~9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3147-45E2-4953-A04B-1CBA2F9339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0179D-0C65-42CF-9D67-47E327114D35}" type="datetime1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1~9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3147-45E2-4953-A04B-1CBA2F93394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E90A-1965-4B63-A9F2-AAD49DBD455F}" type="datetime1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1~9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3147-45E2-4953-A04B-1CBA2F93394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0784-37A6-485E-A9D2-C40AEB3A503A}" type="datetime1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1~9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3147-45E2-4953-A04B-1CBA2F93394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8487E-4FD5-450E-AB3C-4F249DFA98E3}" type="datetime1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1~9</a:t>
            </a: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3147-45E2-4953-A04B-1CBA2F9339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3965-89E6-4CE4-95F9-C8A482F6B984}" type="datetime1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1~9</a:t>
            </a: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3147-45E2-4953-A04B-1CBA2F93394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7EA1-8AA1-4A24-8850-494FB23AD89F}" type="datetime1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1~9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3147-45E2-4953-A04B-1CBA2F9339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7BD0-EE67-4CC2-B950-782A8C74594A}" type="datetime1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1~9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3147-45E2-4953-A04B-1CBA2F93394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CAC9-2E7F-4AD5-B7E5-BB4DEDC6CC35}" type="datetime1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1~9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3147-45E2-4953-A04B-1CBA2F9339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AFA4C1D-708B-4DFA-8655-4666A5143C3F}" type="datetime1">
              <a:rPr lang="zh-TW" altLang="en-US" smtClean="0"/>
              <a:t>2016/12/20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altLang="zh-TW" smtClean="0"/>
              <a:t>1~9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EA33147-45E2-4953-A04B-1CBA2F93394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原住民狩獵文化與法律衝突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44016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/>
              <a:t>學校</a:t>
            </a:r>
            <a:r>
              <a:rPr lang="zh-TW" altLang="en-US" dirty="0" smtClean="0"/>
              <a:t>：國立屏北高中</a:t>
            </a:r>
            <a:endParaRPr lang="en-US" altLang="zh-TW" dirty="0" smtClean="0"/>
          </a:p>
          <a:p>
            <a:r>
              <a:rPr lang="zh-TW" altLang="en-US" dirty="0" smtClean="0"/>
              <a:t>報告者：曾敏杰 葉紫茵</a:t>
            </a:r>
            <a:endParaRPr lang="en-US" altLang="zh-TW" dirty="0" smtClean="0"/>
          </a:p>
          <a:p>
            <a:r>
              <a:rPr lang="zh-TW" altLang="en-US" dirty="0" smtClean="0"/>
              <a:t>指導老師：陳來福</a:t>
            </a:r>
            <a:r>
              <a:rPr lang="zh-TW" altLang="en-US" dirty="0"/>
              <a:t>老師</a:t>
            </a:r>
            <a:r>
              <a:rPr lang="zh-TW" altLang="en-US" dirty="0" smtClean="0"/>
              <a:t> 古春玲老師</a:t>
            </a:r>
            <a:endParaRPr lang="en-US" altLang="zh-TW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637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資料來源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755576" y="2226728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圖</a:t>
            </a:r>
            <a:r>
              <a:rPr lang="en-US" altLang="zh-TW" dirty="0" smtClean="0"/>
              <a:t>1</a:t>
            </a:r>
            <a:r>
              <a:rPr lang="zh-TW" altLang="en-US" dirty="0" smtClean="0"/>
              <a:t>：</a:t>
            </a:r>
            <a:r>
              <a:rPr lang="en-US" altLang="zh-TW" dirty="0" smtClean="0"/>
              <a:t>https</a:t>
            </a:r>
            <a:r>
              <a:rPr lang="en-US" altLang="zh-TW" dirty="0"/>
              <a:t>://</a:t>
            </a:r>
            <a:r>
              <a:rPr lang="en-US" altLang="zh-TW" dirty="0" smtClean="0"/>
              <a:t>www.facebook.com/profile.php?id=100003087996567&amp;sk=photos&amp;collection_token=100003087996567%3A2305272732%3A5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755576" y="2996952"/>
            <a:ext cx="5594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圖</a:t>
            </a:r>
            <a:r>
              <a:rPr lang="en-US" altLang="zh-TW" dirty="0" smtClean="0"/>
              <a:t>2</a:t>
            </a:r>
            <a:r>
              <a:rPr lang="zh-TW" altLang="en-US" dirty="0" smtClean="0"/>
              <a:t>：</a:t>
            </a:r>
            <a:r>
              <a:rPr lang="en-US" altLang="zh-TW" dirty="0"/>
              <a:t>http://www.ettoday.net/news/20150126/458589.htm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755576" y="3212976"/>
            <a:ext cx="4302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圖</a:t>
            </a:r>
            <a:r>
              <a:rPr lang="en-US" altLang="zh-TW" dirty="0" smtClean="0"/>
              <a:t>3</a:t>
            </a:r>
            <a:r>
              <a:rPr lang="zh-TW" altLang="en-US" dirty="0" smtClean="0"/>
              <a:t>：</a:t>
            </a:r>
            <a:r>
              <a:rPr lang="en-US" altLang="zh-TW" dirty="0"/>
              <a:t>http://sports.ettoday.net/news/567602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755576" y="3429000"/>
            <a:ext cx="6389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圖</a:t>
            </a:r>
            <a:r>
              <a:rPr lang="en-US" altLang="zh-TW" dirty="0" smtClean="0"/>
              <a:t>4</a:t>
            </a:r>
            <a:r>
              <a:rPr lang="zh-TW" altLang="en-US" dirty="0" smtClean="0"/>
              <a:t>：</a:t>
            </a:r>
            <a:r>
              <a:rPr lang="en-US" altLang="zh-TW" dirty="0"/>
              <a:t>http://news.ltn.com.tw/news/politics/breakingnews/1539644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755576" y="3645024"/>
            <a:ext cx="7680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圖</a:t>
            </a:r>
            <a:r>
              <a:rPr lang="en-US" altLang="zh-TW" dirty="0" smtClean="0"/>
              <a:t>5</a:t>
            </a:r>
            <a:r>
              <a:rPr lang="zh-TW" altLang="en-US" dirty="0" smtClean="0"/>
              <a:t>：</a:t>
            </a:r>
            <a:r>
              <a:rPr lang="en-US" altLang="zh-TW" dirty="0" smtClean="0"/>
              <a:t>http://www.artofwar-tw.org/bboard/viewtopic.php?f=9&amp;t=14729&amp;start=15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755576" y="3861048"/>
            <a:ext cx="761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圖</a:t>
            </a:r>
            <a:r>
              <a:rPr lang="en-US" altLang="zh-TW" dirty="0" smtClean="0"/>
              <a:t>6</a:t>
            </a:r>
            <a:r>
              <a:rPr lang="zh-TW" altLang="en-US" dirty="0" smtClean="0"/>
              <a:t>：</a:t>
            </a:r>
            <a:r>
              <a:rPr lang="en-US" altLang="zh-TW" dirty="0" smtClean="0"/>
              <a:t>https://zh.wikipedia.org/wiki/%E6%95%A3%E5%BD%88%E6%A7%8D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755576" y="4077072"/>
            <a:ext cx="8235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圖</a:t>
            </a:r>
            <a:r>
              <a:rPr lang="en-US" altLang="zh-TW" dirty="0" smtClean="0"/>
              <a:t>7</a:t>
            </a:r>
            <a:r>
              <a:rPr lang="zh-TW" altLang="en-US" dirty="0" smtClean="0"/>
              <a:t>：</a:t>
            </a:r>
            <a:r>
              <a:rPr lang="en-US" altLang="zh-TW" dirty="0" smtClean="0"/>
              <a:t>http://tcgwww.taipei.gov.tw/ct.asp?xItem=1142905&amp;ctNode=22735&amp;mp=104031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755576" y="4293096"/>
            <a:ext cx="5652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圖</a:t>
            </a:r>
            <a:r>
              <a:rPr lang="en-US" altLang="zh-TW" dirty="0" smtClean="0"/>
              <a:t>8</a:t>
            </a:r>
            <a:r>
              <a:rPr lang="zh-TW" altLang="en-US" dirty="0" smtClean="0"/>
              <a:t>：</a:t>
            </a:r>
            <a:r>
              <a:rPr lang="en-US" altLang="zh-TW" dirty="0" smtClean="0"/>
              <a:t> http://www.ettoday.net/news/20150126/458589.htm</a:t>
            </a:r>
            <a:endParaRPr lang="zh-TW" altLang="en-US" dirty="0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863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目錄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547664" y="2780928"/>
            <a:ext cx="339708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zh-TW" altLang="en-US" dirty="0" smtClean="0"/>
              <a:t>前言 ─ ─ ─ ─ ─ ─ ─ ─ ─ </a:t>
            </a:r>
            <a:r>
              <a:rPr lang="en-US" altLang="zh-TW" dirty="0" smtClean="0"/>
              <a:t>3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zh-TW" altLang="en-US" dirty="0"/>
              <a:t>研究</a:t>
            </a:r>
            <a:r>
              <a:rPr lang="zh-TW" altLang="en-US" dirty="0" smtClean="0"/>
              <a:t>動機 ─ ─ ─ ─ ─ ─ ─ </a:t>
            </a:r>
            <a:r>
              <a:rPr lang="en-US" altLang="zh-TW" dirty="0" smtClean="0"/>
              <a:t>4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zh-TW" altLang="en-US" dirty="0"/>
              <a:t>研究</a:t>
            </a:r>
            <a:r>
              <a:rPr lang="zh-TW" altLang="en-US" dirty="0" smtClean="0"/>
              <a:t>目的 ─ ─ ─ ─ ─ ─ ─ </a:t>
            </a:r>
            <a:r>
              <a:rPr lang="en-US" altLang="zh-TW" dirty="0" smtClean="0"/>
              <a:t>5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zh-TW" altLang="en-US" dirty="0" smtClean="0"/>
              <a:t>正文 ─ ─ ─ ─ ─ ─ ─ ─ ─ </a:t>
            </a:r>
            <a:r>
              <a:rPr lang="en-US" altLang="zh-TW" dirty="0" smtClean="0"/>
              <a:t>6</a:t>
            </a:r>
          </a:p>
          <a:p>
            <a:r>
              <a:rPr lang="zh-TW" altLang="en-US" dirty="0" smtClean="0"/>
              <a:t>      </a:t>
            </a:r>
            <a:r>
              <a:rPr lang="en-US" altLang="zh-TW" dirty="0" smtClean="0"/>
              <a:t>1.</a:t>
            </a:r>
            <a:r>
              <a:rPr lang="zh-TW" altLang="en-US" dirty="0" smtClean="0"/>
              <a:t>狩獵對於原住民的重要性 </a:t>
            </a:r>
            <a:r>
              <a:rPr lang="en-US" altLang="zh-TW" dirty="0" smtClean="0"/>
              <a:t>6</a:t>
            </a:r>
          </a:p>
          <a:p>
            <a:r>
              <a:rPr lang="zh-TW" altLang="en-US" dirty="0"/>
              <a:t> </a:t>
            </a:r>
            <a:r>
              <a:rPr lang="zh-TW" altLang="en-US" dirty="0" smtClean="0"/>
              <a:t>     </a:t>
            </a:r>
            <a:r>
              <a:rPr lang="en-US" altLang="zh-TW" dirty="0" smtClean="0"/>
              <a:t>2.</a:t>
            </a:r>
            <a:r>
              <a:rPr lang="zh-TW" altLang="en-US" dirty="0" smtClean="0"/>
              <a:t>實例：王○祿案 ─ ─ ─ </a:t>
            </a:r>
            <a:r>
              <a:rPr lang="en-US" altLang="zh-TW" dirty="0" smtClean="0"/>
              <a:t>7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zh-TW" altLang="en-US" dirty="0" smtClean="0"/>
              <a:t>案例分析 ─ ─ ─ ─ ─ ─ ─ </a:t>
            </a:r>
            <a:r>
              <a:rPr lang="en-US" altLang="zh-TW" dirty="0" smtClean="0"/>
              <a:t>8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zh-TW" altLang="en-US" dirty="0" smtClean="0"/>
              <a:t>結論 ─ ─ ─ ─ ─ ─ ─ ─ ─ </a:t>
            </a:r>
            <a:r>
              <a:rPr lang="en-US" altLang="zh-TW" dirty="0" smtClean="0"/>
              <a:t>9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zh-TW" altLang="en-US" dirty="0"/>
              <a:t>資料來源 ─ ─ ─ ─ ─ ─ ─ </a:t>
            </a:r>
            <a:r>
              <a:rPr lang="en-US" altLang="zh-TW" dirty="0"/>
              <a:t>10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95541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前言</a:t>
            </a:r>
            <a:r>
              <a:rPr lang="en-US" altLang="zh-TW" dirty="0" smtClean="0"/>
              <a:t>-</a:t>
            </a:r>
            <a:r>
              <a:rPr lang="zh-TW" altLang="en-US" dirty="0" smtClean="0"/>
              <a:t>研究動機</a:t>
            </a:r>
            <a:endParaRPr lang="zh-TW" altLang="en-US" dirty="0"/>
          </a:p>
        </p:txBody>
      </p:sp>
      <p:sp>
        <p:nvSpPr>
          <p:cNvPr id="9" name="雲朵形圖說文字 8"/>
          <p:cNvSpPr/>
          <p:nvPr/>
        </p:nvSpPr>
        <p:spPr>
          <a:xfrm>
            <a:off x="1547664" y="2204864"/>
            <a:ext cx="6192688" cy="3384376"/>
          </a:xfrm>
          <a:prstGeom prst="cloudCallout">
            <a:avLst>
              <a:gd name="adj1" fmla="val -59748"/>
              <a:gd name="adj2" fmla="val 4901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263" algn="just"/>
            <a:r>
              <a:rPr lang="zh-TW" altLang="zh-TW" dirty="0">
                <a:solidFill>
                  <a:schemeClr val="tx1"/>
                </a:solidFill>
              </a:rPr>
              <a:t>想要了解傳統的狩獵文化會被政府所規定的法律受到影響，為甚麼我們不可以到部落的山上捕獵山裡有的產物，以及祖傳下來的獵槍為什麼還要申請證照才可以使用？到底政府訂定的法律對我們是不是公平的。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892374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前言</a:t>
            </a:r>
            <a:r>
              <a:rPr lang="en-US" altLang="zh-TW" dirty="0" smtClean="0"/>
              <a:t>-</a:t>
            </a:r>
            <a:r>
              <a:rPr lang="zh-TW" altLang="en-US" dirty="0" smtClean="0"/>
              <a:t>研究</a:t>
            </a:r>
            <a:r>
              <a:rPr lang="zh-TW" altLang="en-US" dirty="0" smtClean="0"/>
              <a:t>目的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研究方法</a:t>
            </a:r>
            <a:endParaRPr lang="zh-TW" altLang="en-US" dirty="0"/>
          </a:p>
        </p:txBody>
      </p:sp>
      <p:sp>
        <p:nvSpPr>
          <p:cNvPr id="3" name="流程圖: 打孔紙帶 2"/>
          <p:cNvSpPr/>
          <p:nvPr/>
        </p:nvSpPr>
        <p:spPr>
          <a:xfrm>
            <a:off x="1475656" y="2204864"/>
            <a:ext cx="6480720" cy="3528392"/>
          </a:xfrm>
          <a:prstGeom prst="flowChartPunchedTap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dirty="0" smtClean="0">
                <a:solidFill>
                  <a:schemeClr val="tx1"/>
                </a:solidFill>
              </a:rPr>
              <a:t>研究目的 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just"/>
            <a:r>
              <a:rPr lang="zh-TW" altLang="en-US" dirty="0" smtClean="0">
                <a:solidFill>
                  <a:schemeClr val="tx1"/>
                </a:solidFill>
              </a:rPr>
              <a:t> （</a:t>
            </a:r>
            <a:r>
              <a:rPr lang="zh-TW" altLang="zh-TW" dirty="0" smtClean="0">
                <a:solidFill>
                  <a:schemeClr val="tx1"/>
                </a:solidFill>
              </a:rPr>
              <a:t>一</a:t>
            </a:r>
            <a:r>
              <a:rPr lang="zh-TW" altLang="en-US" dirty="0" smtClean="0">
                <a:solidFill>
                  <a:schemeClr val="tx1"/>
                </a:solidFill>
              </a:rPr>
              <a:t>）</a:t>
            </a:r>
            <a:r>
              <a:rPr lang="zh-TW" altLang="zh-TW" dirty="0" smtClean="0">
                <a:solidFill>
                  <a:schemeClr val="tx1"/>
                </a:solidFill>
              </a:rPr>
              <a:t>了解</a:t>
            </a:r>
            <a:r>
              <a:rPr lang="zh-TW" altLang="zh-TW" dirty="0">
                <a:solidFill>
                  <a:schemeClr val="tx1"/>
                </a:solidFill>
              </a:rPr>
              <a:t>「狩獵文化」對於原住民的重要性 </a:t>
            </a:r>
          </a:p>
          <a:p>
            <a:pPr algn="just"/>
            <a:r>
              <a:rPr lang="en-US" altLang="zh-TW" dirty="0">
                <a:solidFill>
                  <a:schemeClr val="tx1"/>
                </a:solidFill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</a:rPr>
              <a:t>（</a:t>
            </a:r>
            <a:r>
              <a:rPr lang="zh-TW" altLang="zh-TW" dirty="0" smtClean="0">
                <a:solidFill>
                  <a:schemeClr val="tx1"/>
                </a:solidFill>
              </a:rPr>
              <a:t>二</a:t>
            </a:r>
            <a:r>
              <a:rPr lang="zh-TW" altLang="en-US" dirty="0" smtClean="0">
                <a:solidFill>
                  <a:schemeClr val="tx1"/>
                </a:solidFill>
              </a:rPr>
              <a:t>）</a:t>
            </a:r>
            <a:r>
              <a:rPr lang="zh-TW" altLang="zh-TW" dirty="0" smtClean="0">
                <a:solidFill>
                  <a:schemeClr val="tx1"/>
                </a:solidFill>
              </a:rPr>
              <a:t> </a:t>
            </a:r>
            <a:r>
              <a:rPr lang="zh-TW" altLang="zh-TW" dirty="0">
                <a:solidFill>
                  <a:schemeClr val="tx1"/>
                </a:solidFill>
              </a:rPr>
              <a:t>了解狩獵文化與現行法律相抵觸的問題所在 </a:t>
            </a:r>
          </a:p>
          <a:p>
            <a:pPr algn="just"/>
            <a:r>
              <a:rPr lang="en-US" altLang="zh-TW" dirty="0">
                <a:solidFill>
                  <a:schemeClr val="tx1"/>
                </a:solidFill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</a:rPr>
              <a:t>（</a:t>
            </a:r>
            <a:r>
              <a:rPr lang="zh-TW" altLang="zh-TW" dirty="0" smtClean="0">
                <a:solidFill>
                  <a:schemeClr val="tx1"/>
                </a:solidFill>
              </a:rPr>
              <a:t>三</a:t>
            </a:r>
            <a:r>
              <a:rPr lang="zh-TW" altLang="en-US" dirty="0" smtClean="0">
                <a:solidFill>
                  <a:schemeClr val="tx1"/>
                </a:solidFill>
              </a:rPr>
              <a:t>）</a:t>
            </a:r>
            <a:r>
              <a:rPr lang="zh-TW" altLang="zh-TW" dirty="0" smtClean="0">
                <a:solidFill>
                  <a:schemeClr val="tx1"/>
                </a:solidFill>
              </a:rPr>
              <a:t> </a:t>
            </a:r>
            <a:r>
              <a:rPr lang="zh-TW" altLang="zh-TW" dirty="0">
                <a:solidFill>
                  <a:schemeClr val="tx1"/>
                </a:solidFill>
              </a:rPr>
              <a:t>收集與狩獵的相關法規，找到以上兩者抵觸的解決方案</a:t>
            </a:r>
            <a:r>
              <a:rPr lang="en-US" altLang="zh-TW" dirty="0">
                <a:solidFill>
                  <a:schemeClr val="tx1"/>
                </a:solidFill>
              </a:rPr>
              <a:t>  </a:t>
            </a:r>
            <a:endParaRPr lang="zh-TW" altLang="zh-TW" dirty="0">
              <a:solidFill>
                <a:schemeClr val="tx1"/>
              </a:solidFill>
            </a:endParaRPr>
          </a:p>
          <a:p>
            <a:pPr algn="just"/>
            <a:r>
              <a:rPr lang="en-US" altLang="zh-TW" dirty="0">
                <a:solidFill>
                  <a:schemeClr val="tx1"/>
                </a:solidFill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</a:rPr>
              <a:t>（</a:t>
            </a:r>
            <a:r>
              <a:rPr lang="zh-TW" altLang="zh-TW" dirty="0" smtClean="0">
                <a:solidFill>
                  <a:schemeClr val="tx1"/>
                </a:solidFill>
              </a:rPr>
              <a:t>四</a:t>
            </a:r>
            <a:r>
              <a:rPr lang="zh-TW" altLang="en-US" dirty="0" smtClean="0">
                <a:solidFill>
                  <a:schemeClr val="tx1"/>
                </a:solidFill>
              </a:rPr>
              <a:t>）</a:t>
            </a:r>
            <a:r>
              <a:rPr lang="zh-TW" altLang="zh-TW" dirty="0" smtClean="0">
                <a:solidFill>
                  <a:schemeClr val="tx1"/>
                </a:solidFill>
              </a:rPr>
              <a:t> </a:t>
            </a:r>
            <a:r>
              <a:rPr lang="zh-TW" altLang="zh-TW" dirty="0">
                <a:solidFill>
                  <a:schemeClr val="tx1"/>
                </a:solidFill>
              </a:rPr>
              <a:t>以研究的結果提供未來學者研究</a:t>
            </a:r>
            <a:r>
              <a:rPr lang="zh-TW" altLang="zh-TW" dirty="0" smtClean="0">
                <a:solidFill>
                  <a:schemeClr val="tx1"/>
                </a:solidFill>
              </a:rPr>
              <a:t>參考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just"/>
            <a:r>
              <a:rPr lang="zh-TW" altLang="en-US" dirty="0">
                <a:solidFill>
                  <a:schemeClr val="tx1"/>
                </a:solidFill>
              </a:rPr>
              <a:t>研究</a:t>
            </a:r>
            <a:r>
              <a:rPr lang="zh-TW" altLang="en-US" dirty="0" smtClean="0">
                <a:solidFill>
                  <a:schemeClr val="tx1"/>
                </a:solidFill>
              </a:rPr>
              <a:t>方法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r>
              <a:rPr lang="zh-TW" altLang="zh-TW" dirty="0" smtClean="0">
                <a:solidFill>
                  <a:schemeClr val="tx1"/>
                </a:solidFill>
              </a:rPr>
              <a:t>（</a:t>
            </a:r>
            <a:r>
              <a:rPr lang="zh-TW" altLang="zh-TW" dirty="0">
                <a:solidFill>
                  <a:schemeClr val="tx1"/>
                </a:solidFill>
              </a:rPr>
              <a:t>一） 相關文獻探討：收集原住民對於狩獵重要性的相關資料。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 </a:t>
            </a:r>
            <a:r>
              <a:rPr lang="zh-TW" altLang="zh-TW" dirty="0">
                <a:solidFill>
                  <a:schemeClr val="tx1"/>
                </a:solidFill>
              </a:rPr>
              <a:t>（二） 參考書籍、故事、新聞媒體、報章雜誌等等相關資訊。</a:t>
            </a:r>
          </a:p>
          <a:p>
            <a:pPr algn="just"/>
            <a:endParaRPr lang="zh-TW" altLang="zh-TW" dirty="0">
              <a:solidFill>
                <a:schemeClr val="tx1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204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" t="1596" r="8058" b="3483"/>
          <a:stretch/>
        </p:blipFill>
        <p:spPr>
          <a:xfrm>
            <a:off x="899592" y="2996952"/>
            <a:ext cx="2596143" cy="1584177"/>
          </a:xfrm>
          <a:prstGeom prst="ellipse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194265" y="4414465"/>
            <a:ext cx="7296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 smtClean="0"/>
              <a:t>圖一 山豬</a:t>
            </a:r>
            <a:endParaRPr lang="zh-TW" altLang="en-US" sz="1000" dirty="0"/>
          </a:p>
        </p:txBody>
      </p:sp>
      <p:sp>
        <p:nvSpPr>
          <p:cNvPr id="8" name="等腰三角形 7"/>
          <p:cNvSpPr/>
          <p:nvPr/>
        </p:nvSpPr>
        <p:spPr>
          <a:xfrm>
            <a:off x="2083261" y="4494023"/>
            <a:ext cx="111004" cy="871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-136984" y="908720"/>
            <a:ext cx="91734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正文</a:t>
            </a:r>
            <a:r>
              <a:rPr lang="en-US" altLang="zh-TW" sz="4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r>
              <a:rPr lang="zh-TW" altLang="en-US" sz="4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狩獵對於原住民的重要性</a:t>
            </a:r>
            <a:endParaRPr lang="zh-TW" altLang="en-US" sz="4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2" t="15447" r="12071" b="30601"/>
          <a:stretch/>
        </p:blipFill>
        <p:spPr>
          <a:xfrm>
            <a:off x="5080772" y="2515542"/>
            <a:ext cx="2606142" cy="1273498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6065999" y="3773274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dirty="0" smtClean="0"/>
              <a:t>圖</a:t>
            </a:r>
            <a:r>
              <a:rPr lang="en-US" altLang="zh-TW" sz="1000" dirty="0" smtClean="0"/>
              <a:t>2</a:t>
            </a:r>
            <a:r>
              <a:rPr lang="zh-TW" altLang="en-US" sz="1000" dirty="0" smtClean="0"/>
              <a:t> 山羌</a:t>
            </a:r>
            <a:endParaRPr lang="zh-TW" altLang="en-US" sz="1000" dirty="0"/>
          </a:p>
        </p:txBody>
      </p:sp>
      <p:sp>
        <p:nvSpPr>
          <p:cNvPr id="13" name="等腰三角形 12"/>
          <p:cNvSpPr/>
          <p:nvPr/>
        </p:nvSpPr>
        <p:spPr>
          <a:xfrm>
            <a:off x="6010497" y="3852831"/>
            <a:ext cx="111004" cy="871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t="13995" r="24868" b="24535"/>
          <a:stretch/>
        </p:blipFill>
        <p:spPr>
          <a:xfrm>
            <a:off x="3648896" y="4365104"/>
            <a:ext cx="2022899" cy="1197956"/>
          </a:xfrm>
          <a:prstGeom prst="rect">
            <a:avLst/>
          </a:prstGeom>
        </p:spPr>
      </p:pic>
      <p:sp>
        <p:nvSpPr>
          <p:cNvPr id="15" name="等腰三角形 14"/>
          <p:cNvSpPr/>
          <p:nvPr/>
        </p:nvSpPr>
        <p:spPr>
          <a:xfrm rot="16200000">
            <a:off x="5715039" y="5454477"/>
            <a:ext cx="111004" cy="871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5770541" y="5374918"/>
            <a:ext cx="5341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 smtClean="0"/>
              <a:t>圖</a:t>
            </a:r>
            <a:r>
              <a:rPr lang="en-US" altLang="zh-TW" sz="1000" dirty="0" smtClean="0"/>
              <a:t>3 </a:t>
            </a:r>
            <a:r>
              <a:rPr lang="zh-TW" altLang="en-US" sz="1000" dirty="0" smtClean="0"/>
              <a:t>鹿</a:t>
            </a:r>
            <a:endParaRPr lang="zh-TW" altLang="en-US" sz="10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899592" y="1642735"/>
            <a:ext cx="3666870" cy="13542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TW" sz="3200" b="1" cap="all" dirty="0">
                <a:ln w="0"/>
                <a:gradFill flip="none">
                  <a:gsLst>
                    <a:gs pos="0">
                      <a:srgbClr val="9E8E5C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9E8E5C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9E8E5C">
                        <a:shade val="65000"/>
                        <a:satMod val="130000"/>
                      </a:srgbClr>
                    </a:gs>
                    <a:gs pos="92000">
                      <a:srgbClr val="9E8E5C">
                        <a:shade val="50000"/>
                        <a:satMod val="120000"/>
                      </a:srgbClr>
                    </a:gs>
                    <a:gs pos="100000">
                      <a:srgbClr val="9E8E5C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Aboriginal before food</a:t>
            </a:r>
            <a:endParaRPr lang="zh-TW" altLang="en-US" sz="3200" b="1" cap="all" dirty="0">
              <a:ln w="0"/>
              <a:gradFill flip="none">
                <a:gsLst>
                  <a:gs pos="0">
                    <a:srgbClr val="9E8E5C">
                      <a:tint val="75000"/>
                      <a:shade val="75000"/>
                      <a:satMod val="170000"/>
                    </a:srgbClr>
                  </a:gs>
                  <a:gs pos="49000">
                    <a:srgbClr val="9E8E5C">
                      <a:tint val="88000"/>
                      <a:shade val="65000"/>
                      <a:satMod val="172000"/>
                    </a:srgbClr>
                  </a:gs>
                  <a:gs pos="50000">
                    <a:srgbClr val="9E8E5C">
                      <a:shade val="65000"/>
                      <a:satMod val="130000"/>
                    </a:srgbClr>
                  </a:gs>
                  <a:gs pos="92000">
                    <a:srgbClr val="9E8E5C">
                      <a:shade val="50000"/>
                      <a:satMod val="120000"/>
                    </a:srgbClr>
                  </a:gs>
                  <a:gs pos="100000">
                    <a:srgbClr val="9E8E5C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zh-TW" altLang="en-US" dirty="0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2679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1" grpId="1"/>
      <p:bldP spid="13" grpId="0" animBg="1"/>
      <p:bldP spid="15" grpId="0" animBg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600" y="908720"/>
            <a:ext cx="5032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reflection blurRad="12700" stA="28000" endPos="45000" dist="1000" dir="5400000" sy="-100000" algn="bl" rotWithShape="0"/>
                </a:effectLst>
              </a:rPr>
              <a:t>實例：王○祿案</a:t>
            </a:r>
            <a:endParaRPr lang="zh-TW" alt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圖片 1" descr="台東縣海端鄉布農族56歲獵人王光祿（Talum）持獵槍獵得保育類長鬃山羊、山羌，被判刑3年半、併科罰金7萬元定讞，明天到案執行入監。（記者簡榮豐攝）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320216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2193155" y="5151614"/>
            <a:ext cx="10470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 smtClean="0"/>
              <a:t>圖</a:t>
            </a:r>
            <a:r>
              <a:rPr lang="en-US" altLang="zh-TW" sz="1000" dirty="0" smtClean="0"/>
              <a:t>4 </a:t>
            </a:r>
            <a:r>
              <a:rPr lang="zh-TW" altLang="en-US" sz="1000" dirty="0" smtClean="0"/>
              <a:t>王○祿本人</a:t>
            </a:r>
            <a:endParaRPr lang="zh-TW" altLang="en-US" sz="1000" dirty="0"/>
          </a:p>
        </p:txBody>
      </p:sp>
      <p:sp>
        <p:nvSpPr>
          <p:cNvPr id="5" name="等腰三角形 4"/>
          <p:cNvSpPr/>
          <p:nvPr/>
        </p:nvSpPr>
        <p:spPr>
          <a:xfrm>
            <a:off x="2176547" y="5231171"/>
            <a:ext cx="111004" cy="871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4567234" y="1700808"/>
            <a:ext cx="37079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zh-TW" altLang="zh-TW" dirty="0">
                <a:solidFill>
                  <a:srgbClr val="002060"/>
                </a:solidFill>
              </a:rPr>
              <a:t>一名台東縣的布農族人王○祿，</a:t>
            </a:r>
            <a:r>
              <a:rPr lang="zh-TW" altLang="zh-TW" dirty="0">
                <a:solidFill>
                  <a:srgbClr val="FF0000"/>
                </a:solidFill>
              </a:rPr>
              <a:t>使用獵槍</a:t>
            </a:r>
            <a:r>
              <a:rPr lang="zh-TW" altLang="zh-TW" dirty="0">
                <a:solidFill>
                  <a:srgbClr val="002060"/>
                </a:solidFill>
              </a:rPr>
              <a:t>捕獵到</a:t>
            </a:r>
            <a:r>
              <a:rPr lang="zh-TW" altLang="zh-TW" dirty="0">
                <a:solidFill>
                  <a:srgbClr val="FF0000"/>
                </a:solidFill>
              </a:rPr>
              <a:t>保育類長鬃山羊</a:t>
            </a:r>
            <a:r>
              <a:rPr lang="zh-TW" altLang="zh-TW" dirty="0">
                <a:solidFill>
                  <a:srgbClr val="002060"/>
                </a:solidFill>
              </a:rPr>
              <a:t>、</a:t>
            </a:r>
            <a:r>
              <a:rPr lang="zh-TW" altLang="zh-TW" dirty="0">
                <a:solidFill>
                  <a:srgbClr val="FF0000"/>
                </a:solidFill>
              </a:rPr>
              <a:t>山羌</a:t>
            </a:r>
            <a:r>
              <a:rPr lang="zh-TW" altLang="zh-TW" dirty="0">
                <a:solidFill>
                  <a:srgbClr val="002060"/>
                </a:solidFill>
              </a:rPr>
              <a:t>，被判刑</a:t>
            </a:r>
            <a:r>
              <a:rPr lang="en-US" altLang="zh-TW" dirty="0">
                <a:solidFill>
                  <a:srgbClr val="002060"/>
                </a:solidFill>
              </a:rPr>
              <a:t>3</a:t>
            </a:r>
            <a:r>
              <a:rPr lang="zh-TW" altLang="zh-TW" dirty="0">
                <a:solidFill>
                  <a:srgbClr val="002060"/>
                </a:solidFill>
              </a:rPr>
              <a:t>年半、併科罰金</a:t>
            </a:r>
            <a:r>
              <a:rPr lang="en-US" altLang="zh-TW" dirty="0">
                <a:solidFill>
                  <a:srgbClr val="002060"/>
                </a:solidFill>
              </a:rPr>
              <a:t>7</a:t>
            </a:r>
            <a:r>
              <a:rPr lang="zh-TW" altLang="zh-TW" dirty="0">
                <a:solidFill>
                  <a:srgbClr val="002060"/>
                </a:solidFill>
              </a:rPr>
              <a:t>萬元定讞。而遭到這樣的審判結果是因為持有獵槍且捕捉保育類動物。至於他狩獵的原因是因為自己的母親吃不慣飼養的豬，想吃山產，才至山中捕獵山產。沒想到卻因而被警察抓到。在這過程中，王不斷地向法院申訴一直持續到第三審才結束這場審判。而在第二審時，本應該是直接被駁回，反而法院更加強調於槍的部分</a:t>
            </a:r>
            <a:r>
              <a:rPr lang="zh-TW" altLang="zh-TW" dirty="0">
                <a:solidFill>
                  <a:srgbClr val="FF0000"/>
                </a:solidFill>
              </a:rPr>
              <a:t>「非自製獵槍」</a:t>
            </a:r>
            <a:r>
              <a:rPr lang="zh-TW" altLang="zh-TW" dirty="0">
                <a:solidFill>
                  <a:srgbClr val="002060"/>
                </a:solidFill>
              </a:rPr>
              <a:t>，是</a:t>
            </a:r>
            <a:r>
              <a:rPr lang="zh-TW" altLang="zh-TW" dirty="0">
                <a:solidFill>
                  <a:srgbClr val="FF0000"/>
                </a:solidFill>
              </a:rPr>
              <a:t>「制式散彈」</a:t>
            </a:r>
            <a:r>
              <a:rPr lang="zh-TW" altLang="zh-TW" dirty="0">
                <a:solidFill>
                  <a:srgbClr val="002060"/>
                </a:solidFill>
              </a:rPr>
              <a:t>。第三審時直接遭到上訴駁回，維持二審法院判決。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44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43608" y="980728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n>
                  <a:solidFill>
                    <a:schemeClr val="tx1"/>
                  </a:solidFill>
                </a:ln>
                <a:solidFill>
                  <a:srgbClr val="375BCD"/>
                </a:solidFill>
              </a:rPr>
              <a:t>案例分析</a:t>
            </a:r>
            <a:endParaRPr lang="zh-TW" altLang="en-US" sz="4400" dirty="0">
              <a:ln>
                <a:solidFill>
                  <a:schemeClr val="tx1"/>
                </a:solidFill>
              </a:ln>
              <a:solidFill>
                <a:srgbClr val="375BCD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115616" y="2348880"/>
            <a:ext cx="302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dirty="0" smtClean="0"/>
              <a:t>由王○祿先生的案例可知，雖然是想要為母親抓幾隻山產回來。可是卻因為身上的裝備（制式散彈）和捕抓到的獵物（長鬃山羊、山羌）都是違反法律「</a:t>
            </a:r>
            <a:r>
              <a:rPr lang="zh-TW" altLang="en-US" dirty="0" smtClean="0">
                <a:solidFill>
                  <a:srgbClr val="FF0000"/>
                </a:solidFill>
              </a:rPr>
              <a:t>槍砲彈藥刀械管制條例</a:t>
            </a:r>
            <a:r>
              <a:rPr lang="zh-TW" altLang="en-US" dirty="0" smtClean="0"/>
              <a:t>」及「</a:t>
            </a:r>
            <a:r>
              <a:rPr lang="zh-TW" altLang="en-US" dirty="0" smtClean="0">
                <a:solidFill>
                  <a:srgbClr val="FF0000"/>
                </a:solidFill>
              </a:rPr>
              <a:t>野生動物保育法</a:t>
            </a:r>
            <a:r>
              <a:rPr lang="zh-TW" altLang="en-US" dirty="0" smtClean="0"/>
              <a:t>」中的規範。</a:t>
            </a:r>
            <a:endParaRPr lang="zh-TW" altLang="en-US" dirty="0"/>
          </a:p>
        </p:txBody>
      </p:sp>
      <p:pic>
        <p:nvPicPr>
          <p:cNvPr id="4" name="圖片 3" descr="獵槍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844824"/>
            <a:ext cx="1811381" cy="129614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4644008" y="3140968"/>
            <a:ext cx="9188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 smtClean="0"/>
              <a:t>圖</a:t>
            </a:r>
            <a:r>
              <a:rPr lang="en-US" altLang="zh-TW" sz="1000" dirty="0" smtClean="0"/>
              <a:t>5</a:t>
            </a:r>
            <a:r>
              <a:rPr lang="zh-TW" altLang="en-US" sz="1000" dirty="0" smtClean="0"/>
              <a:t> 自製獵槍</a:t>
            </a:r>
            <a:endParaRPr lang="zh-TW" altLang="en-US" sz="1000" dirty="0"/>
          </a:p>
        </p:txBody>
      </p:sp>
      <p:pic>
        <p:nvPicPr>
          <p:cNvPr id="6" name="圖片 5" descr="散彈槍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2132856"/>
            <a:ext cx="1800200" cy="103174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矩形 6"/>
          <p:cNvSpPr/>
          <p:nvPr/>
        </p:nvSpPr>
        <p:spPr>
          <a:xfrm>
            <a:off x="6660232" y="3140968"/>
            <a:ext cx="9188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000" dirty="0" smtClean="0"/>
              <a:t>圖</a:t>
            </a:r>
            <a:r>
              <a:rPr lang="en-US" altLang="zh-TW" sz="1000" dirty="0" smtClean="0"/>
              <a:t>6</a:t>
            </a:r>
            <a:r>
              <a:rPr lang="zh-TW" altLang="en-US" sz="1000" dirty="0" smtClean="0"/>
              <a:t> 制式散彈</a:t>
            </a:r>
            <a:endParaRPr lang="zh-TW" altLang="en-US" sz="1000" dirty="0"/>
          </a:p>
        </p:txBody>
      </p:sp>
      <p:pic>
        <p:nvPicPr>
          <p:cNvPr id="8" name="圖片 7" descr="長鬃山羊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429000"/>
            <a:ext cx="1348909" cy="180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矩形 8"/>
          <p:cNvSpPr/>
          <p:nvPr/>
        </p:nvSpPr>
        <p:spPr>
          <a:xfrm>
            <a:off x="4644008" y="5229200"/>
            <a:ext cx="9188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000" dirty="0" smtClean="0"/>
              <a:t>圖</a:t>
            </a:r>
            <a:r>
              <a:rPr lang="en-US" altLang="zh-TW" sz="1000" dirty="0" smtClean="0"/>
              <a:t>7</a:t>
            </a:r>
            <a:r>
              <a:rPr lang="zh-TW" altLang="en-US" sz="1000" dirty="0" smtClean="0"/>
              <a:t> 長鬃山羊</a:t>
            </a:r>
            <a:endParaRPr lang="zh-TW" altLang="en-US" sz="10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2" t="15447" r="12071" b="30601"/>
          <a:stretch/>
        </p:blipFill>
        <p:spPr>
          <a:xfrm>
            <a:off x="5868144" y="3789040"/>
            <a:ext cx="2462126" cy="129614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矩形 11"/>
          <p:cNvSpPr/>
          <p:nvPr/>
        </p:nvSpPr>
        <p:spPr>
          <a:xfrm>
            <a:off x="6804248" y="5085184"/>
            <a:ext cx="7920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000" dirty="0" smtClean="0"/>
              <a:t>圖</a:t>
            </a:r>
            <a:r>
              <a:rPr lang="en-US" altLang="zh-TW" sz="1000" dirty="0" smtClean="0"/>
              <a:t>8</a:t>
            </a:r>
            <a:r>
              <a:rPr lang="zh-TW" altLang="en-US" sz="1000" dirty="0" smtClean="0"/>
              <a:t> 山羌</a:t>
            </a:r>
            <a:endParaRPr lang="zh-TW" altLang="en-US" sz="1000" dirty="0"/>
          </a:p>
        </p:txBody>
      </p:sp>
      <p:sp>
        <p:nvSpPr>
          <p:cNvPr id="13" name="等腰三角形 12"/>
          <p:cNvSpPr/>
          <p:nvPr/>
        </p:nvSpPr>
        <p:spPr>
          <a:xfrm>
            <a:off x="4572000" y="3212976"/>
            <a:ext cx="111004" cy="871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等腰三角形 13"/>
          <p:cNvSpPr/>
          <p:nvPr/>
        </p:nvSpPr>
        <p:spPr>
          <a:xfrm>
            <a:off x="6732240" y="5157192"/>
            <a:ext cx="111004" cy="871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等腰三角形 14"/>
          <p:cNvSpPr/>
          <p:nvPr/>
        </p:nvSpPr>
        <p:spPr>
          <a:xfrm>
            <a:off x="6588224" y="3212976"/>
            <a:ext cx="111004" cy="871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等腰三角形 15"/>
          <p:cNvSpPr/>
          <p:nvPr/>
        </p:nvSpPr>
        <p:spPr>
          <a:xfrm>
            <a:off x="4572000" y="5301208"/>
            <a:ext cx="111004" cy="871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7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9" grpId="0"/>
      <p:bldP spid="12" grpId="0"/>
      <p:bldP spid="13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43608" y="980728"/>
            <a:ext cx="19442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</a:rPr>
              <a:t>結論</a:t>
            </a:r>
            <a:endParaRPr lang="zh-TW" altLang="en-US" sz="6600" dirty="0">
              <a:ln>
                <a:solidFill>
                  <a:schemeClr val="tx1"/>
                </a:solidFill>
              </a:ln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8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403648" y="2276873"/>
            <a:ext cx="64087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000" dirty="0"/>
              <a:t>由以上</a:t>
            </a:r>
            <a:r>
              <a:rPr lang="zh-TW" altLang="zh-TW" sz="2000" dirty="0" smtClean="0"/>
              <a:t>的案例</a:t>
            </a:r>
            <a:r>
              <a:rPr lang="zh-TW" altLang="zh-TW" sz="2000" dirty="0"/>
              <a:t>得知，原住民總是因為獵捕到保育</a:t>
            </a:r>
            <a:r>
              <a:rPr lang="zh-TW" altLang="zh-TW" sz="2000" dirty="0" smtClean="0"/>
              <a:t>類動物</a:t>
            </a:r>
            <a:r>
              <a:rPr lang="zh-TW" altLang="zh-TW" sz="2000" dirty="0"/>
              <a:t>或未申請</a:t>
            </a:r>
            <a:r>
              <a:rPr lang="zh-TW" altLang="zh-TW" sz="2000" dirty="0" smtClean="0"/>
              <a:t>獵槍許可</a:t>
            </a:r>
            <a:r>
              <a:rPr lang="zh-TW" altLang="zh-TW" sz="2000" dirty="0"/>
              <a:t>被抓。</a:t>
            </a:r>
            <a:r>
              <a:rPr lang="zh-TW" altLang="zh-TW" sz="2000" dirty="0" smtClean="0"/>
              <a:t>可是</a:t>
            </a:r>
            <a:r>
              <a:rPr lang="zh-TW" altLang="zh-TW" sz="2000" dirty="0"/>
              <a:t>政府是否真的知道那些保育類動物快要滅絕了？他們的做法不會是在已經鋪上柏油的路上架設攝影機，來看有幾隻保育類動物經過那條路。但是政府官員們要知道，那些是山上裡的動物，牠們沒必要根本不會走到柏油路上。我相信，要政府官員願意與獵人一同進入深山中，就會知道其實原住民真的是我們台灣的山林守護神</a:t>
            </a:r>
            <a:r>
              <a:rPr lang="zh-TW" altLang="zh-TW" sz="2000" dirty="0" smtClean="0"/>
              <a:t>。</a:t>
            </a:r>
            <a:endParaRPr lang="zh-TW" altLang="zh-TW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81588" y="2780928"/>
            <a:ext cx="532859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9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謝謝聆聽</a:t>
            </a:r>
            <a:endParaRPr lang="zh-TW" altLang="en-US" sz="9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3592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時裝">
  <a:themeElements>
    <a:clrScheme name="時裝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黑領帶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時裝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226</TotalTime>
  <Words>745</Words>
  <Application>Microsoft Office PowerPoint</Application>
  <PresentationFormat>如螢幕大小 (4:3)</PresentationFormat>
  <Paragraphs>63</Paragraphs>
  <Slides>10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時裝</vt:lpstr>
      <vt:lpstr>原住民狩獵文化與法律衝突</vt:lpstr>
      <vt:lpstr>目錄</vt:lpstr>
      <vt:lpstr>前言-研究動機</vt:lpstr>
      <vt:lpstr>前言-研究目的&amp;研究方法</vt:lpstr>
      <vt:lpstr>PowerPoint 簡報</vt:lpstr>
      <vt:lpstr>PowerPoint 簡報</vt:lpstr>
      <vt:lpstr>PowerPoint 簡報</vt:lpstr>
      <vt:lpstr>PowerPoint 簡報</vt:lpstr>
      <vt:lpstr>PowerPoint 簡報</vt:lpstr>
      <vt:lpstr>資料來源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原住民狩獵文化與法律衝突</dc:title>
  <dc:creator>USER</dc:creator>
  <cp:lastModifiedBy>USER</cp:lastModifiedBy>
  <cp:revision>24</cp:revision>
  <dcterms:created xsi:type="dcterms:W3CDTF">2016-11-15T06:34:45Z</dcterms:created>
  <dcterms:modified xsi:type="dcterms:W3CDTF">2016-12-20T06:30:44Z</dcterms:modified>
</cp:coreProperties>
</file>